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411" r:id="rId2"/>
    <p:sldId id="407" r:id="rId3"/>
    <p:sldId id="413" r:id="rId4"/>
    <p:sldId id="412" r:id="rId5"/>
    <p:sldId id="409" r:id="rId6"/>
    <p:sldId id="405" r:id="rId7"/>
    <p:sldId id="414" r:id="rId8"/>
    <p:sldId id="406" r:id="rId9"/>
    <p:sldId id="403" r:id="rId10"/>
    <p:sldId id="40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iros" initials="a" lastIdx="2" clrIdx="0">
    <p:extLst>
      <p:ext uri="{19B8F6BF-5375-455C-9EA6-DF929625EA0E}">
        <p15:presenceInfo xmlns:p15="http://schemas.microsoft.com/office/powerpoint/2012/main" userId="amiro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FC869"/>
    <a:srgbClr val="1D1D1D"/>
    <a:srgbClr val="A77322"/>
    <a:srgbClr val="F1CA6B"/>
    <a:srgbClr val="004FC0"/>
    <a:srgbClr val="67BFCE"/>
    <a:srgbClr val="ED6464"/>
    <a:srgbClr val="F4C278"/>
    <a:srgbClr val="F9DDB4"/>
    <a:srgbClr val="FFD8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72" autoAdjust="0"/>
    <p:restoredTop sz="94660"/>
  </p:normalViewPr>
  <p:slideViewPr>
    <p:cSldViewPr snapToGrid="0">
      <p:cViewPr varScale="1">
        <p:scale>
          <a:sx n="111" d="100"/>
          <a:sy n="111" d="100"/>
        </p:scale>
        <p:origin x="28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68CD77-BE3B-43B8-8FB8-C86C30C701ED}" type="datetimeFigureOut">
              <a:rPr lang="fa-IR" smtClean="0"/>
              <a:t>05/06/1446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303C00C-C7DC-4114-B087-51F0FF73381E}" type="slidenum">
              <a:rPr lang="fa-IR" smtClean="0"/>
              <a:t>‹#›</a:t>
            </a:fld>
            <a:endParaRPr lang="fa-IR"/>
          </a:p>
        </p:txBody>
      </p:sp>
    </p:spTree>
    <p:extLst>
      <p:ext uri="{BB962C8B-B14F-4D97-AF65-F5344CB8AC3E}">
        <p14:creationId xmlns:p14="http://schemas.microsoft.com/office/powerpoint/2010/main" val="3988728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68CD77-BE3B-43B8-8FB8-C86C30C701ED}" type="datetimeFigureOut">
              <a:rPr lang="fa-IR" smtClean="0"/>
              <a:t>05/06/1446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303C00C-C7DC-4114-B087-51F0FF73381E}" type="slidenum">
              <a:rPr lang="fa-IR" smtClean="0"/>
              <a:t>‹#›</a:t>
            </a:fld>
            <a:endParaRPr lang="fa-IR"/>
          </a:p>
        </p:txBody>
      </p:sp>
    </p:spTree>
    <p:extLst>
      <p:ext uri="{BB962C8B-B14F-4D97-AF65-F5344CB8AC3E}">
        <p14:creationId xmlns:p14="http://schemas.microsoft.com/office/powerpoint/2010/main" val="908295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68CD77-BE3B-43B8-8FB8-C86C30C701ED}" type="datetimeFigureOut">
              <a:rPr lang="fa-IR" smtClean="0"/>
              <a:t>05/06/1446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303C00C-C7DC-4114-B087-51F0FF73381E}" type="slidenum">
              <a:rPr lang="fa-IR" smtClean="0"/>
              <a:t>‹#›</a:t>
            </a:fld>
            <a:endParaRPr lang="fa-IR"/>
          </a:p>
        </p:txBody>
      </p:sp>
    </p:spTree>
    <p:extLst>
      <p:ext uri="{BB962C8B-B14F-4D97-AF65-F5344CB8AC3E}">
        <p14:creationId xmlns:p14="http://schemas.microsoft.com/office/powerpoint/2010/main" val="2473149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68CD77-BE3B-43B8-8FB8-C86C30C701ED}" type="datetimeFigureOut">
              <a:rPr lang="fa-IR" smtClean="0"/>
              <a:t>05/06/1446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303C00C-C7DC-4114-B087-51F0FF73381E}" type="slidenum">
              <a:rPr lang="fa-IR" smtClean="0"/>
              <a:t>‹#›</a:t>
            </a:fld>
            <a:endParaRPr lang="fa-IR"/>
          </a:p>
        </p:txBody>
      </p:sp>
    </p:spTree>
    <p:extLst>
      <p:ext uri="{BB962C8B-B14F-4D97-AF65-F5344CB8AC3E}">
        <p14:creationId xmlns:p14="http://schemas.microsoft.com/office/powerpoint/2010/main" val="2674505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68CD77-BE3B-43B8-8FB8-C86C30C701ED}" type="datetimeFigureOut">
              <a:rPr lang="fa-IR" smtClean="0"/>
              <a:t>05/06/1446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303C00C-C7DC-4114-B087-51F0FF73381E}" type="slidenum">
              <a:rPr lang="fa-IR" smtClean="0"/>
              <a:t>‹#›</a:t>
            </a:fld>
            <a:endParaRPr lang="fa-IR"/>
          </a:p>
        </p:txBody>
      </p:sp>
    </p:spTree>
    <p:extLst>
      <p:ext uri="{BB962C8B-B14F-4D97-AF65-F5344CB8AC3E}">
        <p14:creationId xmlns:p14="http://schemas.microsoft.com/office/powerpoint/2010/main" val="268840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68CD77-BE3B-43B8-8FB8-C86C30C701ED}" type="datetimeFigureOut">
              <a:rPr lang="fa-IR" smtClean="0"/>
              <a:t>05/06/1446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303C00C-C7DC-4114-B087-51F0FF73381E}" type="slidenum">
              <a:rPr lang="fa-IR" smtClean="0"/>
              <a:t>‹#›</a:t>
            </a:fld>
            <a:endParaRPr lang="fa-IR"/>
          </a:p>
        </p:txBody>
      </p:sp>
    </p:spTree>
    <p:extLst>
      <p:ext uri="{BB962C8B-B14F-4D97-AF65-F5344CB8AC3E}">
        <p14:creationId xmlns:p14="http://schemas.microsoft.com/office/powerpoint/2010/main" val="1934037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68CD77-BE3B-43B8-8FB8-C86C30C701ED}" type="datetimeFigureOut">
              <a:rPr lang="fa-IR" smtClean="0"/>
              <a:t>05/06/1446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303C00C-C7DC-4114-B087-51F0FF73381E}" type="slidenum">
              <a:rPr lang="fa-IR" smtClean="0"/>
              <a:t>‹#›</a:t>
            </a:fld>
            <a:endParaRPr lang="fa-IR"/>
          </a:p>
        </p:txBody>
      </p:sp>
    </p:spTree>
    <p:extLst>
      <p:ext uri="{BB962C8B-B14F-4D97-AF65-F5344CB8AC3E}">
        <p14:creationId xmlns:p14="http://schemas.microsoft.com/office/powerpoint/2010/main" val="2524651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68CD77-BE3B-43B8-8FB8-C86C30C701ED}" type="datetimeFigureOut">
              <a:rPr lang="fa-IR" smtClean="0"/>
              <a:t>05/06/1446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7303C00C-C7DC-4114-B087-51F0FF73381E}" type="slidenum">
              <a:rPr lang="fa-IR" smtClean="0"/>
              <a:t>‹#›</a:t>
            </a:fld>
            <a:endParaRPr lang="fa-IR"/>
          </a:p>
        </p:txBody>
      </p:sp>
    </p:spTree>
    <p:extLst>
      <p:ext uri="{BB962C8B-B14F-4D97-AF65-F5344CB8AC3E}">
        <p14:creationId xmlns:p14="http://schemas.microsoft.com/office/powerpoint/2010/main" val="1231083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68CD77-BE3B-43B8-8FB8-C86C30C701ED}" type="datetimeFigureOut">
              <a:rPr lang="fa-IR" smtClean="0"/>
              <a:t>05/06/1446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303C00C-C7DC-4114-B087-51F0FF73381E}" type="slidenum">
              <a:rPr lang="fa-IR" smtClean="0"/>
              <a:t>‹#›</a:t>
            </a:fld>
            <a:endParaRPr lang="fa-IR"/>
          </a:p>
        </p:txBody>
      </p:sp>
    </p:spTree>
    <p:extLst>
      <p:ext uri="{BB962C8B-B14F-4D97-AF65-F5344CB8AC3E}">
        <p14:creationId xmlns:p14="http://schemas.microsoft.com/office/powerpoint/2010/main" val="4252629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68CD77-BE3B-43B8-8FB8-C86C30C701ED}" type="datetimeFigureOut">
              <a:rPr lang="fa-IR" smtClean="0"/>
              <a:t>05/06/1446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303C00C-C7DC-4114-B087-51F0FF73381E}" type="slidenum">
              <a:rPr lang="fa-IR" smtClean="0"/>
              <a:t>‹#›</a:t>
            </a:fld>
            <a:endParaRPr lang="fa-IR"/>
          </a:p>
        </p:txBody>
      </p:sp>
    </p:spTree>
    <p:extLst>
      <p:ext uri="{BB962C8B-B14F-4D97-AF65-F5344CB8AC3E}">
        <p14:creationId xmlns:p14="http://schemas.microsoft.com/office/powerpoint/2010/main" val="4258338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68CD77-BE3B-43B8-8FB8-C86C30C701ED}" type="datetimeFigureOut">
              <a:rPr lang="fa-IR" smtClean="0"/>
              <a:t>05/06/1446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303C00C-C7DC-4114-B087-51F0FF73381E}" type="slidenum">
              <a:rPr lang="fa-IR" smtClean="0"/>
              <a:t>‹#›</a:t>
            </a:fld>
            <a:endParaRPr lang="fa-IR"/>
          </a:p>
        </p:txBody>
      </p:sp>
    </p:spTree>
    <p:extLst>
      <p:ext uri="{BB962C8B-B14F-4D97-AF65-F5344CB8AC3E}">
        <p14:creationId xmlns:p14="http://schemas.microsoft.com/office/powerpoint/2010/main" val="209647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68CD77-BE3B-43B8-8FB8-C86C30C701ED}" type="datetimeFigureOut">
              <a:rPr lang="fa-IR" smtClean="0"/>
              <a:t>05/06/1446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03C00C-C7DC-4114-B087-51F0FF73381E}" type="slidenum">
              <a:rPr lang="fa-IR" smtClean="0"/>
              <a:t>‹#›</a:t>
            </a:fld>
            <a:endParaRPr lang="fa-IR"/>
          </a:p>
        </p:txBody>
      </p:sp>
    </p:spTree>
    <p:extLst>
      <p:ext uri="{BB962C8B-B14F-4D97-AF65-F5344CB8AC3E}">
        <p14:creationId xmlns:p14="http://schemas.microsoft.com/office/powerpoint/2010/main" val="13465183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13B506-1BC2-452D-BD90-2A1A94C268FC}"/>
            </a:ext>
          </a:extLst>
        </p:cNvPr>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11084470-A14A-CD8C-8A7B-FCE47552252A}"/>
              </a:ext>
            </a:extLst>
          </p:cNvPr>
          <p:cNvSpPr/>
          <p:nvPr/>
        </p:nvSpPr>
        <p:spPr>
          <a:xfrm>
            <a:off x="625598" y="2194845"/>
            <a:ext cx="8264105" cy="4347574"/>
          </a:xfrm>
          <a:prstGeom prst="round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9F8FAE8-FEA4-A481-D1C2-587C9B656046}"/>
              </a:ext>
            </a:extLst>
          </p:cNvPr>
          <p:cNvPicPr>
            <a:picLocks noChangeAspect="1"/>
          </p:cNvPicPr>
          <p:nvPr/>
        </p:nvPicPr>
        <p:blipFill rotWithShape="1">
          <a:blip r:embed="rId2">
            <a:extLst>
              <a:ext uri="{28A0092B-C50C-407E-A947-70E740481C1C}">
                <a14:useLocalDpi xmlns:a14="http://schemas.microsoft.com/office/drawing/2010/main" val="0"/>
              </a:ext>
            </a:extLst>
          </a:blip>
          <a:srcRect t="4968" b="4968"/>
          <a:stretch/>
        </p:blipFill>
        <p:spPr>
          <a:xfrm>
            <a:off x="0" y="1"/>
            <a:ext cx="12192000" cy="6858000"/>
          </a:xfrm>
          <a:prstGeom prst="rect">
            <a:avLst/>
          </a:prstGeom>
        </p:spPr>
      </p:pic>
      <p:sp>
        <p:nvSpPr>
          <p:cNvPr id="2" name="Rectangle 1">
            <a:extLst>
              <a:ext uri="{FF2B5EF4-FFF2-40B4-BE49-F238E27FC236}">
                <a16:creationId xmlns:a16="http://schemas.microsoft.com/office/drawing/2014/main" id="{F9843722-4E5C-3F1A-FA9A-AA1278669A94}"/>
              </a:ext>
            </a:extLst>
          </p:cNvPr>
          <p:cNvSpPr/>
          <p:nvPr/>
        </p:nvSpPr>
        <p:spPr>
          <a:xfrm>
            <a:off x="0" y="0"/>
            <a:ext cx="12192000" cy="6857999"/>
          </a:xfrm>
          <a:prstGeom prst="rect">
            <a:avLst/>
          </a:prstGeom>
          <a:solidFill>
            <a:schemeClr val="accent1">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3600"/>
          </a:p>
        </p:txBody>
      </p:sp>
      <p:pic>
        <p:nvPicPr>
          <p:cNvPr id="11" name="Picture 10">
            <a:extLst>
              <a:ext uri="{FF2B5EF4-FFF2-40B4-BE49-F238E27FC236}">
                <a16:creationId xmlns:a16="http://schemas.microsoft.com/office/drawing/2014/main" id="{AE727809-ED37-1F41-952B-42990913678F}"/>
              </a:ext>
            </a:extLst>
          </p:cNvPr>
          <p:cNvPicPr>
            <a:picLocks noChangeAspect="1"/>
          </p:cNvPicPr>
          <p:nvPr/>
        </p:nvPicPr>
        <p:blipFill rotWithShape="1">
          <a:blip r:embed="rId3">
            <a:extLst>
              <a:ext uri="{28A0092B-C50C-407E-A947-70E740481C1C}">
                <a14:useLocalDpi xmlns:a14="http://schemas.microsoft.com/office/drawing/2010/main" val="0"/>
              </a:ext>
            </a:extLst>
          </a:blip>
          <a:srcRect t="3003" r="36383" b="6451"/>
          <a:stretch/>
        </p:blipFill>
        <p:spPr>
          <a:xfrm>
            <a:off x="8676346" y="2"/>
            <a:ext cx="3515654" cy="6858000"/>
          </a:xfrm>
          <a:prstGeom prst="rect">
            <a:avLst/>
          </a:prstGeom>
        </p:spPr>
      </p:pic>
      <p:sp>
        <p:nvSpPr>
          <p:cNvPr id="7" name="TextBox 6">
            <a:extLst>
              <a:ext uri="{FF2B5EF4-FFF2-40B4-BE49-F238E27FC236}">
                <a16:creationId xmlns:a16="http://schemas.microsoft.com/office/drawing/2014/main" id="{0014BBA9-71C5-806E-FCBC-B5E960E51371}"/>
              </a:ext>
            </a:extLst>
          </p:cNvPr>
          <p:cNvSpPr txBox="1"/>
          <p:nvPr/>
        </p:nvSpPr>
        <p:spPr>
          <a:xfrm>
            <a:off x="-129396" y="457338"/>
            <a:ext cx="9118486" cy="1421928"/>
          </a:xfrm>
          <a:prstGeom prst="rect">
            <a:avLst/>
          </a:prstGeom>
          <a:noFill/>
        </p:spPr>
        <p:txBody>
          <a:bodyPr wrap="square" rtlCol="1">
            <a:spAutoFit/>
          </a:bodyPr>
          <a:lstStyle>
            <a:defPPr>
              <a:defRPr lang="en-US"/>
            </a:defPPr>
            <a:lvl1pPr algn="ctr">
              <a:lnSpc>
                <a:spcPct val="120000"/>
              </a:lnSpc>
              <a:spcAft>
                <a:spcPts val="1200"/>
              </a:spcAft>
              <a:defRPr sz="8800" b="1">
                <a:ln w="3175">
                  <a:noFill/>
                </a:ln>
                <a:gradFill flip="none" rotWithShape="1">
                  <a:gsLst>
                    <a:gs pos="0">
                      <a:srgbClr val="F1CA6B"/>
                    </a:gs>
                    <a:gs pos="100000">
                      <a:srgbClr val="A77322"/>
                    </a:gs>
                  </a:gsLst>
                  <a:lin ang="0" scaled="1"/>
                  <a:tileRect/>
                </a:gradFill>
                <a:effectLst>
                  <a:outerShdw blurRad="88900" sx="102000" sy="102000" algn="ctr" rotWithShape="0">
                    <a:prstClr val="black">
                      <a:alpha val="20000"/>
                    </a:prstClr>
                  </a:outerShdw>
                </a:effectLst>
                <a:latin typeface="Lalezar" panose="00000500000000000000" pitchFamily="2" charset="-78"/>
                <a:cs typeface="B Titr" panose="00000700000000000000" pitchFamily="2" charset="-78"/>
              </a:defRPr>
            </a:lvl1pPr>
          </a:lstStyle>
          <a:p>
            <a:r>
              <a:rPr lang="en-US" sz="3600" dirty="0"/>
              <a:t>Severe Hypophosphatemia in Alcohol-Induced Acute Pancreatitis</a:t>
            </a:r>
          </a:p>
        </p:txBody>
      </p:sp>
      <p:sp>
        <p:nvSpPr>
          <p:cNvPr id="5" name="TextBox 4">
            <a:extLst>
              <a:ext uri="{FF2B5EF4-FFF2-40B4-BE49-F238E27FC236}">
                <a16:creationId xmlns:a16="http://schemas.microsoft.com/office/drawing/2014/main" id="{1E3612AA-EAE7-8E34-FF64-A8F5D2C62E37}"/>
              </a:ext>
            </a:extLst>
          </p:cNvPr>
          <p:cNvSpPr txBox="1"/>
          <p:nvPr/>
        </p:nvSpPr>
        <p:spPr>
          <a:xfrm>
            <a:off x="625598" y="2268748"/>
            <a:ext cx="8363492" cy="5220312"/>
          </a:xfrm>
          <a:prstGeom prst="rect">
            <a:avLst/>
          </a:prstGeom>
          <a:noFill/>
        </p:spPr>
        <p:txBody>
          <a:bodyPr wrap="square" rtlCol="0">
            <a:spAutoFit/>
          </a:bodyPr>
          <a:lstStyle/>
          <a:p>
            <a:pPr marL="457200" marR="0" algn="r" rtl="1">
              <a:lnSpc>
                <a:spcPct val="107000"/>
              </a:lnSpc>
              <a:spcAft>
                <a:spcPts val="800"/>
              </a:spcAft>
            </a:pPr>
            <a:r>
              <a:rPr lang="fa-IR" sz="2800" kern="100" dirty="0">
                <a:effectLst/>
                <a:latin typeface="Lalezar" panose="00000500000000000000" pitchFamily="2" charset="-78"/>
                <a:ea typeface="Calibri" panose="020F0502020204030204" pitchFamily="34" charset="0"/>
                <a:cs typeface="Lalezar" panose="00000500000000000000" pitchFamily="2" charset="-78"/>
              </a:rPr>
              <a:t>هیپوفسفاتمی خفیف را می توان در برخی موارد پانکراتیت حاد، به ویژه در موارد الکلی گزارش کرد.</a:t>
            </a:r>
            <a:endParaRPr lang="en-US" sz="2800" kern="100" dirty="0">
              <a:effectLst/>
              <a:latin typeface="Lalezar" panose="00000500000000000000" pitchFamily="2" charset="-78"/>
              <a:ea typeface="Calibri" panose="020F0502020204030204" pitchFamily="34" charset="0"/>
              <a:cs typeface="Lalezar" panose="00000500000000000000" pitchFamily="2" charset="-78"/>
            </a:endParaRPr>
          </a:p>
          <a:p>
            <a:pPr marL="457200" marR="0" algn="r" rtl="1">
              <a:lnSpc>
                <a:spcPct val="107000"/>
              </a:lnSpc>
              <a:spcAft>
                <a:spcPts val="800"/>
              </a:spcAft>
            </a:pPr>
            <a:r>
              <a:rPr lang="fa-IR" sz="2800" kern="100" dirty="0">
                <a:effectLst/>
                <a:latin typeface="Lalezar" panose="00000500000000000000" pitchFamily="2" charset="-78"/>
                <a:ea typeface="Calibri" panose="020F0502020204030204" pitchFamily="34" charset="0"/>
                <a:cs typeface="Lalezar" panose="00000500000000000000" pitchFamily="2" charset="-78"/>
              </a:rPr>
              <a:t>اما هیپوفسفاتمی شدید (≤0.33 </a:t>
            </a:r>
            <a:r>
              <a:rPr lang="en-US" sz="2800" kern="100" dirty="0">
                <a:effectLst/>
                <a:latin typeface="Lalezar" panose="00000500000000000000" pitchFamily="2" charset="-78"/>
                <a:ea typeface="Calibri" panose="020F0502020204030204" pitchFamily="34" charset="0"/>
                <a:cs typeface="Lalezar" panose="00000500000000000000" pitchFamily="2" charset="-78"/>
              </a:rPr>
              <a:t>mmol/L</a:t>
            </a:r>
            <a:r>
              <a:rPr lang="fa-IR" sz="2800" kern="100" dirty="0">
                <a:effectLst/>
                <a:latin typeface="Lalezar" panose="00000500000000000000" pitchFamily="2" charset="-78"/>
                <a:ea typeface="Calibri" panose="020F0502020204030204" pitchFamily="34" charset="0"/>
                <a:cs typeface="Lalezar" panose="00000500000000000000" pitchFamily="2" charset="-78"/>
              </a:rPr>
              <a:t>) حتی در موارد پانکراتیت حاد به ندرت گزارش می شود.</a:t>
            </a:r>
            <a:endParaRPr lang="en-US" sz="2800" kern="100" dirty="0">
              <a:effectLst/>
              <a:latin typeface="Lalezar" panose="00000500000000000000" pitchFamily="2" charset="-78"/>
              <a:ea typeface="Calibri" panose="020F0502020204030204" pitchFamily="34" charset="0"/>
              <a:cs typeface="Lalezar" panose="00000500000000000000" pitchFamily="2" charset="-78"/>
            </a:endParaRPr>
          </a:p>
          <a:p>
            <a:pPr marL="457200" marR="0" algn="r" rtl="1">
              <a:lnSpc>
                <a:spcPct val="107000"/>
              </a:lnSpc>
              <a:spcAft>
                <a:spcPts val="800"/>
              </a:spcAft>
            </a:pPr>
            <a:r>
              <a:rPr lang="fa-IR" sz="2800" kern="100" dirty="0">
                <a:effectLst/>
                <a:latin typeface="Lalezar" panose="00000500000000000000" pitchFamily="2" charset="-78"/>
                <a:ea typeface="Calibri" panose="020F0502020204030204" pitchFamily="34" charset="0"/>
                <a:cs typeface="Lalezar" panose="00000500000000000000" pitchFamily="2" charset="-78"/>
              </a:rPr>
              <a:t>در اینجا، ما گزارشی از یک مرد 43 ساله با پانکراتیت و مصرف الکل همراه هیپوفسفاتمی بحرانی داریم.</a:t>
            </a:r>
          </a:p>
          <a:p>
            <a:pPr marL="457200" algn="r" rtl="1">
              <a:lnSpc>
                <a:spcPct val="107000"/>
              </a:lnSpc>
              <a:spcAft>
                <a:spcPts val="800"/>
              </a:spcAft>
            </a:pPr>
            <a:r>
              <a:rPr lang="fa-IR" sz="2800" kern="100" dirty="0">
                <a:effectLst/>
                <a:latin typeface="Lalezar" panose="00000500000000000000" pitchFamily="2" charset="-78"/>
                <a:ea typeface="Calibri" panose="020F0502020204030204" pitchFamily="34" charset="0"/>
                <a:cs typeface="Lalezar" panose="00000500000000000000" pitchFamily="2" charset="-78"/>
              </a:rPr>
              <a:t>سطح سرمی فسفات باید در هر بیمار پانکراتیت حاد سنجیده شود به ویژه زمانی الکل نیز در شرایط بیمار دخیل باشد</a:t>
            </a:r>
            <a:r>
              <a:rPr lang="fa-IR" sz="1800" kern="100" dirty="0">
                <a:effectLst/>
                <a:latin typeface="Lalezar" panose="00000500000000000000" pitchFamily="2" charset="-78"/>
                <a:ea typeface="Calibri" panose="020F0502020204030204" pitchFamily="34" charset="0"/>
                <a:cs typeface="Lalezar" panose="00000500000000000000" pitchFamily="2" charset="-78"/>
              </a:rPr>
              <a:t>.</a:t>
            </a:r>
            <a:endParaRPr lang="en-US" sz="1800" kern="100" dirty="0">
              <a:effectLst/>
              <a:latin typeface="Lalezar" panose="00000500000000000000" pitchFamily="2" charset="-78"/>
              <a:ea typeface="Calibri" panose="020F0502020204030204" pitchFamily="34" charset="0"/>
              <a:cs typeface="Lalezar" panose="00000500000000000000" pitchFamily="2" charset="-78"/>
            </a:endParaRPr>
          </a:p>
          <a:p>
            <a:pPr marL="457200" marR="0" algn="r" rtl="1">
              <a:lnSpc>
                <a:spcPct val="107000"/>
              </a:lnSpc>
              <a:spcAft>
                <a:spcPts val="800"/>
              </a:spcAft>
            </a:pPr>
            <a:endParaRPr lang="en-US" sz="1800" kern="100" dirty="0">
              <a:effectLst/>
              <a:latin typeface="Lalezar" panose="00000500000000000000" pitchFamily="2" charset="-78"/>
              <a:ea typeface="Calibri" panose="020F0502020204030204" pitchFamily="34" charset="0"/>
              <a:cs typeface="Lalezar" panose="00000500000000000000" pitchFamily="2" charset="-78"/>
            </a:endParaRPr>
          </a:p>
          <a:p>
            <a:pPr algn="r" rtl="1"/>
            <a:endParaRPr lang="en-US" sz="3200" dirty="0">
              <a:latin typeface="Lalezar" panose="00000500000000000000" pitchFamily="2" charset="-78"/>
              <a:cs typeface="Lalezar" panose="00000500000000000000" pitchFamily="2" charset="-78"/>
            </a:endParaRPr>
          </a:p>
        </p:txBody>
      </p:sp>
    </p:spTree>
    <p:extLst>
      <p:ext uri="{BB962C8B-B14F-4D97-AF65-F5344CB8AC3E}">
        <p14:creationId xmlns:p14="http://schemas.microsoft.com/office/powerpoint/2010/main" val="812969767"/>
      </p:ext>
    </p:extLst>
  </p:cSld>
  <p:clrMapOvr>
    <a:masterClrMapping/>
  </p:clrMapOvr>
  <p:transition spd="slow">
    <p:wipe dir="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D1D1D"/>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77BB758-F843-423A-80EF-FCC28D623673}"/>
              </a:ext>
            </a:extLst>
          </p:cNvPr>
          <p:cNvPicPr>
            <a:picLocks noChangeAspect="1"/>
          </p:cNvPicPr>
          <p:nvPr/>
        </p:nvPicPr>
        <p:blipFill rotWithShape="1">
          <a:blip r:embed="rId2">
            <a:extLst>
              <a:ext uri="{28A0092B-C50C-407E-A947-70E740481C1C}">
                <a14:useLocalDpi xmlns:a14="http://schemas.microsoft.com/office/drawing/2010/main" val="0"/>
              </a:ext>
            </a:extLst>
          </a:blip>
          <a:srcRect t="4968" b="4968"/>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9EEC05A2-C060-4831-9B9C-76FDAA9ED46E}"/>
              </a:ext>
            </a:extLst>
          </p:cNvPr>
          <p:cNvSpPr/>
          <p:nvPr/>
        </p:nvSpPr>
        <p:spPr>
          <a:xfrm>
            <a:off x="0" y="-1"/>
            <a:ext cx="12192000" cy="6857999"/>
          </a:xfrm>
          <a:prstGeom prst="rect">
            <a:avLst/>
          </a:prstGeom>
          <a:solidFill>
            <a:srgbClr val="1D1D1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TextBox 5">
            <a:extLst>
              <a:ext uri="{FF2B5EF4-FFF2-40B4-BE49-F238E27FC236}">
                <a16:creationId xmlns:a16="http://schemas.microsoft.com/office/drawing/2014/main" id="{312B50B7-31FC-4090-A029-6ACA19EAF8A2}"/>
              </a:ext>
            </a:extLst>
          </p:cNvPr>
          <p:cNvSpPr txBox="1"/>
          <p:nvPr/>
        </p:nvSpPr>
        <p:spPr>
          <a:xfrm>
            <a:off x="4021219" y="1757772"/>
            <a:ext cx="4149561" cy="3342453"/>
          </a:xfrm>
          <a:prstGeom prst="rect">
            <a:avLst/>
          </a:prstGeom>
          <a:noFill/>
        </p:spPr>
        <p:txBody>
          <a:bodyPr wrap="square" rtlCol="1">
            <a:spAutoFit/>
          </a:bodyPr>
          <a:lstStyle/>
          <a:p>
            <a:pPr algn="ctr">
              <a:lnSpc>
                <a:spcPct val="120000"/>
              </a:lnSpc>
              <a:spcAft>
                <a:spcPts val="1200"/>
              </a:spcAft>
            </a:pPr>
            <a:r>
              <a:rPr lang="fa-IR" sz="8800" b="1">
                <a:ln w="3175">
                  <a:noFill/>
                </a:ln>
                <a:gradFill flip="none" rotWithShape="1">
                  <a:gsLst>
                    <a:gs pos="0">
                      <a:srgbClr val="F1CA6B"/>
                    </a:gs>
                    <a:gs pos="100000">
                      <a:srgbClr val="A77322"/>
                    </a:gs>
                  </a:gsLst>
                  <a:lin ang="0" scaled="1"/>
                  <a:tileRect/>
                </a:gradFill>
                <a:effectLst>
                  <a:outerShdw blurRad="88900" sx="102000" sy="102000" algn="ctr" rotWithShape="0">
                    <a:prstClr val="black">
                      <a:alpha val="20000"/>
                    </a:prstClr>
                  </a:outerShdw>
                </a:effectLst>
                <a:latin typeface="Lalezar" panose="00000500000000000000" pitchFamily="2" charset="-78"/>
                <a:cs typeface="B Titr" panose="00000700000000000000" pitchFamily="2" charset="-78"/>
              </a:rPr>
              <a:t>با تشکر از توجه شما</a:t>
            </a:r>
            <a:endParaRPr lang="en-US" sz="8800" b="1">
              <a:ln w="3175">
                <a:noFill/>
              </a:ln>
              <a:gradFill flip="none" rotWithShape="1">
                <a:gsLst>
                  <a:gs pos="0">
                    <a:srgbClr val="F1CA6B"/>
                  </a:gs>
                  <a:gs pos="100000">
                    <a:srgbClr val="A77322"/>
                  </a:gs>
                </a:gsLst>
                <a:lin ang="0" scaled="1"/>
                <a:tileRect/>
              </a:gradFill>
              <a:effectLst>
                <a:outerShdw blurRad="88900" sx="102000" sy="102000" algn="ctr" rotWithShape="0">
                  <a:prstClr val="black">
                    <a:alpha val="20000"/>
                  </a:prstClr>
                </a:outerShdw>
              </a:effectLst>
              <a:latin typeface="Lalezar" panose="00000500000000000000" pitchFamily="2" charset="-78"/>
              <a:cs typeface="B Titr" panose="00000700000000000000" pitchFamily="2" charset="-78"/>
            </a:endParaRPr>
          </a:p>
        </p:txBody>
      </p:sp>
      <p:pic>
        <p:nvPicPr>
          <p:cNvPr id="11" name="Picture 10">
            <a:extLst>
              <a:ext uri="{FF2B5EF4-FFF2-40B4-BE49-F238E27FC236}">
                <a16:creationId xmlns:a16="http://schemas.microsoft.com/office/drawing/2014/main" id="{52117499-3308-4DC7-95E0-3AECBC00B233}"/>
              </a:ext>
            </a:extLst>
          </p:cNvPr>
          <p:cNvPicPr>
            <a:picLocks noChangeAspect="1"/>
          </p:cNvPicPr>
          <p:nvPr/>
        </p:nvPicPr>
        <p:blipFill rotWithShape="1">
          <a:blip r:embed="rId3">
            <a:extLst>
              <a:ext uri="{28A0092B-C50C-407E-A947-70E740481C1C}">
                <a14:useLocalDpi xmlns:a14="http://schemas.microsoft.com/office/drawing/2010/main" val="0"/>
              </a:ext>
            </a:extLst>
          </a:blip>
          <a:srcRect t="3003" r="36383" b="6451"/>
          <a:stretch/>
        </p:blipFill>
        <p:spPr>
          <a:xfrm>
            <a:off x="8676346" y="1"/>
            <a:ext cx="3515654" cy="6858000"/>
          </a:xfrm>
          <a:prstGeom prst="rect">
            <a:avLst/>
          </a:prstGeom>
        </p:spPr>
      </p:pic>
      <p:pic>
        <p:nvPicPr>
          <p:cNvPr id="12" name="Picture 11">
            <a:extLst>
              <a:ext uri="{FF2B5EF4-FFF2-40B4-BE49-F238E27FC236}">
                <a16:creationId xmlns:a16="http://schemas.microsoft.com/office/drawing/2014/main" id="{FD22CA82-37E6-4DB7-B695-990194169D69}"/>
              </a:ext>
            </a:extLst>
          </p:cNvPr>
          <p:cNvPicPr>
            <a:picLocks noChangeAspect="1"/>
          </p:cNvPicPr>
          <p:nvPr/>
        </p:nvPicPr>
        <p:blipFill rotWithShape="1">
          <a:blip r:embed="rId3">
            <a:extLst>
              <a:ext uri="{28A0092B-C50C-407E-A947-70E740481C1C}">
                <a14:useLocalDpi xmlns:a14="http://schemas.microsoft.com/office/drawing/2010/main" val="0"/>
              </a:ext>
            </a:extLst>
          </a:blip>
          <a:srcRect t="3003" r="36383" b="6451"/>
          <a:stretch/>
        </p:blipFill>
        <p:spPr>
          <a:xfrm flipH="1">
            <a:off x="-1" y="0"/>
            <a:ext cx="3515654" cy="6858000"/>
          </a:xfrm>
          <a:prstGeom prst="rect">
            <a:avLst/>
          </a:prstGeom>
        </p:spPr>
      </p:pic>
    </p:spTree>
    <p:extLst>
      <p:ext uri="{BB962C8B-B14F-4D97-AF65-F5344CB8AC3E}">
        <p14:creationId xmlns:p14="http://schemas.microsoft.com/office/powerpoint/2010/main" val="3195608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FC869"/>
        </a:solidFill>
        <a:effectLst/>
      </p:bgPr>
    </p:bg>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BE1532B2-2C89-D363-43CA-F1801704044D}"/>
              </a:ext>
            </a:extLst>
          </p:cNvPr>
          <p:cNvSpPr/>
          <p:nvPr/>
        </p:nvSpPr>
        <p:spPr>
          <a:xfrm>
            <a:off x="3096882" y="1328468"/>
            <a:ext cx="6047117" cy="2467155"/>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F268237E-716A-4396-8683-67EFBD2A6E6C}"/>
              </a:ext>
            </a:extLst>
          </p:cNvPr>
          <p:cNvPicPr>
            <a:picLocks noChangeAspect="1"/>
          </p:cNvPicPr>
          <p:nvPr/>
        </p:nvPicPr>
        <p:blipFill rotWithShape="1">
          <a:blip r:embed="rId2">
            <a:extLst>
              <a:ext uri="{28A0092B-C50C-407E-A947-70E740481C1C}">
                <a14:useLocalDpi xmlns:a14="http://schemas.microsoft.com/office/drawing/2010/main" val="0"/>
              </a:ext>
            </a:extLst>
          </a:blip>
          <a:srcRect t="5111" b="5111"/>
          <a:stretch/>
        </p:blipFill>
        <p:spPr>
          <a:xfrm>
            <a:off x="-21318" y="0"/>
            <a:ext cx="12234636" cy="6858000"/>
          </a:xfrm>
          <a:prstGeom prst="rect">
            <a:avLst/>
          </a:prstGeom>
        </p:spPr>
      </p:pic>
      <p:sp>
        <p:nvSpPr>
          <p:cNvPr id="2" name="Rectangle 1">
            <a:extLst>
              <a:ext uri="{FF2B5EF4-FFF2-40B4-BE49-F238E27FC236}">
                <a16:creationId xmlns:a16="http://schemas.microsoft.com/office/drawing/2014/main" id="{FE787D63-14F0-4F70-8655-565166510619}"/>
              </a:ext>
            </a:extLst>
          </p:cNvPr>
          <p:cNvSpPr/>
          <p:nvPr/>
        </p:nvSpPr>
        <p:spPr>
          <a:xfrm>
            <a:off x="-26023" y="-9"/>
            <a:ext cx="12244048" cy="6857999"/>
          </a:xfrm>
          <a:prstGeom prst="rect">
            <a:avLst/>
          </a:prstGeom>
          <a:solidFill>
            <a:srgbClr val="EFC869">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7" name="TextBox 6">
            <a:extLst>
              <a:ext uri="{FF2B5EF4-FFF2-40B4-BE49-F238E27FC236}">
                <a16:creationId xmlns:a16="http://schemas.microsoft.com/office/drawing/2014/main" id="{90F745C3-9B55-4465-B0C4-E6CDCBE86493}"/>
              </a:ext>
            </a:extLst>
          </p:cNvPr>
          <p:cNvSpPr txBox="1"/>
          <p:nvPr/>
        </p:nvSpPr>
        <p:spPr>
          <a:xfrm>
            <a:off x="1536757" y="345669"/>
            <a:ext cx="9118486" cy="830997"/>
          </a:xfrm>
          <a:prstGeom prst="rect">
            <a:avLst/>
          </a:prstGeom>
          <a:noFill/>
        </p:spPr>
        <p:txBody>
          <a:bodyPr wrap="square" rtlCol="1">
            <a:spAutoFit/>
          </a:bodyPr>
          <a:lstStyle>
            <a:defPPr>
              <a:defRPr lang="en-US"/>
            </a:defPPr>
            <a:lvl1pPr algn="ctr">
              <a:lnSpc>
                <a:spcPct val="120000"/>
              </a:lnSpc>
              <a:spcAft>
                <a:spcPts val="1200"/>
              </a:spcAft>
              <a:defRPr sz="8800" b="1">
                <a:ln w="3175">
                  <a:noFill/>
                </a:ln>
                <a:gradFill flip="none" rotWithShape="1">
                  <a:gsLst>
                    <a:gs pos="0">
                      <a:srgbClr val="F1CA6B"/>
                    </a:gs>
                    <a:gs pos="100000">
                      <a:srgbClr val="A77322"/>
                    </a:gs>
                  </a:gsLst>
                  <a:lin ang="0" scaled="1"/>
                  <a:tileRect/>
                </a:gradFill>
                <a:effectLst>
                  <a:outerShdw blurRad="88900" sx="102000" sy="102000" algn="ctr" rotWithShape="0">
                    <a:prstClr val="black">
                      <a:alpha val="20000"/>
                    </a:prstClr>
                  </a:outerShdw>
                </a:effectLst>
                <a:latin typeface="Lalezar" panose="00000500000000000000" pitchFamily="2" charset="-78"/>
                <a:cs typeface="B Titr" panose="00000700000000000000" pitchFamily="2" charset="-78"/>
              </a:defRPr>
            </a:lvl1pPr>
          </a:lstStyle>
          <a:p>
            <a:r>
              <a:rPr lang="fa-IR" sz="4000" dirty="0">
                <a:gradFill flip="none" rotWithShape="1">
                  <a:gsLst>
                    <a:gs pos="0">
                      <a:schemeClr val="tx1">
                        <a:lumMod val="75000"/>
                        <a:lumOff val="25000"/>
                      </a:schemeClr>
                    </a:gs>
                    <a:gs pos="100000">
                      <a:srgbClr val="1D1D1D"/>
                    </a:gs>
                  </a:gsLst>
                  <a:lin ang="0" scaled="1"/>
                  <a:tileRect/>
                </a:gradFill>
                <a:cs typeface="A Titraj 1" panose="00000700000000000000" pitchFamily="2" charset="-78"/>
              </a:rPr>
              <a:t>شرایط عمده هیپوفسفاتمی علامت دار</a:t>
            </a:r>
            <a:endParaRPr lang="en-US" sz="4000" dirty="0">
              <a:gradFill flip="none" rotWithShape="1">
                <a:gsLst>
                  <a:gs pos="0">
                    <a:schemeClr val="tx1">
                      <a:lumMod val="75000"/>
                      <a:lumOff val="25000"/>
                    </a:schemeClr>
                  </a:gs>
                  <a:gs pos="100000">
                    <a:srgbClr val="1D1D1D"/>
                  </a:gs>
                </a:gsLst>
                <a:lin ang="0" scaled="1"/>
                <a:tileRect/>
              </a:gradFill>
              <a:cs typeface="A Titraj 1" panose="00000700000000000000" pitchFamily="2" charset="-78"/>
            </a:endParaRPr>
          </a:p>
        </p:txBody>
      </p:sp>
      <p:pic>
        <p:nvPicPr>
          <p:cNvPr id="4" name="Picture 3">
            <a:extLst>
              <a:ext uri="{FF2B5EF4-FFF2-40B4-BE49-F238E27FC236}">
                <a16:creationId xmlns:a16="http://schemas.microsoft.com/office/drawing/2014/main" id="{2E7CCDB0-3372-4F22-B4DD-943A9E9BDDCD}"/>
              </a:ext>
            </a:extLst>
          </p:cNvPr>
          <p:cNvPicPr>
            <a:picLocks noChangeAspect="1"/>
          </p:cNvPicPr>
          <p:nvPr/>
        </p:nvPicPr>
        <p:blipFill rotWithShape="1">
          <a:blip r:embed="rId3">
            <a:extLst>
              <a:ext uri="{28A0092B-C50C-407E-A947-70E740481C1C}">
                <a14:useLocalDpi xmlns:a14="http://schemas.microsoft.com/office/drawing/2010/main" val="0"/>
              </a:ext>
            </a:extLst>
          </a:blip>
          <a:srcRect l="38812" t="5464" b="5464"/>
          <a:stretch/>
        </p:blipFill>
        <p:spPr>
          <a:xfrm flipH="1">
            <a:off x="8740822" y="-3"/>
            <a:ext cx="3451178" cy="6857999"/>
          </a:xfrm>
          <a:prstGeom prst="rect">
            <a:avLst/>
          </a:prstGeom>
        </p:spPr>
      </p:pic>
      <p:pic>
        <p:nvPicPr>
          <p:cNvPr id="8" name="Picture 7">
            <a:extLst>
              <a:ext uri="{FF2B5EF4-FFF2-40B4-BE49-F238E27FC236}">
                <a16:creationId xmlns:a16="http://schemas.microsoft.com/office/drawing/2014/main" id="{35F97D5A-67BC-45B4-A3E5-46C62DCF9AE9}"/>
              </a:ext>
            </a:extLst>
          </p:cNvPr>
          <p:cNvPicPr>
            <a:picLocks noChangeAspect="1"/>
          </p:cNvPicPr>
          <p:nvPr/>
        </p:nvPicPr>
        <p:blipFill rotWithShape="1">
          <a:blip r:embed="rId3">
            <a:extLst>
              <a:ext uri="{28A0092B-C50C-407E-A947-70E740481C1C}">
                <a14:useLocalDpi xmlns:a14="http://schemas.microsoft.com/office/drawing/2010/main" val="0"/>
              </a:ext>
            </a:extLst>
          </a:blip>
          <a:srcRect l="38812" t="5464" b="5464"/>
          <a:stretch/>
        </p:blipFill>
        <p:spPr>
          <a:xfrm>
            <a:off x="1" y="-4"/>
            <a:ext cx="3451178" cy="6857999"/>
          </a:xfrm>
          <a:prstGeom prst="rect">
            <a:avLst/>
          </a:prstGeom>
        </p:spPr>
      </p:pic>
      <p:sp>
        <p:nvSpPr>
          <p:cNvPr id="11" name="TextBox 10">
            <a:extLst>
              <a:ext uri="{FF2B5EF4-FFF2-40B4-BE49-F238E27FC236}">
                <a16:creationId xmlns:a16="http://schemas.microsoft.com/office/drawing/2014/main" id="{87FA9826-D80E-B9DF-F25D-A79F7D6C5590}"/>
              </a:ext>
            </a:extLst>
          </p:cNvPr>
          <p:cNvSpPr txBox="1"/>
          <p:nvPr/>
        </p:nvSpPr>
        <p:spPr>
          <a:xfrm>
            <a:off x="3072441" y="1259457"/>
            <a:ext cx="6047117" cy="3046988"/>
          </a:xfrm>
          <a:prstGeom prst="rect">
            <a:avLst/>
          </a:prstGeom>
          <a:noFill/>
        </p:spPr>
        <p:txBody>
          <a:bodyPr wrap="square" rtlCol="0">
            <a:spAutoFit/>
          </a:bodyPr>
          <a:lstStyle/>
          <a:p>
            <a:pPr algn="ctr" rtl="1"/>
            <a:r>
              <a:rPr lang="fa-IR" sz="3200" kern="100" dirty="0">
                <a:effectLst/>
                <a:latin typeface="Lalezar" panose="00000500000000000000" pitchFamily="2" charset="-78"/>
                <a:ea typeface="Calibri" panose="020F0502020204030204" pitchFamily="34" charset="0"/>
                <a:cs typeface="Lalezar" panose="00000500000000000000" pitchFamily="2" charset="-78"/>
              </a:rPr>
              <a:t>توزیع مجدد فسفات از مایع خارج سلولی به سلول ها، کاهش در جذب فسفات از روده، حذف فسفات توسط درمان های جایگزین کلیه وافزایش دفع فسفات ادراری از طریق سیستم ادراری</a:t>
            </a:r>
            <a:endParaRPr lang="en-US" sz="3200" kern="100" dirty="0">
              <a:effectLst/>
              <a:latin typeface="Lalezar" panose="00000500000000000000" pitchFamily="2" charset="-78"/>
              <a:ea typeface="Calibri" panose="020F0502020204030204" pitchFamily="34" charset="0"/>
              <a:cs typeface="Lalezar" panose="00000500000000000000" pitchFamily="2" charset="-78"/>
            </a:endParaRPr>
          </a:p>
          <a:p>
            <a:pPr algn="ctr" rtl="1"/>
            <a:endParaRPr lang="en-US" sz="3200" dirty="0">
              <a:latin typeface="Lalezar" panose="00000500000000000000" pitchFamily="2" charset="-78"/>
              <a:cs typeface="Lalezar" panose="00000500000000000000" pitchFamily="2" charset="-78"/>
            </a:endParaRPr>
          </a:p>
        </p:txBody>
      </p:sp>
      <p:sp>
        <p:nvSpPr>
          <p:cNvPr id="12" name="TextBox 11">
            <a:extLst>
              <a:ext uri="{FF2B5EF4-FFF2-40B4-BE49-F238E27FC236}">
                <a16:creationId xmlns:a16="http://schemas.microsoft.com/office/drawing/2014/main" id="{F455D4B9-B5C7-C688-8145-0B87B399D79B}"/>
              </a:ext>
            </a:extLst>
          </p:cNvPr>
          <p:cNvSpPr txBox="1"/>
          <p:nvPr/>
        </p:nvSpPr>
        <p:spPr>
          <a:xfrm>
            <a:off x="4064479" y="4389236"/>
            <a:ext cx="4442604" cy="981423"/>
          </a:xfrm>
          <a:prstGeom prst="rect">
            <a:avLst/>
          </a:prstGeom>
          <a:noFill/>
        </p:spPr>
        <p:txBody>
          <a:bodyPr wrap="square" rtlCol="0">
            <a:spAutoFit/>
          </a:bodyPr>
          <a:lstStyle/>
          <a:p>
            <a:pPr marL="457200" marR="0" algn="ctr" rtl="1">
              <a:lnSpc>
                <a:spcPct val="107000"/>
              </a:lnSpc>
              <a:spcAft>
                <a:spcPts val="800"/>
              </a:spcAft>
            </a:pPr>
            <a:r>
              <a:rPr lang="fa-IR" sz="1800" kern="100" dirty="0">
                <a:effectLst/>
                <a:latin typeface="Lalezar" panose="00000500000000000000" pitchFamily="2" charset="-78"/>
                <a:ea typeface="Calibri" panose="020F0502020204030204" pitchFamily="34" charset="0"/>
                <a:cs typeface="Lalezar" panose="00000500000000000000" pitchFamily="2" charset="-78"/>
              </a:rPr>
              <a:t>اعتیاد به الکل، تغذیه وریدی بدون مکمل فسفات، سندرم های دفع فسفات ادرار و درمان ها</a:t>
            </a:r>
            <a:r>
              <a:rPr lang="fa-IR" kern="100" dirty="0">
                <a:latin typeface="Lalezar" panose="00000500000000000000" pitchFamily="2" charset="-78"/>
                <a:ea typeface="Calibri" panose="020F0502020204030204" pitchFamily="34" charset="0"/>
                <a:cs typeface="Lalezar" panose="00000500000000000000" pitchFamily="2" charset="-78"/>
              </a:rPr>
              <a:t>ی</a:t>
            </a:r>
            <a:r>
              <a:rPr lang="fa-IR" sz="1800" kern="100" dirty="0">
                <a:effectLst/>
                <a:latin typeface="Lalezar" panose="00000500000000000000" pitchFamily="2" charset="-78"/>
                <a:ea typeface="Calibri" panose="020F0502020204030204" pitchFamily="34" charset="0"/>
                <a:cs typeface="Lalezar" panose="00000500000000000000" pitchFamily="2" charset="-78"/>
              </a:rPr>
              <a:t> کتواسیدوز دیابتی</a:t>
            </a:r>
            <a:endParaRPr lang="en-US" sz="1800" kern="100" dirty="0">
              <a:effectLst/>
              <a:latin typeface="Lalezar" panose="00000500000000000000" pitchFamily="2" charset="-78"/>
              <a:ea typeface="Calibri" panose="020F0502020204030204" pitchFamily="34" charset="0"/>
              <a:cs typeface="Lalezar" panose="00000500000000000000" pitchFamily="2" charset="-78"/>
            </a:endParaRPr>
          </a:p>
        </p:txBody>
      </p:sp>
    </p:spTree>
    <p:extLst>
      <p:ext uri="{BB962C8B-B14F-4D97-AF65-F5344CB8AC3E}">
        <p14:creationId xmlns:p14="http://schemas.microsoft.com/office/powerpoint/2010/main" val="188487824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FC869"/>
        </a:solidFill>
        <a:effectLst/>
      </p:bgPr>
    </p:bg>
    <p:spTree>
      <p:nvGrpSpPr>
        <p:cNvPr id="1" name="">
          <a:extLst>
            <a:ext uri="{FF2B5EF4-FFF2-40B4-BE49-F238E27FC236}">
              <a16:creationId xmlns:a16="http://schemas.microsoft.com/office/drawing/2014/main" id="{FD04A422-8C88-AFA7-8F59-CE3F4A7E0EA3}"/>
            </a:ext>
          </a:extLst>
        </p:cNvPr>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B0D2AD01-92CB-4FBD-387C-78C82EC768DD}"/>
              </a:ext>
            </a:extLst>
          </p:cNvPr>
          <p:cNvSpPr/>
          <p:nvPr/>
        </p:nvSpPr>
        <p:spPr>
          <a:xfrm>
            <a:off x="3329796" y="3429000"/>
            <a:ext cx="5615796" cy="2609491"/>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19F4A834-98E9-0B59-1C80-5028762F17EC}"/>
              </a:ext>
            </a:extLst>
          </p:cNvPr>
          <p:cNvPicPr>
            <a:picLocks noChangeAspect="1"/>
          </p:cNvPicPr>
          <p:nvPr/>
        </p:nvPicPr>
        <p:blipFill rotWithShape="1">
          <a:blip r:embed="rId2">
            <a:extLst>
              <a:ext uri="{28A0092B-C50C-407E-A947-70E740481C1C}">
                <a14:useLocalDpi xmlns:a14="http://schemas.microsoft.com/office/drawing/2010/main" val="0"/>
              </a:ext>
            </a:extLst>
          </a:blip>
          <a:srcRect t="5111" b="5111"/>
          <a:stretch/>
        </p:blipFill>
        <p:spPr>
          <a:xfrm>
            <a:off x="-21318" y="0"/>
            <a:ext cx="12234636" cy="6858000"/>
          </a:xfrm>
          <a:prstGeom prst="rect">
            <a:avLst/>
          </a:prstGeom>
        </p:spPr>
      </p:pic>
      <p:sp>
        <p:nvSpPr>
          <p:cNvPr id="2" name="Rectangle 1">
            <a:extLst>
              <a:ext uri="{FF2B5EF4-FFF2-40B4-BE49-F238E27FC236}">
                <a16:creationId xmlns:a16="http://schemas.microsoft.com/office/drawing/2014/main" id="{6E355A2D-1D72-B38F-8CD5-B8541CBFA776}"/>
              </a:ext>
            </a:extLst>
          </p:cNvPr>
          <p:cNvSpPr/>
          <p:nvPr/>
        </p:nvSpPr>
        <p:spPr>
          <a:xfrm>
            <a:off x="-26023" y="-9"/>
            <a:ext cx="12244048" cy="6857999"/>
          </a:xfrm>
          <a:prstGeom prst="rect">
            <a:avLst/>
          </a:prstGeom>
          <a:solidFill>
            <a:srgbClr val="EFC869">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TextBox 6">
            <a:extLst>
              <a:ext uri="{FF2B5EF4-FFF2-40B4-BE49-F238E27FC236}">
                <a16:creationId xmlns:a16="http://schemas.microsoft.com/office/drawing/2014/main" id="{307A7A60-9789-C792-6D97-87C61A01DADC}"/>
              </a:ext>
            </a:extLst>
          </p:cNvPr>
          <p:cNvSpPr txBox="1"/>
          <p:nvPr/>
        </p:nvSpPr>
        <p:spPr>
          <a:xfrm>
            <a:off x="1536757" y="345669"/>
            <a:ext cx="9118486" cy="830997"/>
          </a:xfrm>
          <a:prstGeom prst="rect">
            <a:avLst/>
          </a:prstGeom>
          <a:noFill/>
        </p:spPr>
        <p:txBody>
          <a:bodyPr wrap="square" rtlCol="1">
            <a:spAutoFit/>
          </a:bodyPr>
          <a:lstStyle>
            <a:defPPr>
              <a:defRPr lang="en-US"/>
            </a:defPPr>
            <a:lvl1pPr algn="ctr">
              <a:lnSpc>
                <a:spcPct val="120000"/>
              </a:lnSpc>
              <a:spcAft>
                <a:spcPts val="1200"/>
              </a:spcAft>
              <a:defRPr sz="8800" b="1">
                <a:ln w="3175">
                  <a:noFill/>
                </a:ln>
                <a:gradFill flip="none" rotWithShape="1">
                  <a:gsLst>
                    <a:gs pos="0">
                      <a:srgbClr val="F1CA6B"/>
                    </a:gs>
                    <a:gs pos="100000">
                      <a:srgbClr val="A77322"/>
                    </a:gs>
                  </a:gsLst>
                  <a:lin ang="0" scaled="1"/>
                  <a:tileRect/>
                </a:gradFill>
                <a:effectLst>
                  <a:outerShdw blurRad="88900" sx="102000" sy="102000" algn="ctr" rotWithShape="0">
                    <a:prstClr val="black">
                      <a:alpha val="20000"/>
                    </a:prstClr>
                  </a:outerShdw>
                </a:effectLst>
                <a:latin typeface="Lalezar" panose="00000500000000000000" pitchFamily="2" charset="-78"/>
                <a:cs typeface="B Titr" panose="00000700000000000000" pitchFamily="2" charset="-78"/>
              </a:defRPr>
            </a:lvl1pPr>
          </a:lstStyle>
          <a:p>
            <a:r>
              <a:rPr lang="fa-IR" sz="4000" dirty="0">
                <a:gradFill flip="none" rotWithShape="1">
                  <a:gsLst>
                    <a:gs pos="0">
                      <a:schemeClr val="tx1">
                        <a:lumMod val="75000"/>
                        <a:lumOff val="25000"/>
                      </a:schemeClr>
                    </a:gs>
                    <a:gs pos="100000">
                      <a:srgbClr val="1D1D1D"/>
                    </a:gs>
                  </a:gsLst>
                  <a:lin ang="0" scaled="1"/>
                  <a:tileRect/>
                </a:gradFill>
                <a:cs typeface="A Titraj 1" panose="00000700000000000000" pitchFamily="2" charset="-78"/>
              </a:rPr>
              <a:t>شرایط عمده هیپوفسفاتمی علامت دار</a:t>
            </a:r>
            <a:endParaRPr lang="en-US" sz="4000" dirty="0">
              <a:gradFill flip="none" rotWithShape="1">
                <a:gsLst>
                  <a:gs pos="0">
                    <a:schemeClr val="tx1">
                      <a:lumMod val="75000"/>
                      <a:lumOff val="25000"/>
                    </a:schemeClr>
                  </a:gs>
                  <a:gs pos="100000">
                    <a:srgbClr val="1D1D1D"/>
                  </a:gs>
                </a:gsLst>
                <a:lin ang="0" scaled="1"/>
                <a:tileRect/>
              </a:gradFill>
              <a:cs typeface="A Titraj 1" panose="00000700000000000000" pitchFamily="2" charset="-78"/>
            </a:endParaRPr>
          </a:p>
        </p:txBody>
      </p:sp>
      <p:pic>
        <p:nvPicPr>
          <p:cNvPr id="4" name="Picture 3">
            <a:extLst>
              <a:ext uri="{FF2B5EF4-FFF2-40B4-BE49-F238E27FC236}">
                <a16:creationId xmlns:a16="http://schemas.microsoft.com/office/drawing/2014/main" id="{43750BA0-9103-48F2-C03A-1E9B6A31A2A2}"/>
              </a:ext>
            </a:extLst>
          </p:cNvPr>
          <p:cNvPicPr>
            <a:picLocks noChangeAspect="1"/>
          </p:cNvPicPr>
          <p:nvPr/>
        </p:nvPicPr>
        <p:blipFill rotWithShape="1">
          <a:blip r:embed="rId3">
            <a:extLst>
              <a:ext uri="{28A0092B-C50C-407E-A947-70E740481C1C}">
                <a14:useLocalDpi xmlns:a14="http://schemas.microsoft.com/office/drawing/2010/main" val="0"/>
              </a:ext>
            </a:extLst>
          </a:blip>
          <a:srcRect l="38812" t="5464" b="5464"/>
          <a:stretch/>
        </p:blipFill>
        <p:spPr>
          <a:xfrm flipH="1">
            <a:off x="8740822" y="-3"/>
            <a:ext cx="3451178" cy="6857999"/>
          </a:xfrm>
          <a:prstGeom prst="rect">
            <a:avLst/>
          </a:prstGeom>
        </p:spPr>
      </p:pic>
      <p:pic>
        <p:nvPicPr>
          <p:cNvPr id="8" name="Picture 7">
            <a:extLst>
              <a:ext uri="{FF2B5EF4-FFF2-40B4-BE49-F238E27FC236}">
                <a16:creationId xmlns:a16="http://schemas.microsoft.com/office/drawing/2014/main" id="{F053F3A2-AD73-2C09-24A1-0281A7038FB0}"/>
              </a:ext>
            </a:extLst>
          </p:cNvPr>
          <p:cNvPicPr>
            <a:picLocks noChangeAspect="1"/>
          </p:cNvPicPr>
          <p:nvPr/>
        </p:nvPicPr>
        <p:blipFill rotWithShape="1">
          <a:blip r:embed="rId3">
            <a:extLst>
              <a:ext uri="{28A0092B-C50C-407E-A947-70E740481C1C}">
                <a14:useLocalDpi xmlns:a14="http://schemas.microsoft.com/office/drawing/2010/main" val="0"/>
              </a:ext>
            </a:extLst>
          </a:blip>
          <a:srcRect l="38812" t="5464" b="5464"/>
          <a:stretch/>
        </p:blipFill>
        <p:spPr>
          <a:xfrm>
            <a:off x="1" y="-4"/>
            <a:ext cx="3451178" cy="6857999"/>
          </a:xfrm>
          <a:prstGeom prst="rect">
            <a:avLst/>
          </a:prstGeom>
        </p:spPr>
      </p:pic>
      <p:sp>
        <p:nvSpPr>
          <p:cNvPr id="3" name="TextBox 2">
            <a:extLst>
              <a:ext uri="{FF2B5EF4-FFF2-40B4-BE49-F238E27FC236}">
                <a16:creationId xmlns:a16="http://schemas.microsoft.com/office/drawing/2014/main" id="{87CF2A83-98F1-863E-E98A-7B4799F595B2}"/>
              </a:ext>
            </a:extLst>
          </p:cNvPr>
          <p:cNvSpPr txBox="1"/>
          <p:nvPr/>
        </p:nvSpPr>
        <p:spPr>
          <a:xfrm>
            <a:off x="3072441" y="1259457"/>
            <a:ext cx="6047117" cy="1200329"/>
          </a:xfrm>
          <a:prstGeom prst="rect">
            <a:avLst/>
          </a:prstGeom>
          <a:noFill/>
        </p:spPr>
        <p:txBody>
          <a:bodyPr wrap="square" rtlCol="0">
            <a:spAutoFit/>
          </a:bodyPr>
          <a:lstStyle/>
          <a:p>
            <a:pPr algn="ctr" rtl="1"/>
            <a:r>
              <a:rPr lang="fa-IR" kern="100" dirty="0">
                <a:effectLst/>
                <a:latin typeface="Lalezar" panose="00000500000000000000" pitchFamily="2" charset="-78"/>
                <a:ea typeface="Calibri" panose="020F0502020204030204" pitchFamily="34" charset="0"/>
                <a:cs typeface="Lalezar" panose="00000500000000000000" pitchFamily="2" charset="-78"/>
              </a:rPr>
              <a:t>توزیع مجدد فسفات از مایع خارج سلولی به سلول ها، کاهش در جذب فسفات از روده، حذف فسفات توسط درمان های جایگزین کلیه وافزایش دفع فسفات ادراری از طریق سیستم ادراری</a:t>
            </a:r>
            <a:endParaRPr lang="en-US" kern="100" dirty="0">
              <a:effectLst/>
              <a:latin typeface="Lalezar" panose="00000500000000000000" pitchFamily="2" charset="-78"/>
              <a:ea typeface="Calibri" panose="020F0502020204030204" pitchFamily="34" charset="0"/>
              <a:cs typeface="Lalezar" panose="00000500000000000000" pitchFamily="2" charset="-78"/>
            </a:endParaRPr>
          </a:p>
          <a:p>
            <a:pPr algn="ctr" rtl="1"/>
            <a:endParaRPr lang="en-US" dirty="0">
              <a:latin typeface="Lalezar" panose="00000500000000000000" pitchFamily="2" charset="-78"/>
              <a:cs typeface="Lalezar" panose="00000500000000000000" pitchFamily="2" charset="-78"/>
            </a:endParaRPr>
          </a:p>
        </p:txBody>
      </p:sp>
      <p:sp>
        <p:nvSpPr>
          <p:cNvPr id="10" name="TextBox 9">
            <a:extLst>
              <a:ext uri="{FF2B5EF4-FFF2-40B4-BE49-F238E27FC236}">
                <a16:creationId xmlns:a16="http://schemas.microsoft.com/office/drawing/2014/main" id="{CBCF2E2C-AB31-D3E3-7200-125AA01A0ABE}"/>
              </a:ext>
            </a:extLst>
          </p:cNvPr>
          <p:cNvSpPr txBox="1"/>
          <p:nvPr/>
        </p:nvSpPr>
        <p:spPr>
          <a:xfrm>
            <a:off x="3472498" y="3605842"/>
            <a:ext cx="5386830" cy="2286353"/>
          </a:xfrm>
          <a:prstGeom prst="rect">
            <a:avLst/>
          </a:prstGeom>
          <a:noFill/>
        </p:spPr>
        <p:txBody>
          <a:bodyPr wrap="square" rtlCol="0">
            <a:spAutoFit/>
          </a:bodyPr>
          <a:lstStyle/>
          <a:p>
            <a:pPr marL="457200" marR="0" algn="ctr" rtl="1">
              <a:lnSpc>
                <a:spcPct val="107000"/>
              </a:lnSpc>
              <a:spcAft>
                <a:spcPts val="800"/>
              </a:spcAft>
            </a:pPr>
            <a:r>
              <a:rPr lang="fa-IR" sz="3200" kern="100" dirty="0">
                <a:effectLst/>
                <a:latin typeface="Lalezar" panose="00000500000000000000" pitchFamily="2" charset="-78"/>
                <a:ea typeface="Calibri" panose="020F0502020204030204" pitchFamily="34" charset="0"/>
                <a:cs typeface="Lalezar" panose="00000500000000000000" pitchFamily="2" charset="-78"/>
              </a:rPr>
              <a:t>اعتیاد به الکل، تغذیه وریدی بدون مکمل فسفات، سندرم های دفع ادراری فسفات و درمان ها</a:t>
            </a:r>
            <a:r>
              <a:rPr lang="fa-IR" sz="3200" kern="100" dirty="0">
                <a:latin typeface="Lalezar" panose="00000500000000000000" pitchFamily="2" charset="-78"/>
                <a:ea typeface="Calibri" panose="020F0502020204030204" pitchFamily="34" charset="0"/>
                <a:cs typeface="Lalezar" panose="00000500000000000000" pitchFamily="2" charset="-78"/>
              </a:rPr>
              <a:t>ی</a:t>
            </a:r>
            <a:r>
              <a:rPr lang="fa-IR" sz="3200" kern="100" dirty="0">
                <a:effectLst/>
                <a:latin typeface="Lalezar" panose="00000500000000000000" pitchFamily="2" charset="-78"/>
                <a:ea typeface="Calibri" panose="020F0502020204030204" pitchFamily="34" charset="0"/>
                <a:cs typeface="Lalezar" panose="00000500000000000000" pitchFamily="2" charset="-78"/>
              </a:rPr>
              <a:t> کتواسیدوز دیابتی</a:t>
            </a:r>
            <a:endParaRPr lang="en-US" sz="3200" kern="100" dirty="0">
              <a:effectLst/>
              <a:latin typeface="Lalezar" panose="00000500000000000000" pitchFamily="2" charset="-78"/>
              <a:ea typeface="Calibri" panose="020F0502020204030204" pitchFamily="34" charset="0"/>
              <a:cs typeface="Lalezar" panose="00000500000000000000" pitchFamily="2" charset="-78"/>
            </a:endParaRPr>
          </a:p>
        </p:txBody>
      </p:sp>
    </p:spTree>
    <p:extLst>
      <p:ext uri="{BB962C8B-B14F-4D97-AF65-F5344CB8AC3E}">
        <p14:creationId xmlns:p14="http://schemas.microsoft.com/office/powerpoint/2010/main" val="236379063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E90E13-A950-4D9A-4044-DF19A063FB81}"/>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83A02361-37AA-E335-DC90-A8497A75F66C}"/>
              </a:ext>
            </a:extLst>
          </p:cNvPr>
          <p:cNvPicPr>
            <a:picLocks noChangeAspect="1"/>
          </p:cNvPicPr>
          <p:nvPr/>
        </p:nvPicPr>
        <p:blipFill rotWithShape="1">
          <a:blip r:embed="rId2">
            <a:extLst>
              <a:ext uri="{28A0092B-C50C-407E-A947-70E740481C1C}">
                <a14:useLocalDpi xmlns:a14="http://schemas.microsoft.com/office/drawing/2010/main" val="0"/>
              </a:ext>
            </a:extLst>
          </a:blip>
          <a:srcRect t="4968" b="4968"/>
          <a:stretch/>
        </p:blipFill>
        <p:spPr>
          <a:xfrm>
            <a:off x="0" y="0"/>
            <a:ext cx="12192000" cy="6858000"/>
          </a:xfrm>
          <a:prstGeom prst="rect">
            <a:avLst/>
          </a:prstGeom>
        </p:spPr>
      </p:pic>
      <p:sp>
        <p:nvSpPr>
          <p:cNvPr id="2" name="Rectangle 1">
            <a:extLst>
              <a:ext uri="{FF2B5EF4-FFF2-40B4-BE49-F238E27FC236}">
                <a16:creationId xmlns:a16="http://schemas.microsoft.com/office/drawing/2014/main" id="{122B67F4-E826-1A54-61CB-93C23FEC928D}"/>
              </a:ext>
            </a:extLst>
          </p:cNvPr>
          <p:cNvSpPr/>
          <p:nvPr/>
        </p:nvSpPr>
        <p:spPr>
          <a:xfrm>
            <a:off x="0" y="-1"/>
            <a:ext cx="12192000" cy="6857999"/>
          </a:xfrm>
          <a:prstGeom prst="rect">
            <a:avLst/>
          </a:prstGeom>
          <a:solidFill>
            <a:schemeClr val="accent1">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TextBox 4">
            <a:extLst>
              <a:ext uri="{FF2B5EF4-FFF2-40B4-BE49-F238E27FC236}">
                <a16:creationId xmlns:a16="http://schemas.microsoft.com/office/drawing/2014/main" id="{E989E3FA-8BB6-09CE-C9C3-A973C74E49E1}"/>
              </a:ext>
            </a:extLst>
          </p:cNvPr>
          <p:cNvSpPr txBox="1"/>
          <p:nvPr/>
        </p:nvSpPr>
        <p:spPr>
          <a:xfrm>
            <a:off x="0" y="88777"/>
            <a:ext cx="12490882" cy="6568465"/>
          </a:xfrm>
          <a:prstGeom prst="rect">
            <a:avLst/>
          </a:prstGeom>
          <a:noFill/>
        </p:spPr>
        <p:txBody>
          <a:bodyPr wrap="square" rtlCol="0">
            <a:spAutoFit/>
          </a:bodyPr>
          <a:lstStyle/>
          <a:p>
            <a:pPr marL="457200" marR="0" algn="r" rtl="1">
              <a:lnSpc>
                <a:spcPct val="107000"/>
              </a:lnSpc>
              <a:spcAft>
                <a:spcPts val="800"/>
              </a:spcAft>
            </a:pPr>
            <a:r>
              <a:rPr lang="fa-IR" sz="2800" kern="100" dirty="0">
                <a:effectLst/>
                <a:latin typeface="Lalezar" panose="00000500000000000000" pitchFamily="2" charset="-78"/>
                <a:ea typeface="Calibri" panose="020F0502020204030204" pitchFamily="34" charset="0"/>
                <a:cs typeface="Lalezar" panose="00000500000000000000" pitchFamily="2" charset="-78"/>
              </a:rPr>
              <a:t>آقایی 43 ساله با شدت پریومبیلیکال به اورژانس بیمارستان مراجعه کرده همراه با درد، تب و استفراغ مکرر در دو روز گذشته. او سیگاری بود و گاهی الکل می خورد</a:t>
            </a:r>
            <a:r>
              <a:rPr lang="fa-IR" sz="2800" kern="100" dirty="0">
                <a:latin typeface="Lalezar" panose="00000500000000000000" pitchFamily="2" charset="-78"/>
                <a:ea typeface="Calibri" panose="020F0502020204030204" pitchFamily="34" charset="0"/>
                <a:cs typeface="Lalezar" panose="00000500000000000000" pitchFamily="2" charset="-78"/>
              </a:rPr>
              <a:t>. </a:t>
            </a:r>
            <a:r>
              <a:rPr lang="fa-IR" sz="2800" kern="100" dirty="0">
                <a:effectLst/>
                <a:latin typeface="Lalezar" panose="00000500000000000000" pitchFamily="2" charset="-78"/>
                <a:ea typeface="Calibri" panose="020F0502020204030204" pitchFamily="34" charset="0"/>
                <a:cs typeface="Lalezar" panose="00000500000000000000" pitchFamily="2" charset="-78"/>
              </a:rPr>
              <a:t>او در تعطیلات آخر هفته الکل مصرف کرده بود (500میلی لیتر ویسکی)، او هیچ بیماری همراه شناخته شده یا داروهای منظم ندارد.</a:t>
            </a:r>
            <a:endParaRPr lang="en-US" sz="2800" kern="100" dirty="0">
              <a:effectLst/>
              <a:latin typeface="Lalezar" panose="00000500000000000000" pitchFamily="2" charset="-78"/>
              <a:ea typeface="Calibri" panose="020F0502020204030204" pitchFamily="34" charset="0"/>
              <a:cs typeface="Lalezar" panose="00000500000000000000" pitchFamily="2" charset="-78"/>
            </a:endParaRPr>
          </a:p>
          <a:p>
            <a:pPr marL="457200" marR="0" algn="r" rtl="1">
              <a:lnSpc>
                <a:spcPct val="107000"/>
              </a:lnSpc>
              <a:spcAft>
                <a:spcPts val="800"/>
              </a:spcAft>
            </a:pPr>
            <a:r>
              <a:rPr lang="fa-IR" sz="2800" kern="100" dirty="0">
                <a:effectLst/>
                <a:latin typeface="Lalezar" panose="00000500000000000000" pitchFamily="2" charset="-78"/>
                <a:ea typeface="Calibri" panose="020F0502020204030204" pitchFamily="34" charset="0"/>
                <a:cs typeface="Lalezar" panose="00000500000000000000" pitchFamily="2" charset="-78"/>
              </a:rPr>
              <a:t>چهار روز قبل از مراجعه به بیمارستان. او ناراحتی منتشر خفیف شکمی و حالت تهوع بعد از مصرف الکل داشت. علائم طی چند روز بعد بدتر شد تا اینکه به پزشک بیمارستان مراجعه کرد.</a:t>
            </a:r>
            <a:endParaRPr lang="en-US" sz="2800" kern="100" dirty="0">
              <a:effectLst/>
              <a:latin typeface="Lalezar" panose="00000500000000000000" pitchFamily="2" charset="-78"/>
              <a:ea typeface="Calibri" panose="020F0502020204030204" pitchFamily="34" charset="0"/>
              <a:cs typeface="Lalezar" panose="00000500000000000000" pitchFamily="2" charset="-78"/>
            </a:endParaRPr>
          </a:p>
          <a:p>
            <a:pPr marL="457200" marR="0" algn="r" rtl="1">
              <a:lnSpc>
                <a:spcPct val="107000"/>
              </a:lnSpc>
              <a:spcAft>
                <a:spcPts val="800"/>
              </a:spcAft>
            </a:pPr>
            <a:r>
              <a:rPr lang="fa-IR" sz="2800" kern="100" dirty="0">
                <a:effectLst/>
                <a:latin typeface="Lalezar" panose="00000500000000000000" pitchFamily="2" charset="-78"/>
                <a:ea typeface="Calibri" panose="020F0502020204030204" pitchFamily="34" charset="0"/>
                <a:cs typeface="Lalezar" panose="00000500000000000000" pitchFamily="2" charset="-78"/>
              </a:rPr>
              <a:t>تب او پایین بود درد شکم محدود به ناحیه اطراف پریوم و تاب آور بود و به پشت هم سرایت میکرد.</a:t>
            </a:r>
          </a:p>
          <a:p>
            <a:pPr marL="457200" marR="0" algn="r" rtl="1">
              <a:lnSpc>
                <a:spcPct val="107000"/>
              </a:lnSpc>
              <a:spcAft>
                <a:spcPts val="800"/>
              </a:spcAft>
            </a:pPr>
            <a:r>
              <a:rPr lang="fa-IR" sz="2800" kern="100" dirty="0">
                <a:effectLst/>
                <a:latin typeface="Lalezar" panose="00000500000000000000" pitchFamily="2" charset="-78"/>
                <a:ea typeface="Calibri" panose="020F0502020204030204" pitchFamily="34" charset="0"/>
                <a:cs typeface="Lalezar" panose="00000500000000000000" pitchFamily="2" charset="-78"/>
              </a:rPr>
              <a:t> او ادعا دارد که قبل از مراجعه 10-13 بار در روز استفراغ کرد. استفراغ بدون پرتابه بود. استفراغ اولیه حاوی ذرات غذا بود، در حالی که بعداً فقط مقادیر کمی مایع سبز رنگ استفراغ می کرد.</a:t>
            </a:r>
          </a:p>
          <a:p>
            <a:pPr marL="457200" marR="0" algn="r" rtl="1">
              <a:lnSpc>
                <a:spcPct val="107000"/>
              </a:lnSpc>
              <a:spcAft>
                <a:spcPts val="800"/>
              </a:spcAft>
            </a:pPr>
            <a:r>
              <a:rPr lang="fa-IR" sz="2800" kern="100" dirty="0">
                <a:effectLst/>
                <a:latin typeface="Lalezar" panose="00000500000000000000" pitchFamily="2" charset="-78"/>
                <a:ea typeface="Calibri" panose="020F0502020204030204" pitchFamily="34" charset="0"/>
                <a:cs typeface="Lalezar" panose="00000500000000000000" pitchFamily="2" charset="-78"/>
              </a:rPr>
              <a:t> هیچ لرز، تشنج، سوزش ادرار، اسهال، سرفه،</a:t>
            </a:r>
            <a:r>
              <a:rPr lang="fa-IR" sz="2800" kern="100" dirty="0">
                <a:latin typeface="Lalezar" panose="00000500000000000000" pitchFamily="2" charset="-78"/>
                <a:ea typeface="Calibri" panose="020F0502020204030204" pitchFamily="34" charset="0"/>
                <a:cs typeface="Lalezar" panose="00000500000000000000" pitchFamily="2" charset="-78"/>
              </a:rPr>
              <a:t> </a:t>
            </a:r>
            <a:r>
              <a:rPr lang="fa-IR" sz="2800" kern="100" dirty="0">
                <a:effectLst/>
                <a:latin typeface="Lalezar" panose="00000500000000000000" pitchFamily="2" charset="-78"/>
                <a:ea typeface="Calibri" panose="020F0502020204030204" pitchFamily="34" charset="0"/>
                <a:cs typeface="Lalezar" panose="00000500000000000000" pitchFamily="2" charset="-78"/>
              </a:rPr>
              <a:t>تنگی نفس، درد قفسه سینه، یا درد گلو ندارد.</a:t>
            </a:r>
            <a:r>
              <a:rPr lang="fa-IR" sz="2800" kern="100" dirty="0">
                <a:latin typeface="Lalezar" panose="00000500000000000000" pitchFamily="2" charset="-78"/>
                <a:ea typeface="Calibri" panose="020F0502020204030204" pitchFamily="34" charset="0"/>
                <a:cs typeface="Lalezar" panose="00000500000000000000" pitchFamily="2" charset="-78"/>
              </a:rPr>
              <a:t> </a:t>
            </a:r>
            <a:r>
              <a:rPr lang="fa-IR" sz="2800" kern="100" dirty="0">
                <a:effectLst/>
                <a:latin typeface="Lalezar" panose="00000500000000000000" pitchFamily="2" charset="-78"/>
                <a:ea typeface="Calibri" panose="020F0502020204030204" pitchFamily="34" charset="0"/>
                <a:cs typeface="Lalezar" panose="00000500000000000000" pitchFamily="2" charset="-78"/>
              </a:rPr>
              <a:t>در معاینه فیزیکی، او تاکی کارد بود (ضربان قلب: 123 ضربه در دقیقه) و فشار خون بالا داشت (144/103 میلی متر جیوه). تعداد تنفس او 21 تنفس در دقیقه و اشباع اکسیژن </a:t>
            </a:r>
            <a:r>
              <a:rPr lang="en-US" sz="2800" kern="100" dirty="0">
                <a:effectLst/>
                <a:latin typeface="Lalezar" panose="00000500000000000000" pitchFamily="2" charset="-78"/>
                <a:ea typeface="Calibri" panose="020F0502020204030204" pitchFamily="34" charset="0"/>
                <a:cs typeface="Lalezar" panose="00000500000000000000" pitchFamily="2" charset="-78"/>
              </a:rPr>
              <a:t>(SpO2) 96</a:t>
            </a:r>
            <a:r>
              <a:rPr lang="fa-IR" sz="2800" kern="100" dirty="0">
                <a:effectLst/>
                <a:latin typeface="Lalezar" panose="00000500000000000000" pitchFamily="2" charset="-78"/>
                <a:ea typeface="Calibri" panose="020F0502020204030204" pitchFamily="34" charset="0"/>
                <a:cs typeface="Lalezar" panose="00000500000000000000" pitchFamily="2" charset="-78"/>
              </a:rPr>
              <a:t> درصد بود.</a:t>
            </a:r>
            <a:endParaRPr lang="en-US" sz="2800" kern="100" dirty="0">
              <a:effectLst/>
              <a:latin typeface="Lalezar" panose="00000500000000000000" pitchFamily="2" charset="-78"/>
              <a:ea typeface="Calibri" panose="020F0502020204030204" pitchFamily="34" charset="0"/>
              <a:cs typeface="Lalezar" panose="00000500000000000000" pitchFamily="2" charset="-78"/>
            </a:endParaRPr>
          </a:p>
          <a:p>
            <a:pPr algn="r" rtl="1"/>
            <a:r>
              <a:rPr lang="fa-IR" sz="2800" dirty="0">
                <a:effectLst/>
                <a:latin typeface="Lalezar" panose="00000500000000000000" pitchFamily="2" charset="-78"/>
                <a:ea typeface="Calibri" panose="020F0502020204030204" pitchFamily="34" charset="0"/>
                <a:cs typeface="Lalezar" panose="00000500000000000000" pitchFamily="2" charset="-78"/>
              </a:rPr>
              <a:t>         (</a:t>
            </a:r>
            <a:r>
              <a:rPr lang="en-US" sz="2800" dirty="0">
                <a:effectLst/>
                <a:latin typeface="Lalezar" panose="00000500000000000000" pitchFamily="2" charset="-78"/>
                <a:ea typeface="Calibri" panose="020F0502020204030204" pitchFamily="34" charset="0"/>
                <a:cs typeface="Lalezar" panose="00000500000000000000" pitchFamily="2" charset="-78"/>
              </a:rPr>
              <a:t>temp</a:t>
            </a:r>
            <a:r>
              <a:rPr lang="fa-IR" sz="2800" dirty="0">
                <a:effectLst/>
                <a:latin typeface="Lalezar" panose="00000500000000000000" pitchFamily="2" charset="-78"/>
                <a:ea typeface="Calibri" panose="020F0502020204030204" pitchFamily="34" charset="0"/>
                <a:cs typeface="Lalezar" panose="00000500000000000000" pitchFamily="2" charset="-78"/>
              </a:rPr>
              <a:t>: 37.1 درجه سانتیگراد).او 64 کیلوگرم وزن دارد. </a:t>
            </a:r>
            <a:endParaRPr lang="en-US" sz="2800" kern="100" dirty="0">
              <a:effectLst/>
              <a:latin typeface="Lalezar" panose="00000500000000000000" pitchFamily="2" charset="-78"/>
              <a:ea typeface="Calibri" panose="020F0502020204030204" pitchFamily="34" charset="0"/>
              <a:cs typeface="Lalezar" panose="00000500000000000000" pitchFamily="2" charset="-78"/>
            </a:endParaRPr>
          </a:p>
        </p:txBody>
      </p:sp>
    </p:spTree>
    <p:extLst>
      <p:ext uri="{BB962C8B-B14F-4D97-AF65-F5344CB8AC3E}">
        <p14:creationId xmlns:p14="http://schemas.microsoft.com/office/powerpoint/2010/main" val="2832888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FC869"/>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268237E-716A-4396-8683-67EFBD2A6E6C}"/>
              </a:ext>
            </a:extLst>
          </p:cNvPr>
          <p:cNvPicPr>
            <a:picLocks noChangeAspect="1"/>
          </p:cNvPicPr>
          <p:nvPr/>
        </p:nvPicPr>
        <p:blipFill rotWithShape="1">
          <a:blip r:embed="rId2">
            <a:extLst>
              <a:ext uri="{28A0092B-C50C-407E-A947-70E740481C1C}">
                <a14:useLocalDpi xmlns:a14="http://schemas.microsoft.com/office/drawing/2010/main" val="0"/>
              </a:ext>
            </a:extLst>
          </a:blip>
          <a:srcRect t="5111" b="5111"/>
          <a:stretch/>
        </p:blipFill>
        <p:spPr>
          <a:xfrm>
            <a:off x="-21318" y="0"/>
            <a:ext cx="12234636" cy="6858000"/>
          </a:xfrm>
          <a:prstGeom prst="rect">
            <a:avLst/>
          </a:prstGeom>
        </p:spPr>
      </p:pic>
      <p:sp>
        <p:nvSpPr>
          <p:cNvPr id="2" name="Rectangle 1">
            <a:extLst>
              <a:ext uri="{FF2B5EF4-FFF2-40B4-BE49-F238E27FC236}">
                <a16:creationId xmlns:a16="http://schemas.microsoft.com/office/drawing/2014/main" id="{FE787D63-14F0-4F70-8655-565166510619}"/>
              </a:ext>
            </a:extLst>
          </p:cNvPr>
          <p:cNvSpPr/>
          <p:nvPr/>
        </p:nvSpPr>
        <p:spPr>
          <a:xfrm>
            <a:off x="-30730" y="-1"/>
            <a:ext cx="12244048" cy="6857999"/>
          </a:xfrm>
          <a:prstGeom prst="rect">
            <a:avLst/>
          </a:prstGeom>
          <a:solidFill>
            <a:srgbClr val="EFC869">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4" name="Picture 3">
            <a:extLst>
              <a:ext uri="{FF2B5EF4-FFF2-40B4-BE49-F238E27FC236}">
                <a16:creationId xmlns:a16="http://schemas.microsoft.com/office/drawing/2014/main" id="{2E7CCDB0-3372-4F22-B4DD-943A9E9BDDCD}"/>
              </a:ext>
            </a:extLst>
          </p:cNvPr>
          <p:cNvPicPr>
            <a:picLocks noChangeAspect="1"/>
          </p:cNvPicPr>
          <p:nvPr/>
        </p:nvPicPr>
        <p:blipFill rotWithShape="1">
          <a:blip r:embed="rId3">
            <a:extLst>
              <a:ext uri="{28A0092B-C50C-407E-A947-70E740481C1C}">
                <a14:useLocalDpi xmlns:a14="http://schemas.microsoft.com/office/drawing/2010/main" val="0"/>
              </a:ext>
            </a:extLst>
          </a:blip>
          <a:srcRect l="79530" t="5464" b="5464"/>
          <a:stretch/>
        </p:blipFill>
        <p:spPr>
          <a:xfrm rot="5400000" flipH="1">
            <a:off x="5518116" y="184117"/>
            <a:ext cx="1125034" cy="12222731"/>
          </a:xfrm>
          <a:prstGeom prst="rect">
            <a:avLst/>
          </a:prstGeom>
        </p:spPr>
      </p:pic>
      <p:sp>
        <p:nvSpPr>
          <p:cNvPr id="3" name="Rectangle 2">
            <a:extLst>
              <a:ext uri="{FF2B5EF4-FFF2-40B4-BE49-F238E27FC236}">
                <a16:creationId xmlns:a16="http://schemas.microsoft.com/office/drawing/2014/main" id="{EEF3875C-AD8E-4E54-A65C-8E4D8E65E4C0}"/>
              </a:ext>
            </a:extLst>
          </p:cNvPr>
          <p:cNvSpPr/>
          <p:nvPr/>
        </p:nvSpPr>
        <p:spPr>
          <a:xfrm>
            <a:off x="-21317" y="0"/>
            <a:ext cx="12213316" cy="6124754"/>
          </a:xfrm>
          <a:prstGeom prst="rect">
            <a:avLst/>
          </a:prstGeom>
        </p:spPr>
        <p:txBody>
          <a:bodyPr wrap="square">
            <a:spAutoFit/>
          </a:bodyPr>
          <a:lstStyle/>
          <a:p>
            <a:pPr algn="r" rtl="1"/>
            <a:r>
              <a:rPr lang="en-US" sz="2800" dirty="0">
                <a:latin typeface="Lalezar" panose="00000500000000000000" pitchFamily="2" charset="-78"/>
                <a:cs typeface="Lalezar" panose="00000500000000000000" pitchFamily="2" charset="-78"/>
              </a:rPr>
              <a:t> </a:t>
            </a:r>
            <a:r>
              <a:rPr lang="fa-IR" sz="2800" dirty="0">
                <a:latin typeface="Lalezar" panose="00000500000000000000" pitchFamily="2" charset="-78"/>
                <a:cs typeface="Lalezar" panose="00000500000000000000" pitchFamily="2" charset="-78"/>
              </a:rPr>
              <a:t>در دق قفسه سینه‌اش شفاف بود، ادم نداشت و بدون صداهای اضافه یا ناخواسته. همچنین هیچ ناهنجاری در سیستم قلبی عروقی تشخیص داده نشد.معاینه شکم فقط حساسیت خفیف بالای شکم را نشان داد. بدون احشایی، گاردینگ، یا شواهدی از نشت  مایع به بافت وجود ندارد. معاینه سیستم عصبی نیز در محدوده طبیعی بود.</a:t>
            </a:r>
            <a:endParaRPr lang="en-US" sz="2800" dirty="0">
              <a:latin typeface="Lalezar" panose="00000500000000000000" pitchFamily="2" charset="-78"/>
              <a:cs typeface="Lalezar" panose="00000500000000000000" pitchFamily="2" charset="-78"/>
            </a:endParaRPr>
          </a:p>
          <a:p>
            <a:pPr algn="r" rtl="1"/>
            <a:r>
              <a:rPr lang="fa-IR" sz="2800" dirty="0">
                <a:latin typeface="Lalezar" panose="00000500000000000000" pitchFamily="2" charset="-78"/>
                <a:cs typeface="Lalezar" panose="00000500000000000000" pitchFamily="2" charset="-78"/>
              </a:rPr>
              <a:t>یافته های آزمایش های تصویربرداری انجام شده به عنوان بخشی از مدیریت به شرح زیر بود:</a:t>
            </a:r>
            <a:endParaRPr lang="en-US" sz="2800" dirty="0">
              <a:latin typeface="Lalezar" panose="00000500000000000000" pitchFamily="2" charset="-78"/>
              <a:cs typeface="Lalezar" panose="00000500000000000000" pitchFamily="2" charset="-78"/>
            </a:endParaRPr>
          </a:p>
          <a:p>
            <a:pPr algn="r" rtl="1"/>
            <a:r>
              <a:rPr lang="fa-IR" sz="2800" dirty="0">
                <a:latin typeface="Lalezar" panose="00000500000000000000" pitchFamily="2" charset="-78"/>
                <a:cs typeface="Lalezar" panose="00000500000000000000" pitchFamily="2" charset="-78"/>
              </a:rPr>
              <a:t> اشعه ایکس قفسه سینه</a:t>
            </a:r>
            <a:endParaRPr lang="en-US" sz="2800" dirty="0">
              <a:latin typeface="Lalezar" panose="00000500000000000000" pitchFamily="2" charset="-78"/>
              <a:cs typeface="Lalezar" panose="00000500000000000000" pitchFamily="2" charset="-78"/>
            </a:endParaRPr>
          </a:p>
          <a:p>
            <a:pPr algn="r" rtl="1"/>
            <a:r>
              <a:rPr lang="fa-IR" sz="2800" dirty="0">
                <a:latin typeface="Lalezar" panose="00000500000000000000" pitchFamily="2" charset="-78"/>
                <a:cs typeface="Lalezar" panose="00000500000000000000" pitchFamily="2" charset="-78"/>
              </a:rPr>
              <a:t>(نمای خلفی قدامی) تشدید دو طرفه عروقی در اطراف ریه را نشان داد و هیچ نشانه از پنومونی وجود ندارد.</a:t>
            </a:r>
            <a:endParaRPr lang="en-US" sz="2800" dirty="0">
              <a:latin typeface="Lalezar" panose="00000500000000000000" pitchFamily="2" charset="-78"/>
              <a:cs typeface="Lalezar" panose="00000500000000000000" pitchFamily="2" charset="-78"/>
            </a:endParaRPr>
          </a:p>
          <a:p>
            <a:pPr algn="r" rtl="1"/>
            <a:r>
              <a:rPr lang="fa-IR" sz="2800" dirty="0">
                <a:latin typeface="Lalezar" panose="00000500000000000000" pitchFamily="2" charset="-78"/>
                <a:cs typeface="Lalezar" panose="00000500000000000000" pitchFamily="2" charset="-78"/>
              </a:rPr>
              <a:t>مدياستنال و قلب طبيعي بود. پلورال افیوژن وجود نداشت. اشعه ایکس شکم، الگوی گاز روده غیراختصاصی و بدون مایع هوا و گاز آزاد داخل صفاقی را نشان داد.</a:t>
            </a:r>
            <a:endParaRPr lang="en-US" sz="2800" dirty="0">
              <a:latin typeface="Lalezar" panose="00000500000000000000" pitchFamily="2" charset="-78"/>
              <a:cs typeface="Lalezar" panose="00000500000000000000" pitchFamily="2" charset="-78"/>
            </a:endParaRPr>
          </a:p>
          <a:p>
            <a:pPr algn="r" rtl="1"/>
            <a:r>
              <a:rPr lang="fa-IR" sz="2800" dirty="0">
                <a:latin typeface="Lalezar" panose="00000500000000000000" pitchFamily="2" charset="-78"/>
                <a:cs typeface="Lalezar" panose="00000500000000000000" pitchFamily="2" charset="-78"/>
              </a:rPr>
              <a:t>سونوگرافی شکم فقط کبد چرب را نشان داد. اما پانکراس توسط گاز روده پوشیده شده بود. </a:t>
            </a:r>
            <a:endParaRPr lang="en-US" sz="2800" dirty="0">
              <a:latin typeface="Lalezar" panose="00000500000000000000" pitchFamily="2" charset="-78"/>
              <a:cs typeface="Lalezar" panose="00000500000000000000" pitchFamily="2" charset="-78"/>
            </a:endParaRPr>
          </a:p>
          <a:p>
            <a:pPr algn="r" rtl="1"/>
            <a:r>
              <a:rPr lang="fa-IR" sz="2800" dirty="0">
                <a:latin typeface="Lalezar" panose="00000500000000000000" pitchFamily="2" charset="-78"/>
                <a:cs typeface="Lalezar" panose="00000500000000000000" pitchFamily="2" charset="-78"/>
              </a:rPr>
              <a:t>هیچ نشانه ای  از کوله سیستیت حاد یا سنگ کلیه وجود نداشت. اندازه کبد طبیعی به نظر می رسید،(اندازه گیری 14.9 سانتی متر)، و افزایش اکوژنیسیته را نشان داد. بدون ضایعه کانونی یا رادیکول صفراوی داخل کبدی.</a:t>
            </a:r>
            <a:endParaRPr lang="fa-IR" sz="2800" dirty="0">
              <a:solidFill>
                <a:schemeClr val="tx1">
                  <a:lumMod val="75000"/>
                  <a:lumOff val="25000"/>
                </a:schemeClr>
              </a:solidFill>
              <a:latin typeface="Lalezar" panose="00000500000000000000" pitchFamily="2" charset="-78"/>
              <a:cs typeface="Lalezar" panose="00000500000000000000" pitchFamily="2" charset="-78"/>
            </a:endParaRPr>
          </a:p>
        </p:txBody>
      </p:sp>
    </p:spTree>
    <p:extLst>
      <p:ext uri="{BB962C8B-B14F-4D97-AF65-F5344CB8AC3E}">
        <p14:creationId xmlns:p14="http://schemas.microsoft.com/office/powerpoint/2010/main" val="3045843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right)">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FC869"/>
        </a:solidFill>
        <a:effectLst/>
      </p:bgPr>
    </p:bg>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9FBAC26D-29DE-768E-00BC-DAC3125450FF}"/>
              </a:ext>
            </a:extLst>
          </p:cNvPr>
          <p:cNvSpPr/>
          <p:nvPr/>
        </p:nvSpPr>
        <p:spPr>
          <a:xfrm>
            <a:off x="3579962" y="250166"/>
            <a:ext cx="8479766" cy="6254151"/>
          </a:xfrm>
          <a:prstGeom prst="round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F268237E-716A-4396-8683-67EFBD2A6E6C}"/>
              </a:ext>
            </a:extLst>
          </p:cNvPr>
          <p:cNvPicPr>
            <a:picLocks noChangeAspect="1"/>
          </p:cNvPicPr>
          <p:nvPr/>
        </p:nvPicPr>
        <p:blipFill rotWithShape="1">
          <a:blip r:embed="rId2">
            <a:extLst>
              <a:ext uri="{28A0092B-C50C-407E-A947-70E740481C1C}">
                <a14:useLocalDpi xmlns:a14="http://schemas.microsoft.com/office/drawing/2010/main" val="0"/>
              </a:ext>
            </a:extLst>
          </a:blip>
          <a:srcRect t="5111" b="5111"/>
          <a:stretch/>
        </p:blipFill>
        <p:spPr>
          <a:xfrm>
            <a:off x="-21318" y="0"/>
            <a:ext cx="12234636" cy="6858000"/>
          </a:xfrm>
          <a:prstGeom prst="rect">
            <a:avLst/>
          </a:prstGeom>
        </p:spPr>
      </p:pic>
      <p:sp>
        <p:nvSpPr>
          <p:cNvPr id="2" name="Rectangle 1">
            <a:extLst>
              <a:ext uri="{FF2B5EF4-FFF2-40B4-BE49-F238E27FC236}">
                <a16:creationId xmlns:a16="http://schemas.microsoft.com/office/drawing/2014/main" id="{FE787D63-14F0-4F70-8655-565166510619}"/>
              </a:ext>
            </a:extLst>
          </p:cNvPr>
          <p:cNvSpPr/>
          <p:nvPr/>
        </p:nvSpPr>
        <p:spPr>
          <a:xfrm>
            <a:off x="-30730" y="-1"/>
            <a:ext cx="12244048" cy="6857999"/>
          </a:xfrm>
          <a:prstGeom prst="rect">
            <a:avLst/>
          </a:prstGeom>
          <a:solidFill>
            <a:srgbClr val="EFC869">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4" name="Picture 3">
            <a:extLst>
              <a:ext uri="{FF2B5EF4-FFF2-40B4-BE49-F238E27FC236}">
                <a16:creationId xmlns:a16="http://schemas.microsoft.com/office/drawing/2014/main" id="{2E7CCDB0-3372-4F22-B4DD-943A9E9BDDCD}"/>
              </a:ext>
            </a:extLst>
          </p:cNvPr>
          <p:cNvPicPr>
            <a:picLocks noChangeAspect="1"/>
          </p:cNvPicPr>
          <p:nvPr/>
        </p:nvPicPr>
        <p:blipFill rotWithShape="1">
          <a:blip r:embed="rId3">
            <a:extLst>
              <a:ext uri="{28A0092B-C50C-407E-A947-70E740481C1C}">
                <a14:useLocalDpi xmlns:a14="http://schemas.microsoft.com/office/drawing/2010/main" val="0"/>
              </a:ext>
            </a:extLst>
          </a:blip>
          <a:srcRect l="38812" t="5464" b="5464"/>
          <a:stretch/>
        </p:blipFill>
        <p:spPr>
          <a:xfrm>
            <a:off x="-30730" y="0"/>
            <a:ext cx="3451178" cy="6857999"/>
          </a:xfrm>
          <a:prstGeom prst="rect">
            <a:avLst/>
          </a:prstGeom>
        </p:spPr>
      </p:pic>
      <p:sp>
        <p:nvSpPr>
          <p:cNvPr id="8" name="TextBox 7">
            <a:extLst>
              <a:ext uri="{FF2B5EF4-FFF2-40B4-BE49-F238E27FC236}">
                <a16:creationId xmlns:a16="http://schemas.microsoft.com/office/drawing/2014/main" id="{16FD27A1-006C-6D6D-3700-D3E8C2749E14}"/>
              </a:ext>
            </a:extLst>
          </p:cNvPr>
          <p:cNvSpPr txBox="1"/>
          <p:nvPr/>
        </p:nvSpPr>
        <p:spPr>
          <a:xfrm>
            <a:off x="4069140" y="494718"/>
            <a:ext cx="8220973" cy="6363280"/>
          </a:xfrm>
          <a:prstGeom prst="rect">
            <a:avLst/>
          </a:prstGeom>
          <a:noFill/>
        </p:spPr>
        <p:txBody>
          <a:bodyPr wrap="square" rtlCol="0">
            <a:spAutoFit/>
          </a:bodyPr>
          <a:lstStyle/>
          <a:p>
            <a:pPr marL="457200" marR="0" algn="r" rtl="1">
              <a:lnSpc>
                <a:spcPct val="107000"/>
              </a:lnSpc>
              <a:spcAft>
                <a:spcPts val="800"/>
              </a:spcAft>
            </a:pPr>
            <a:r>
              <a:rPr lang="fa-IR" sz="2800" kern="100" dirty="0">
                <a:effectLst/>
                <a:latin typeface="Lalezar" panose="00000500000000000000" pitchFamily="2" charset="-78"/>
                <a:ea typeface="Calibri" panose="020F0502020204030204" pitchFamily="34" charset="0"/>
                <a:cs typeface="Lalezar" panose="00000500000000000000" pitchFamily="2" charset="-78"/>
              </a:rPr>
              <a:t>هیپوفسفاتمی شدید (با ارزش بحرانی) به ندرت به عنوان یکی از عوارض پانکراتیت حاد گزارش می شود.و عمدتاً به سوء مصرف الکل نسبت داده شده است. بیماران مبتلا به اختلال مصرف الکل در معرض خطر شدید هیپوفسفاتمی هستند ، به ویژه اگر نیاز به بستری شدن در بیمارستان باشد. این پیامد بیشتر به دلیل کاهش مزمن فسفات از بدن رخ میدهد.</a:t>
            </a:r>
            <a:endParaRPr lang="en-US" sz="2800" kern="100" dirty="0">
              <a:effectLst/>
              <a:latin typeface="Lalezar" panose="00000500000000000000" pitchFamily="2" charset="-78"/>
              <a:ea typeface="Calibri" panose="020F0502020204030204" pitchFamily="34" charset="0"/>
              <a:cs typeface="Lalezar" panose="00000500000000000000" pitchFamily="2" charset="-78"/>
            </a:endParaRPr>
          </a:p>
          <a:p>
            <a:pPr marL="457200" marR="0" algn="r" rtl="1">
              <a:lnSpc>
                <a:spcPct val="107000"/>
              </a:lnSpc>
              <a:spcAft>
                <a:spcPts val="800"/>
              </a:spcAft>
            </a:pPr>
            <a:r>
              <a:rPr lang="fa-IR" sz="2800" kern="100" dirty="0">
                <a:effectLst/>
                <a:latin typeface="Lalezar" panose="00000500000000000000" pitchFamily="2" charset="-78"/>
                <a:ea typeface="Calibri" panose="020F0502020204030204" pitchFamily="34" charset="0"/>
                <a:cs typeface="Lalezar" panose="00000500000000000000" pitchFamily="2" charset="-78"/>
              </a:rPr>
              <a:t>اگرچه کاهش فسفات در بیماران بستری در بیمارستان با اختلال مصرف الکل رایج است، اما کاهش فسفات در بیماران بستری شده در بیمارستان شایع است.</a:t>
            </a:r>
            <a:endParaRPr lang="en-US" sz="2800" kern="100" dirty="0">
              <a:effectLst/>
              <a:latin typeface="Lalezar" panose="00000500000000000000" pitchFamily="2" charset="-78"/>
              <a:ea typeface="Calibri" panose="020F0502020204030204" pitchFamily="34" charset="0"/>
              <a:cs typeface="Lalezar" panose="00000500000000000000" pitchFamily="2" charset="-78"/>
            </a:endParaRPr>
          </a:p>
          <a:p>
            <a:pPr marL="457200" marR="0" algn="r" rtl="1">
              <a:lnSpc>
                <a:spcPct val="107000"/>
              </a:lnSpc>
              <a:spcAft>
                <a:spcPts val="800"/>
              </a:spcAft>
            </a:pPr>
            <a:r>
              <a:rPr lang="fa-IR" sz="2800" kern="100" dirty="0">
                <a:effectLst/>
                <a:latin typeface="Lalezar" panose="00000500000000000000" pitchFamily="2" charset="-78"/>
                <a:ea typeface="Calibri" panose="020F0502020204030204" pitchFamily="34" charset="0"/>
                <a:cs typeface="Lalezar" panose="00000500000000000000" pitchFamily="2" charset="-78"/>
              </a:rPr>
              <a:t>سطح فسفات (کمتر از 0.32 میلی مول در لیتر) ممکن است تا 12 تا 36 ساعت پس از آن مشخص و برجسته نباشد(شیفت فسفات از مایع خارج سللولی به داخل سلول).</a:t>
            </a:r>
            <a:endParaRPr lang="en-US" sz="2800" kern="100" dirty="0">
              <a:effectLst/>
              <a:latin typeface="Lalezar" panose="00000500000000000000" pitchFamily="2" charset="-78"/>
              <a:ea typeface="Calibri" panose="020F0502020204030204" pitchFamily="34" charset="0"/>
              <a:cs typeface="Lalezar" panose="00000500000000000000" pitchFamily="2" charset="-78"/>
            </a:endParaRPr>
          </a:p>
          <a:p>
            <a:endParaRPr lang="en-US" sz="2800" dirty="0">
              <a:latin typeface="Lalezar" panose="00000500000000000000" pitchFamily="2" charset="-78"/>
              <a:cs typeface="Lalezar" panose="00000500000000000000" pitchFamily="2" charset="-78"/>
            </a:endParaRPr>
          </a:p>
        </p:txBody>
      </p:sp>
    </p:spTree>
    <p:extLst>
      <p:ext uri="{BB962C8B-B14F-4D97-AF65-F5344CB8AC3E}">
        <p14:creationId xmlns:p14="http://schemas.microsoft.com/office/powerpoint/2010/main" val="25685937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FC869"/>
        </a:solidFill>
        <a:effectLst/>
      </p:bgPr>
    </p:bg>
    <p:spTree>
      <p:nvGrpSpPr>
        <p:cNvPr id="1" name="">
          <a:extLst>
            <a:ext uri="{FF2B5EF4-FFF2-40B4-BE49-F238E27FC236}">
              <a16:creationId xmlns:a16="http://schemas.microsoft.com/office/drawing/2014/main" id="{8D1C476A-0F64-147A-FEE6-03C35D30BD8F}"/>
            </a:ext>
          </a:extLst>
        </p:cNvPr>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1E641E2A-B488-1ECA-03A9-05064591B121}"/>
              </a:ext>
            </a:extLst>
          </p:cNvPr>
          <p:cNvSpPr/>
          <p:nvPr/>
        </p:nvSpPr>
        <p:spPr>
          <a:xfrm>
            <a:off x="224287" y="1147313"/>
            <a:ext cx="8764438" cy="4968815"/>
          </a:xfrm>
          <a:prstGeom prst="round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0377D0D4-6621-B3B0-41ED-54D32F8688A8}"/>
              </a:ext>
            </a:extLst>
          </p:cNvPr>
          <p:cNvPicPr>
            <a:picLocks noChangeAspect="1"/>
          </p:cNvPicPr>
          <p:nvPr/>
        </p:nvPicPr>
        <p:blipFill rotWithShape="1">
          <a:blip r:embed="rId2">
            <a:extLst>
              <a:ext uri="{28A0092B-C50C-407E-A947-70E740481C1C}">
                <a14:useLocalDpi xmlns:a14="http://schemas.microsoft.com/office/drawing/2010/main" val="0"/>
              </a:ext>
            </a:extLst>
          </a:blip>
          <a:srcRect t="5111" b="5111"/>
          <a:stretch/>
        </p:blipFill>
        <p:spPr>
          <a:xfrm>
            <a:off x="-21318" y="0"/>
            <a:ext cx="12234636" cy="6858000"/>
          </a:xfrm>
          <a:prstGeom prst="rect">
            <a:avLst/>
          </a:prstGeom>
        </p:spPr>
      </p:pic>
      <p:sp>
        <p:nvSpPr>
          <p:cNvPr id="2" name="Rectangle 1">
            <a:extLst>
              <a:ext uri="{FF2B5EF4-FFF2-40B4-BE49-F238E27FC236}">
                <a16:creationId xmlns:a16="http://schemas.microsoft.com/office/drawing/2014/main" id="{DB668477-0746-BC9E-EDDF-D3A0336E1F8A}"/>
              </a:ext>
            </a:extLst>
          </p:cNvPr>
          <p:cNvSpPr/>
          <p:nvPr/>
        </p:nvSpPr>
        <p:spPr>
          <a:xfrm>
            <a:off x="-30730" y="-1"/>
            <a:ext cx="12244048" cy="6857999"/>
          </a:xfrm>
          <a:prstGeom prst="rect">
            <a:avLst/>
          </a:prstGeom>
          <a:solidFill>
            <a:srgbClr val="EFC869">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TextBox 6">
            <a:extLst>
              <a:ext uri="{FF2B5EF4-FFF2-40B4-BE49-F238E27FC236}">
                <a16:creationId xmlns:a16="http://schemas.microsoft.com/office/drawing/2014/main" id="{882943B3-E5B9-E09D-7803-B610A21D1752}"/>
              </a:ext>
            </a:extLst>
          </p:cNvPr>
          <p:cNvSpPr txBox="1"/>
          <p:nvPr/>
        </p:nvSpPr>
        <p:spPr>
          <a:xfrm>
            <a:off x="146649" y="67968"/>
            <a:ext cx="9118486" cy="904863"/>
          </a:xfrm>
          <a:prstGeom prst="rect">
            <a:avLst/>
          </a:prstGeom>
          <a:noFill/>
        </p:spPr>
        <p:txBody>
          <a:bodyPr wrap="square" rtlCol="1">
            <a:spAutoFit/>
          </a:bodyPr>
          <a:lstStyle>
            <a:defPPr>
              <a:defRPr lang="en-US"/>
            </a:defPPr>
            <a:lvl1pPr algn="ctr">
              <a:lnSpc>
                <a:spcPct val="120000"/>
              </a:lnSpc>
              <a:spcAft>
                <a:spcPts val="1200"/>
              </a:spcAft>
              <a:defRPr sz="8800" b="1">
                <a:ln w="3175">
                  <a:noFill/>
                </a:ln>
                <a:gradFill flip="none" rotWithShape="1">
                  <a:gsLst>
                    <a:gs pos="0">
                      <a:srgbClr val="F1CA6B"/>
                    </a:gs>
                    <a:gs pos="100000">
                      <a:srgbClr val="A77322"/>
                    </a:gs>
                  </a:gsLst>
                  <a:lin ang="0" scaled="1"/>
                  <a:tileRect/>
                </a:gradFill>
                <a:effectLst>
                  <a:outerShdw blurRad="88900" sx="102000" sy="102000" algn="ctr" rotWithShape="0">
                    <a:prstClr val="black">
                      <a:alpha val="20000"/>
                    </a:prstClr>
                  </a:outerShdw>
                </a:effectLst>
                <a:latin typeface="Lalezar" panose="00000500000000000000" pitchFamily="2" charset="-78"/>
                <a:cs typeface="B Titr" panose="00000700000000000000" pitchFamily="2" charset="-78"/>
              </a:defRPr>
            </a:lvl1pPr>
          </a:lstStyle>
          <a:p>
            <a:r>
              <a:rPr lang="fa-IR" sz="4400" dirty="0">
                <a:solidFill>
                  <a:schemeClr val="tx1">
                    <a:lumMod val="95000"/>
                    <a:lumOff val="5000"/>
                  </a:schemeClr>
                </a:solidFill>
                <a:effectLst/>
                <a:latin typeface="Calibri" panose="020F0502020204030204" pitchFamily="34" charset="0"/>
                <a:ea typeface="Calibri" panose="020F0502020204030204" pitchFamily="34" charset="0"/>
                <a:cs typeface="A Titraj 1" panose="00000700000000000000" pitchFamily="2" charset="-78"/>
              </a:rPr>
              <a:t>دو فاکتور میتواند منجرب  به ایجاد این شرایط شود.</a:t>
            </a:r>
            <a:endParaRPr lang="en-US" sz="4400" dirty="0">
              <a:solidFill>
                <a:schemeClr val="tx1">
                  <a:lumMod val="95000"/>
                  <a:lumOff val="5000"/>
                </a:schemeClr>
              </a:solidFill>
              <a:cs typeface="A Titraj 1" panose="00000700000000000000" pitchFamily="2" charset="-78"/>
            </a:endParaRPr>
          </a:p>
        </p:txBody>
      </p:sp>
      <p:pic>
        <p:nvPicPr>
          <p:cNvPr id="4" name="Picture 3">
            <a:extLst>
              <a:ext uri="{FF2B5EF4-FFF2-40B4-BE49-F238E27FC236}">
                <a16:creationId xmlns:a16="http://schemas.microsoft.com/office/drawing/2014/main" id="{37B09D9C-122E-DA22-9BCD-2EDBC5A2D8AD}"/>
              </a:ext>
            </a:extLst>
          </p:cNvPr>
          <p:cNvPicPr>
            <a:picLocks noChangeAspect="1"/>
          </p:cNvPicPr>
          <p:nvPr/>
        </p:nvPicPr>
        <p:blipFill rotWithShape="1">
          <a:blip r:embed="rId3">
            <a:extLst>
              <a:ext uri="{28A0092B-C50C-407E-A947-70E740481C1C}">
                <a14:useLocalDpi xmlns:a14="http://schemas.microsoft.com/office/drawing/2010/main" val="0"/>
              </a:ext>
            </a:extLst>
          </a:blip>
          <a:srcRect l="38812" t="5464" b="5464"/>
          <a:stretch/>
        </p:blipFill>
        <p:spPr>
          <a:xfrm flipH="1">
            <a:off x="8740822" y="-3"/>
            <a:ext cx="3451178" cy="6857999"/>
          </a:xfrm>
          <a:prstGeom prst="rect">
            <a:avLst/>
          </a:prstGeom>
        </p:spPr>
      </p:pic>
      <p:sp>
        <p:nvSpPr>
          <p:cNvPr id="8" name="TextBox 7">
            <a:extLst>
              <a:ext uri="{FF2B5EF4-FFF2-40B4-BE49-F238E27FC236}">
                <a16:creationId xmlns:a16="http://schemas.microsoft.com/office/drawing/2014/main" id="{91978E8A-D56E-09FA-05AC-06F93092CCF0}"/>
              </a:ext>
            </a:extLst>
          </p:cNvPr>
          <p:cNvSpPr txBox="1"/>
          <p:nvPr/>
        </p:nvSpPr>
        <p:spPr>
          <a:xfrm>
            <a:off x="224286" y="1147311"/>
            <a:ext cx="9342407" cy="5039969"/>
          </a:xfrm>
          <a:prstGeom prst="rect">
            <a:avLst/>
          </a:prstGeom>
          <a:noFill/>
        </p:spPr>
        <p:txBody>
          <a:bodyPr wrap="square" rtlCol="0">
            <a:spAutoFit/>
          </a:bodyPr>
          <a:lstStyle/>
          <a:p>
            <a:pPr marL="457200" marR="0" algn="ctr" rtl="1">
              <a:lnSpc>
                <a:spcPct val="107000"/>
              </a:lnSpc>
              <a:spcAft>
                <a:spcPts val="800"/>
              </a:spcAft>
            </a:pPr>
            <a:r>
              <a:rPr lang="fa-IR" sz="3200" kern="100" dirty="0">
                <a:effectLst/>
                <a:latin typeface="Lalezar" panose="00000500000000000000" pitchFamily="2" charset="-78"/>
                <a:ea typeface="Calibri" panose="020F0502020204030204" pitchFamily="34" charset="0"/>
                <a:cs typeface="Lalezar" panose="00000500000000000000" pitchFamily="2" charset="-78"/>
              </a:rPr>
              <a:t>اولین فاکتور سرم های  حاوی دکستروز داخل وریدی است</a:t>
            </a:r>
            <a:endParaRPr lang="en-US" sz="3200" kern="100" dirty="0">
              <a:effectLst/>
              <a:latin typeface="Lalezar" panose="00000500000000000000" pitchFamily="2" charset="-78"/>
              <a:ea typeface="Calibri" panose="020F0502020204030204" pitchFamily="34" charset="0"/>
              <a:cs typeface="Lalezar" panose="00000500000000000000" pitchFamily="2" charset="-78"/>
            </a:endParaRPr>
          </a:p>
          <a:p>
            <a:pPr marL="457200" marR="0" algn="ctr" rtl="1">
              <a:lnSpc>
                <a:spcPct val="107000"/>
              </a:lnSpc>
              <a:spcAft>
                <a:spcPts val="800"/>
              </a:spcAft>
            </a:pPr>
            <a:r>
              <a:rPr lang="fa-IR" sz="3200" kern="100" dirty="0">
                <a:effectLst/>
                <a:latin typeface="Lalezar" panose="00000500000000000000" pitchFamily="2" charset="-78"/>
                <a:ea typeface="Calibri" panose="020F0502020204030204" pitchFamily="34" charset="0"/>
                <a:cs typeface="Lalezar" panose="00000500000000000000" pitchFamily="2" charset="-78"/>
              </a:rPr>
              <a:t>معمولا در چنین شرایطی تجویز می شود. گلوکز در خون باعث تحریک ترشح انسولین از بدن می شود</a:t>
            </a:r>
            <a:endParaRPr lang="en-US" sz="3200" kern="100" dirty="0">
              <a:effectLst/>
              <a:latin typeface="Lalezar" panose="00000500000000000000" pitchFamily="2" charset="-78"/>
              <a:ea typeface="Calibri" panose="020F0502020204030204" pitchFamily="34" charset="0"/>
              <a:cs typeface="Lalezar" panose="00000500000000000000" pitchFamily="2" charset="-78"/>
            </a:endParaRPr>
          </a:p>
          <a:p>
            <a:pPr marL="457200" marR="0" algn="ctr" rtl="1">
              <a:lnSpc>
                <a:spcPct val="107000"/>
              </a:lnSpc>
              <a:spcAft>
                <a:spcPts val="800"/>
              </a:spcAft>
            </a:pPr>
            <a:r>
              <a:rPr lang="fa-IR" sz="3200" kern="100" dirty="0">
                <a:effectLst/>
                <a:latin typeface="Lalezar" panose="00000500000000000000" pitchFamily="2" charset="-78"/>
                <a:ea typeface="Calibri" panose="020F0502020204030204" pitchFamily="34" charset="0"/>
                <a:cs typeface="Lalezar" panose="00000500000000000000" pitchFamily="2" charset="-78"/>
              </a:rPr>
              <a:t>پانکراس، جذب فسفات توسط سلول ها را از طریق گلوکز فسفریله شده تقویت می کند. اگر</a:t>
            </a:r>
            <a:r>
              <a:rPr lang="fa-IR" sz="3200" dirty="0">
                <a:effectLst/>
                <a:latin typeface="Lalezar" panose="00000500000000000000" pitchFamily="2" charset="-78"/>
                <a:ea typeface="Calibri" panose="020F0502020204030204" pitchFamily="34" charset="0"/>
                <a:cs typeface="Lalezar" panose="00000500000000000000" pitchFamily="2" charset="-78"/>
              </a:rPr>
              <a:t>انفوزیون دکستروز داخل وریدی قطع می شود، حرکت فسفات به داخل سلول ها ممکن است همچنان رخ دهد زیرا انتشار انسولین درون زا ناشی از تغذیه مجدد. حتی مقدار کمی دکستروز 5 درصد می تواند منجر به هیپوفسفاتمی شود</a:t>
            </a:r>
            <a:endParaRPr lang="en-US" sz="3200" dirty="0">
              <a:latin typeface="Lalezar" panose="00000500000000000000" pitchFamily="2" charset="-78"/>
              <a:cs typeface="Lalezar" panose="00000500000000000000" pitchFamily="2" charset="-78"/>
            </a:endParaRPr>
          </a:p>
        </p:txBody>
      </p:sp>
    </p:spTree>
    <p:extLst>
      <p:ext uri="{BB962C8B-B14F-4D97-AF65-F5344CB8AC3E}">
        <p14:creationId xmlns:p14="http://schemas.microsoft.com/office/powerpoint/2010/main" val="91701048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FC869"/>
        </a:solid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EE38C309-A199-B48E-738C-BCE9BB326DEC}"/>
              </a:ext>
            </a:extLst>
          </p:cNvPr>
          <p:cNvSpPr/>
          <p:nvPr/>
        </p:nvSpPr>
        <p:spPr>
          <a:xfrm>
            <a:off x="229732" y="1949570"/>
            <a:ext cx="8120638" cy="4589253"/>
          </a:xfrm>
          <a:prstGeom prst="round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F268237E-716A-4396-8683-67EFBD2A6E6C}"/>
              </a:ext>
            </a:extLst>
          </p:cNvPr>
          <p:cNvPicPr>
            <a:picLocks noChangeAspect="1"/>
          </p:cNvPicPr>
          <p:nvPr/>
        </p:nvPicPr>
        <p:blipFill rotWithShape="1">
          <a:blip r:embed="rId2">
            <a:extLst>
              <a:ext uri="{28A0092B-C50C-407E-A947-70E740481C1C}">
                <a14:useLocalDpi xmlns:a14="http://schemas.microsoft.com/office/drawing/2010/main" val="0"/>
              </a:ext>
            </a:extLst>
          </a:blip>
          <a:srcRect t="5111" b="5111"/>
          <a:stretch/>
        </p:blipFill>
        <p:spPr>
          <a:xfrm>
            <a:off x="-21318" y="0"/>
            <a:ext cx="12234636" cy="6858000"/>
          </a:xfrm>
          <a:prstGeom prst="rect">
            <a:avLst/>
          </a:prstGeom>
        </p:spPr>
      </p:pic>
      <p:sp>
        <p:nvSpPr>
          <p:cNvPr id="2" name="Rectangle 1">
            <a:extLst>
              <a:ext uri="{FF2B5EF4-FFF2-40B4-BE49-F238E27FC236}">
                <a16:creationId xmlns:a16="http://schemas.microsoft.com/office/drawing/2014/main" id="{FE787D63-14F0-4F70-8655-565166510619}"/>
              </a:ext>
            </a:extLst>
          </p:cNvPr>
          <p:cNvSpPr/>
          <p:nvPr/>
        </p:nvSpPr>
        <p:spPr>
          <a:xfrm>
            <a:off x="-30730" y="-1"/>
            <a:ext cx="12244048" cy="6857999"/>
          </a:xfrm>
          <a:prstGeom prst="rect">
            <a:avLst/>
          </a:prstGeom>
          <a:solidFill>
            <a:srgbClr val="EFC869">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TextBox 6">
            <a:extLst>
              <a:ext uri="{FF2B5EF4-FFF2-40B4-BE49-F238E27FC236}">
                <a16:creationId xmlns:a16="http://schemas.microsoft.com/office/drawing/2014/main" id="{90F745C3-9B55-4465-B0C4-E6CDCBE86493}"/>
              </a:ext>
            </a:extLst>
          </p:cNvPr>
          <p:cNvSpPr txBox="1"/>
          <p:nvPr/>
        </p:nvSpPr>
        <p:spPr>
          <a:xfrm>
            <a:off x="146649" y="67968"/>
            <a:ext cx="9118486" cy="904863"/>
          </a:xfrm>
          <a:prstGeom prst="rect">
            <a:avLst/>
          </a:prstGeom>
          <a:noFill/>
        </p:spPr>
        <p:txBody>
          <a:bodyPr wrap="square" rtlCol="1">
            <a:spAutoFit/>
          </a:bodyPr>
          <a:lstStyle>
            <a:defPPr>
              <a:defRPr lang="en-US"/>
            </a:defPPr>
            <a:lvl1pPr algn="ctr">
              <a:lnSpc>
                <a:spcPct val="120000"/>
              </a:lnSpc>
              <a:spcAft>
                <a:spcPts val="1200"/>
              </a:spcAft>
              <a:defRPr sz="8800" b="1">
                <a:ln w="3175">
                  <a:noFill/>
                </a:ln>
                <a:gradFill flip="none" rotWithShape="1">
                  <a:gsLst>
                    <a:gs pos="0">
                      <a:srgbClr val="F1CA6B"/>
                    </a:gs>
                    <a:gs pos="100000">
                      <a:srgbClr val="A77322"/>
                    </a:gs>
                  </a:gsLst>
                  <a:lin ang="0" scaled="1"/>
                  <a:tileRect/>
                </a:gradFill>
                <a:effectLst>
                  <a:outerShdw blurRad="88900" sx="102000" sy="102000" algn="ctr" rotWithShape="0">
                    <a:prstClr val="black">
                      <a:alpha val="20000"/>
                    </a:prstClr>
                  </a:outerShdw>
                </a:effectLst>
                <a:latin typeface="Lalezar" panose="00000500000000000000" pitchFamily="2" charset="-78"/>
                <a:cs typeface="B Titr" panose="00000700000000000000" pitchFamily="2" charset="-78"/>
              </a:defRPr>
            </a:lvl1pPr>
          </a:lstStyle>
          <a:p>
            <a:r>
              <a:rPr lang="fa-IR" sz="4400" dirty="0">
                <a:solidFill>
                  <a:schemeClr val="tx1">
                    <a:lumMod val="95000"/>
                    <a:lumOff val="5000"/>
                  </a:schemeClr>
                </a:solidFill>
                <a:effectLst/>
                <a:latin typeface="Calibri" panose="020F0502020204030204" pitchFamily="34" charset="0"/>
                <a:ea typeface="Calibri" panose="020F0502020204030204" pitchFamily="34" charset="0"/>
                <a:cs typeface="A Titraj 1" panose="00000700000000000000" pitchFamily="2" charset="-78"/>
              </a:rPr>
              <a:t>دو فاکتور میتواند منجرب  به ایجاد این شرایط شود.</a:t>
            </a:r>
            <a:endParaRPr lang="en-US" sz="4400" dirty="0">
              <a:solidFill>
                <a:schemeClr val="tx1">
                  <a:lumMod val="95000"/>
                  <a:lumOff val="5000"/>
                </a:schemeClr>
              </a:solidFill>
              <a:cs typeface="A Titraj 1" panose="00000700000000000000" pitchFamily="2" charset="-78"/>
            </a:endParaRPr>
          </a:p>
        </p:txBody>
      </p:sp>
      <p:pic>
        <p:nvPicPr>
          <p:cNvPr id="4" name="Picture 3">
            <a:extLst>
              <a:ext uri="{FF2B5EF4-FFF2-40B4-BE49-F238E27FC236}">
                <a16:creationId xmlns:a16="http://schemas.microsoft.com/office/drawing/2014/main" id="{2E7CCDB0-3372-4F22-B4DD-943A9E9BDDCD}"/>
              </a:ext>
            </a:extLst>
          </p:cNvPr>
          <p:cNvPicPr>
            <a:picLocks noChangeAspect="1"/>
          </p:cNvPicPr>
          <p:nvPr/>
        </p:nvPicPr>
        <p:blipFill rotWithShape="1">
          <a:blip r:embed="rId3">
            <a:extLst>
              <a:ext uri="{28A0092B-C50C-407E-A947-70E740481C1C}">
                <a14:useLocalDpi xmlns:a14="http://schemas.microsoft.com/office/drawing/2010/main" val="0"/>
              </a:ext>
            </a:extLst>
          </a:blip>
          <a:srcRect l="38812" t="5464" b="5464"/>
          <a:stretch/>
        </p:blipFill>
        <p:spPr>
          <a:xfrm flipH="1">
            <a:off x="8740822" y="-3"/>
            <a:ext cx="3451178" cy="6857999"/>
          </a:xfrm>
          <a:prstGeom prst="rect">
            <a:avLst/>
          </a:prstGeom>
        </p:spPr>
      </p:pic>
      <p:sp>
        <p:nvSpPr>
          <p:cNvPr id="11" name="TextBox 10">
            <a:extLst>
              <a:ext uri="{FF2B5EF4-FFF2-40B4-BE49-F238E27FC236}">
                <a16:creationId xmlns:a16="http://schemas.microsoft.com/office/drawing/2014/main" id="{1BB123D5-071A-39FF-638C-D4C57DFF5016}"/>
              </a:ext>
            </a:extLst>
          </p:cNvPr>
          <p:cNvSpPr txBox="1"/>
          <p:nvPr/>
        </p:nvSpPr>
        <p:spPr>
          <a:xfrm>
            <a:off x="511979" y="2358496"/>
            <a:ext cx="7686135" cy="3771400"/>
          </a:xfrm>
          <a:prstGeom prst="rect">
            <a:avLst/>
          </a:prstGeom>
          <a:noFill/>
        </p:spPr>
        <p:txBody>
          <a:bodyPr wrap="square" rtlCol="0">
            <a:spAutoFit/>
          </a:bodyPr>
          <a:lstStyle/>
          <a:p>
            <a:pPr marL="457200" marR="0" algn="ctr" rtl="1">
              <a:lnSpc>
                <a:spcPct val="107000"/>
              </a:lnSpc>
              <a:spcAft>
                <a:spcPts val="800"/>
              </a:spcAft>
            </a:pPr>
            <a:r>
              <a:rPr lang="ar-SA" sz="3200" kern="100" dirty="0">
                <a:effectLst/>
                <a:latin typeface="Lalezar" panose="00000500000000000000" pitchFamily="2" charset="-78"/>
                <a:ea typeface="Calibri" panose="020F0502020204030204" pitchFamily="34" charset="0"/>
                <a:cs typeface="Lalezar" panose="00000500000000000000" pitchFamily="2" charset="-78"/>
              </a:rPr>
              <a:t>عامل دوم آلکالوز حاد تنفسی ناشی از هیپرونتیلاسیون به عنوان عارضه الکل است.</a:t>
            </a:r>
            <a:endParaRPr lang="en-US" sz="3200" kern="100" dirty="0">
              <a:effectLst/>
              <a:latin typeface="Lalezar" panose="00000500000000000000" pitchFamily="2" charset="-78"/>
              <a:ea typeface="Calibri" panose="020F0502020204030204" pitchFamily="34" charset="0"/>
              <a:cs typeface="Lalezar" panose="00000500000000000000" pitchFamily="2" charset="-78"/>
            </a:endParaRPr>
          </a:p>
          <a:p>
            <a:pPr algn="ctr" rtl="1"/>
            <a:r>
              <a:rPr lang="ar-SA" sz="3200" dirty="0">
                <a:effectLst/>
                <a:latin typeface="Lalezar" panose="00000500000000000000" pitchFamily="2" charset="-78"/>
                <a:ea typeface="Calibri" panose="020F0502020204030204" pitchFamily="34" charset="0"/>
                <a:cs typeface="Lalezar" panose="00000500000000000000" pitchFamily="2" charset="-78"/>
              </a:rPr>
              <a:t>افزایش </a:t>
            </a:r>
            <a:r>
              <a:rPr lang="en-US" sz="3200" dirty="0">
                <a:effectLst/>
                <a:latin typeface="Lalezar" panose="00000500000000000000" pitchFamily="2" charset="-78"/>
                <a:ea typeface="Calibri" panose="020F0502020204030204" pitchFamily="34" charset="0"/>
                <a:cs typeface="Lalezar" panose="00000500000000000000" pitchFamily="2" charset="-78"/>
              </a:rPr>
              <a:t>pH</a:t>
            </a:r>
            <a:r>
              <a:rPr lang="fa-IR" sz="3200" dirty="0">
                <a:effectLst/>
                <a:latin typeface="Lalezar" panose="00000500000000000000" pitchFamily="2" charset="-78"/>
                <a:ea typeface="Calibri" panose="020F0502020204030204" pitchFamily="34" charset="0"/>
                <a:cs typeface="Lalezar" panose="00000500000000000000" pitchFamily="2" charset="-78"/>
              </a:rPr>
              <a:t> خارج سلولی باعث ایجاد تغییرات مشابه درون سلولی میشود و موجب عبور کربن دی اکسید از غشا سلولی میشود. افزایش متعاقب  </a:t>
            </a:r>
            <a:r>
              <a:rPr lang="en-US" sz="3200" dirty="0">
                <a:effectLst/>
                <a:latin typeface="Lalezar" panose="00000500000000000000" pitchFamily="2" charset="-78"/>
                <a:ea typeface="Calibri" panose="020F0502020204030204" pitchFamily="34" charset="0"/>
                <a:cs typeface="Lalezar" panose="00000500000000000000" pitchFamily="2" charset="-78"/>
              </a:rPr>
              <a:t>pH </a:t>
            </a:r>
            <a:r>
              <a:rPr lang="fa-IR" sz="3200" dirty="0">
                <a:effectLst/>
                <a:latin typeface="Lalezar" panose="00000500000000000000" pitchFamily="2" charset="-78"/>
                <a:ea typeface="Calibri" panose="020F0502020204030204" pitchFamily="34" charset="0"/>
                <a:cs typeface="Lalezar" panose="00000500000000000000" pitchFamily="2" charset="-78"/>
              </a:rPr>
              <a:t>داخل سلولی فسفوفروکتوکیناز را تحریک میکند و باعث نشت فسفات به داخل سلول میشود</a:t>
            </a:r>
            <a:endParaRPr lang="en-US" sz="3200" dirty="0">
              <a:latin typeface="Lalezar" panose="00000500000000000000" pitchFamily="2" charset="-78"/>
              <a:cs typeface="Lalezar" panose="00000500000000000000" pitchFamily="2" charset="-78"/>
            </a:endParaRPr>
          </a:p>
        </p:txBody>
      </p:sp>
    </p:spTree>
    <p:extLst>
      <p:ext uri="{BB962C8B-B14F-4D97-AF65-F5344CB8AC3E}">
        <p14:creationId xmlns:p14="http://schemas.microsoft.com/office/powerpoint/2010/main" val="307923881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D1D1D"/>
        </a:solidFill>
        <a:effectLst/>
      </p:bgPr>
    </p:bg>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D31D153E-2645-C9E6-3BDF-5E2913A1834B}"/>
              </a:ext>
            </a:extLst>
          </p:cNvPr>
          <p:cNvSpPr/>
          <p:nvPr/>
        </p:nvSpPr>
        <p:spPr>
          <a:xfrm>
            <a:off x="112144" y="155272"/>
            <a:ext cx="8686800" cy="6374920"/>
          </a:xfrm>
          <a:prstGeom prst="round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877BB758-F843-423A-80EF-FCC28D623673}"/>
              </a:ext>
            </a:extLst>
          </p:cNvPr>
          <p:cNvPicPr>
            <a:picLocks noChangeAspect="1"/>
          </p:cNvPicPr>
          <p:nvPr/>
        </p:nvPicPr>
        <p:blipFill rotWithShape="1">
          <a:blip r:embed="rId2">
            <a:extLst>
              <a:ext uri="{28A0092B-C50C-407E-A947-70E740481C1C}">
                <a14:useLocalDpi xmlns:a14="http://schemas.microsoft.com/office/drawing/2010/main" val="0"/>
              </a:ext>
            </a:extLst>
          </a:blip>
          <a:srcRect t="4968" b="4968"/>
          <a:stretch/>
        </p:blipFill>
        <p:spPr>
          <a:xfrm>
            <a:off x="0" y="0"/>
            <a:ext cx="12192000" cy="6858000"/>
          </a:xfrm>
          <a:prstGeom prst="rect">
            <a:avLst/>
          </a:prstGeom>
        </p:spPr>
      </p:pic>
      <p:sp>
        <p:nvSpPr>
          <p:cNvPr id="2" name="Rectangle 1">
            <a:extLst>
              <a:ext uri="{FF2B5EF4-FFF2-40B4-BE49-F238E27FC236}">
                <a16:creationId xmlns:a16="http://schemas.microsoft.com/office/drawing/2014/main" id="{FE787D63-14F0-4F70-8655-565166510619}"/>
              </a:ext>
            </a:extLst>
          </p:cNvPr>
          <p:cNvSpPr/>
          <p:nvPr/>
        </p:nvSpPr>
        <p:spPr>
          <a:xfrm>
            <a:off x="0" y="-1"/>
            <a:ext cx="12192000" cy="6857999"/>
          </a:xfrm>
          <a:prstGeom prst="rect">
            <a:avLst/>
          </a:prstGeom>
          <a:solidFill>
            <a:schemeClr val="accent6">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1" name="Picture 10">
            <a:extLst>
              <a:ext uri="{FF2B5EF4-FFF2-40B4-BE49-F238E27FC236}">
                <a16:creationId xmlns:a16="http://schemas.microsoft.com/office/drawing/2014/main" id="{52117499-3308-4DC7-95E0-3AECBC00B233}"/>
              </a:ext>
            </a:extLst>
          </p:cNvPr>
          <p:cNvPicPr>
            <a:picLocks noChangeAspect="1"/>
          </p:cNvPicPr>
          <p:nvPr/>
        </p:nvPicPr>
        <p:blipFill rotWithShape="1">
          <a:blip r:embed="rId3">
            <a:extLst>
              <a:ext uri="{28A0092B-C50C-407E-A947-70E740481C1C}">
                <a14:useLocalDpi xmlns:a14="http://schemas.microsoft.com/office/drawing/2010/main" val="0"/>
              </a:ext>
            </a:extLst>
          </a:blip>
          <a:srcRect t="3003" r="36383" b="6451"/>
          <a:stretch/>
        </p:blipFill>
        <p:spPr>
          <a:xfrm>
            <a:off x="8676346" y="1"/>
            <a:ext cx="3515654" cy="6858000"/>
          </a:xfrm>
          <a:prstGeom prst="rect">
            <a:avLst/>
          </a:prstGeom>
        </p:spPr>
      </p:pic>
      <p:sp>
        <p:nvSpPr>
          <p:cNvPr id="12" name="TextBox 11">
            <a:extLst>
              <a:ext uri="{FF2B5EF4-FFF2-40B4-BE49-F238E27FC236}">
                <a16:creationId xmlns:a16="http://schemas.microsoft.com/office/drawing/2014/main" id="{A540424E-A44F-4F75-BFBB-5BBCF1ECAFD0}"/>
              </a:ext>
            </a:extLst>
          </p:cNvPr>
          <p:cNvSpPr txBox="1"/>
          <p:nvPr/>
        </p:nvSpPr>
        <p:spPr>
          <a:xfrm>
            <a:off x="112144" y="327808"/>
            <a:ext cx="8798944" cy="5909182"/>
          </a:xfrm>
          <a:prstGeom prst="rect">
            <a:avLst/>
          </a:prstGeom>
          <a:noFill/>
        </p:spPr>
        <p:txBody>
          <a:bodyPr wrap="square" rtlCol="0">
            <a:spAutoFit/>
          </a:bodyPr>
          <a:lstStyle/>
          <a:p>
            <a:pPr marL="457200" marR="0" algn="r" rtl="1">
              <a:lnSpc>
                <a:spcPct val="107000"/>
              </a:lnSpc>
              <a:spcAft>
                <a:spcPts val="800"/>
              </a:spcAft>
            </a:pPr>
            <a:r>
              <a:rPr lang="fa-IR" sz="2800" kern="100" dirty="0">
                <a:effectLst/>
                <a:latin typeface="Lalezar" panose="00000500000000000000" pitchFamily="2" charset="-78"/>
                <a:ea typeface="Calibri" panose="020F0502020204030204" pitchFamily="34" charset="0"/>
                <a:cs typeface="Lalezar" panose="00000500000000000000" pitchFamily="2" charset="-78"/>
              </a:rPr>
              <a:t>بیمار ما یکی از عوامل فوق را داشت که انفوزیون دکستروز بود. این احتمالاً بر کاهش شدید سطح فسفات سرم وی تاثیر گذاز بوده. بیماران هیپوفسفاتمی با اختلال مصرف الکل در معرض خطر ابتلا میوپاتی عضلانی اسکلتی، رابدومیولیز هستند</a:t>
            </a:r>
            <a:endParaRPr lang="en-US" sz="2800" kern="100" dirty="0">
              <a:effectLst/>
              <a:latin typeface="Lalezar" panose="00000500000000000000" pitchFamily="2" charset="-78"/>
              <a:ea typeface="Calibri" panose="020F0502020204030204" pitchFamily="34" charset="0"/>
              <a:cs typeface="Lalezar" panose="00000500000000000000" pitchFamily="2" charset="-78"/>
            </a:endParaRPr>
          </a:p>
          <a:p>
            <a:pPr marL="457200" marR="0" algn="r" rtl="1">
              <a:lnSpc>
                <a:spcPct val="107000"/>
              </a:lnSpc>
              <a:spcAft>
                <a:spcPts val="800"/>
              </a:spcAft>
            </a:pPr>
            <a:r>
              <a:rPr lang="fa-IR" sz="2800" kern="100" dirty="0">
                <a:effectLst/>
                <a:latin typeface="Lalezar" panose="00000500000000000000" pitchFamily="2" charset="-78"/>
                <a:ea typeface="Calibri" panose="020F0502020204030204" pitchFamily="34" charset="0"/>
                <a:cs typeface="Lalezar" panose="00000500000000000000" pitchFamily="2" charset="-78"/>
              </a:rPr>
              <a:t> هیپوفسفاتمی شدید (با ارزش بحرانی) به ندرت به عنوان یکی از عوارض پانکراتیت حاد گزارش می شود و عمدتاً به سوء مصرف الکل نسبت داده شده است، به ویژه اگر نیاز به بستری شدن در بیمارستان باشد. دو عامل ممکن استدر چنین شرایطی به کاهش فسفات کمک می کند، اولین مورد محلول های حاوی دکستروز داخل وریدی است.</a:t>
            </a:r>
            <a:endParaRPr lang="en-US" sz="2800" kern="100" dirty="0">
              <a:effectLst/>
              <a:latin typeface="Lalezar" panose="00000500000000000000" pitchFamily="2" charset="-78"/>
              <a:ea typeface="Calibri" panose="020F0502020204030204" pitchFamily="34" charset="0"/>
              <a:cs typeface="Lalezar" panose="00000500000000000000" pitchFamily="2" charset="-78"/>
            </a:endParaRPr>
          </a:p>
          <a:p>
            <a:pPr marL="457200" marR="0" algn="r" rtl="1">
              <a:lnSpc>
                <a:spcPct val="107000"/>
              </a:lnSpc>
              <a:spcAft>
                <a:spcPts val="800"/>
              </a:spcAft>
            </a:pPr>
            <a:r>
              <a:rPr lang="fa-IR" sz="2800" kern="100" dirty="0">
                <a:effectLst/>
                <a:latin typeface="Lalezar" panose="00000500000000000000" pitchFamily="2" charset="-78"/>
                <a:ea typeface="Calibri" panose="020F0502020204030204" pitchFamily="34" charset="0"/>
                <a:cs typeface="Lalezar" panose="00000500000000000000" pitchFamily="2" charset="-78"/>
              </a:rPr>
              <a:t>و دومی آلکالوز حاد تنفسی ناشی الکل است.</a:t>
            </a:r>
          </a:p>
          <a:p>
            <a:pPr marL="457200" marR="0" algn="r" rtl="1">
              <a:lnSpc>
                <a:spcPct val="107000"/>
              </a:lnSpc>
              <a:spcAft>
                <a:spcPts val="800"/>
              </a:spcAft>
            </a:pPr>
            <a:r>
              <a:rPr lang="fa-IR" sz="2800" kern="100" dirty="0">
                <a:latin typeface="Lalezar" panose="00000500000000000000" pitchFamily="2" charset="-78"/>
                <a:ea typeface="Calibri" panose="020F0502020204030204" pitchFamily="34" charset="0"/>
                <a:cs typeface="Lalezar" panose="00000500000000000000" pitchFamily="2" charset="-78"/>
              </a:rPr>
              <a:t>پیشنهاد میشود سطج سرمی فسفات بیماران پانکراتیت اللخصوص مرتبط با الکل پایش شود</a:t>
            </a:r>
            <a:r>
              <a:rPr lang="fa-IR" sz="2800" kern="100" dirty="0">
                <a:effectLst/>
                <a:latin typeface="Lalezar" panose="00000500000000000000" pitchFamily="2" charset="-78"/>
                <a:ea typeface="Calibri" panose="020F0502020204030204" pitchFamily="34" charset="0"/>
                <a:cs typeface="Lalezar" panose="00000500000000000000" pitchFamily="2" charset="-78"/>
              </a:rPr>
              <a:t> </a:t>
            </a:r>
            <a:endParaRPr lang="en-US" sz="2800" kern="100" dirty="0">
              <a:effectLst/>
              <a:latin typeface="Lalezar" panose="00000500000000000000" pitchFamily="2" charset="-78"/>
              <a:ea typeface="Calibri" panose="020F0502020204030204" pitchFamily="34" charset="0"/>
              <a:cs typeface="Lalezar" panose="00000500000000000000" pitchFamily="2" charset="-78"/>
            </a:endParaRPr>
          </a:p>
        </p:txBody>
      </p:sp>
    </p:spTree>
    <p:extLst>
      <p:ext uri="{BB962C8B-B14F-4D97-AF65-F5344CB8AC3E}">
        <p14:creationId xmlns:p14="http://schemas.microsoft.com/office/powerpoint/2010/main" val="11174670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3724</TotalTime>
  <Words>1071</Words>
  <Application>Microsoft Office PowerPoint</Application>
  <PresentationFormat>Widescreen</PresentationFormat>
  <Paragraphs>39</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 Titraj 1</vt:lpstr>
      <vt:lpstr>Arial</vt:lpstr>
      <vt:lpstr>Calibri</vt:lpstr>
      <vt:lpstr>Calibri Light</vt:lpstr>
      <vt:lpstr>Lalezar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amiros</dc:creator>
  <cp:lastModifiedBy>Mahdi Mozaffari</cp:lastModifiedBy>
  <cp:revision>132</cp:revision>
  <dcterms:created xsi:type="dcterms:W3CDTF">2019-12-22T07:18:48Z</dcterms:created>
  <dcterms:modified xsi:type="dcterms:W3CDTF">2024-12-07T21:22:00Z</dcterms:modified>
</cp:coreProperties>
</file>