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836" r:id="rId1"/>
  </p:sldMasterIdLst>
  <p:sldIdLst>
    <p:sldId id="286" r:id="rId2"/>
    <p:sldId id="257" r:id="rId3"/>
    <p:sldId id="287" r:id="rId4"/>
    <p:sldId id="258" r:id="rId5"/>
    <p:sldId id="288" r:id="rId6"/>
    <p:sldId id="289" r:id="rId7"/>
    <p:sldId id="290" r:id="rId8"/>
    <p:sldId id="291" r:id="rId9"/>
    <p:sldId id="292" r:id="rId10"/>
    <p:sldId id="293" r:id="rId11"/>
    <p:sldId id="294" r:id="rId12"/>
    <p:sldId id="295" r:id="rId13"/>
    <p:sldId id="296" r:id="rId14"/>
    <p:sldId id="297" r:id="rId15"/>
    <p:sldId id="298" r:id="rId16"/>
    <p:sldId id="299" r:id="rId17"/>
    <p:sldId id="300" r:id="rId18"/>
    <p:sldId id="376" r:id="rId19"/>
    <p:sldId id="301" r:id="rId20"/>
    <p:sldId id="302" r:id="rId21"/>
    <p:sldId id="303" r:id="rId22"/>
    <p:sldId id="304" r:id="rId23"/>
    <p:sldId id="305" r:id="rId24"/>
    <p:sldId id="306" r:id="rId25"/>
    <p:sldId id="307" r:id="rId26"/>
    <p:sldId id="308" r:id="rId27"/>
    <p:sldId id="309" r:id="rId28"/>
    <p:sldId id="310" r:id="rId29"/>
    <p:sldId id="311" r:id="rId30"/>
    <p:sldId id="312" r:id="rId31"/>
    <p:sldId id="313" r:id="rId32"/>
    <p:sldId id="314" r:id="rId33"/>
    <p:sldId id="315" r:id="rId34"/>
    <p:sldId id="316" r:id="rId35"/>
    <p:sldId id="317" r:id="rId36"/>
    <p:sldId id="318" r:id="rId37"/>
    <p:sldId id="319" r:id="rId38"/>
    <p:sldId id="320" r:id="rId39"/>
    <p:sldId id="321" r:id="rId40"/>
    <p:sldId id="322" r:id="rId41"/>
    <p:sldId id="325" r:id="rId42"/>
    <p:sldId id="326" r:id="rId43"/>
    <p:sldId id="377" r:id="rId44"/>
    <p:sldId id="324" r:id="rId45"/>
    <p:sldId id="378" r:id="rId46"/>
    <p:sldId id="323" r:id="rId47"/>
    <p:sldId id="327" r:id="rId48"/>
    <p:sldId id="379" r:id="rId49"/>
    <p:sldId id="328" r:id="rId50"/>
    <p:sldId id="329" r:id="rId51"/>
    <p:sldId id="331" r:id="rId52"/>
    <p:sldId id="332" r:id="rId53"/>
    <p:sldId id="333" r:id="rId54"/>
    <p:sldId id="334" r:id="rId55"/>
    <p:sldId id="335" r:id="rId56"/>
    <p:sldId id="336" r:id="rId57"/>
    <p:sldId id="337" r:id="rId58"/>
    <p:sldId id="338" r:id="rId59"/>
    <p:sldId id="339" r:id="rId60"/>
    <p:sldId id="340" r:id="rId61"/>
    <p:sldId id="341" r:id="rId62"/>
    <p:sldId id="342" r:id="rId63"/>
    <p:sldId id="343" r:id="rId64"/>
    <p:sldId id="344" r:id="rId65"/>
    <p:sldId id="345" r:id="rId66"/>
    <p:sldId id="346" r:id="rId67"/>
    <p:sldId id="347" r:id="rId68"/>
    <p:sldId id="330" r:id="rId69"/>
    <p:sldId id="354" r:id="rId70"/>
    <p:sldId id="355" r:id="rId71"/>
    <p:sldId id="356" r:id="rId72"/>
    <p:sldId id="357" r:id="rId73"/>
    <p:sldId id="358" r:id="rId74"/>
    <p:sldId id="359" r:id="rId75"/>
    <p:sldId id="360" r:id="rId76"/>
    <p:sldId id="361" r:id="rId77"/>
    <p:sldId id="362" r:id="rId78"/>
    <p:sldId id="363" r:id="rId79"/>
    <p:sldId id="364" r:id="rId80"/>
    <p:sldId id="365" r:id="rId81"/>
    <p:sldId id="366" r:id="rId82"/>
    <p:sldId id="367" r:id="rId83"/>
    <p:sldId id="368" r:id="rId84"/>
    <p:sldId id="369" r:id="rId85"/>
    <p:sldId id="370" r:id="rId86"/>
    <p:sldId id="371" r:id="rId87"/>
    <p:sldId id="372" r:id="rId88"/>
    <p:sldId id="373" r:id="rId89"/>
    <p:sldId id="374" r:id="rId90"/>
    <p:sldId id="375" r:id="rId91"/>
    <p:sldId id="349" r:id="rId92"/>
    <p:sldId id="350" r:id="rId93"/>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1E88C97-3412-4BE0-835D-C0D0008330B4}">
          <p14:sldIdLst>
            <p14:sldId id="286"/>
            <p14:sldId id="257"/>
            <p14:sldId id="287"/>
            <p14:sldId id="258"/>
            <p14:sldId id="288"/>
            <p14:sldId id="289"/>
            <p14:sldId id="290"/>
            <p14:sldId id="291"/>
            <p14:sldId id="292"/>
            <p14:sldId id="293"/>
            <p14:sldId id="294"/>
            <p14:sldId id="295"/>
            <p14:sldId id="296"/>
            <p14:sldId id="297"/>
            <p14:sldId id="298"/>
            <p14:sldId id="299"/>
            <p14:sldId id="300"/>
            <p14:sldId id="376"/>
            <p14:sldId id="301"/>
            <p14:sldId id="302"/>
            <p14:sldId id="303"/>
            <p14:sldId id="304"/>
            <p14:sldId id="305"/>
            <p14:sldId id="306"/>
            <p14:sldId id="307"/>
            <p14:sldId id="308"/>
            <p14:sldId id="309"/>
            <p14:sldId id="310"/>
            <p14:sldId id="311"/>
            <p14:sldId id="312"/>
            <p14:sldId id="313"/>
            <p14:sldId id="314"/>
            <p14:sldId id="315"/>
            <p14:sldId id="316"/>
            <p14:sldId id="317"/>
            <p14:sldId id="318"/>
            <p14:sldId id="319"/>
            <p14:sldId id="320"/>
            <p14:sldId id="321"/>
            <p14:sldId id="322"/>
            <p14:sldId id="325"/>
            <p14:sldId id="326"/>
            <p14:sldId id="377"/>
            <p14:sldId id="324"/>
            <p14:sldId id="378"/>
            <p14:sldId id="323"/>
            <p14:sldId id="327"/>
            <p14:sldId id="379"/>
            <p14:sldId id="328"/>
            <p14:sldId id="329"/>
            <p14:sldId id="331"/>
            <p14:sldId id="332"/>
            <p14:sldId id="333"/>
            <p14:sldId id="334"/>
            <p14:sldId id="335"/>
            <p14:sldId id="336"/>
            <p14:sldId id="337"/>
            <p14:sldId id="338"/>
            <p14:sldId id="339"/>
            <p14:sldId id="340"/>
            <p14:sldId id="341"/>
            <p14:sldId id="342"/>
            <p14:sldId id="343"/>
            <p14:sldId id="344"/>
            <p14:sldId id="345"/>
            <p14:sldId id="346"/>
            <p14:sldId id="347"/>
            <p14:sldId id="330"/>
            <p14:sldId id="354"/>
            <p14:sldId id="355"/>
            <p14:sldId id="356"/>
            <p14:sldId id="357"/>
            <p14:sldId id="358"/>
            <p14:sldId id="359"/>
            <p14:sldId id="360"/>
            <p14:sldId id="361"/>
            <p14:sldId id="362"/>
            <p14:sldId id="363"/>
            <p14:sldId id="364"/>
            <p14:sldId id="365"/>
            <p14:sldId id="366"/>
            <p14:sldId id="367"/>
            <p14:sldId id="368"/>
            <p14:sldId id="369"/>
            <p14:sldId id="370"/>
            <p14:sldId id="371"/>
            <p14:sldId id="372"/>
            <p14:sldId id="373"/>
            <p14:sldId id="374"/>
            <p14:sldId id="375"/>
            <p14:sldId id="349"/>
            <p14:sldId id="350"/>
          </p14:sldIdLst>
        </p14:section>
        <p14:section name="Untitled Section" id="{C0B920A2-CCD3-4E6B-9FD9-90588D1AE36B}">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4380"/>
    <p:restoredTop sz="94660"/>
  </p:normalViewPr>
  <p:slideViewPr>
    <p:cSldViewPr>
      <p:cViewPr varScale="1">
        <p:scale>
          <a:sx n="67" d="100"/>
          <a:sy n="67" d="100"/>
        </p:scale>
        <p:origin x="1258" y="53"/>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Freeform 28"/>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lumMod val="75000"/>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D1B4F24-8050-432A-A987-06971A218C0B}" type="datetimeFigureOut">
              <a:rPr lang="fa-IR" smtClean="0"/>
              <a:pPr/>
              <a:t>07/04/1444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8E4BC58-C6E1-46A1-A28E-4ED601E90704}" type="slidenum">
              <a:rPr lang="fa-IR" smtClean="0"/>
              <a:pPr/>
              <a:t>‹#›</a:t>
            </a:fld>
            <a:endParaRPr lang="fa-IR"/>
          </a:p>
        </p:txBody>
      </p:sp>
    </p:spTree>
    <p:extLst>
      <p:ext uri="{BB962C8B-B14F-4D97-AF65-F5344CB8AC3E}">
        <p14:creationId xmlns:p14="http://schemas.microsoft.com/office/powerpoint/2010/main" val="27479858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D1B4F24-8050-432A-A987-06971A218C0B}" type="datetimeFigureOut">
              <a:rPr lang="fa-IR" smtClean="0"/>
              <a:pPr/>
              <a:t>07/04/1444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8E4BC58-C6E1-46A1-A28E-4ED601E90704}" type="slidenum">
              <a:rPr lang="fa-IR" smtClean="0"/>
              <a:pPr/>
              <a:t>‹#›</a:t>
            </a:fld>
            <a:endParaRPr lang="fa-IR"/>
          </a:p>
        </p:txBody>
      </p:sp>
    </p:spTree>
    <p:extLst>
      <p:ext uri="{BB962C8B-B14F-4D97-AF65-F5344CB8AC3E}">
        <p14:creationId xmlns:p14="http://schemas.microsoft.com/office/powerpoint/2010/main" val="476788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D1B4F24-8050-432A-A987-06971A218C0B}" type="datetimeFigureOut">
              <a:rPr lang="fa-IR" smtClean="0"/>
              <a:pPr/>
              <a:t>07/04/1444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8E4BC58-C6E1-46A1-A28E-4ED601E90704}" type="slidenum">
              <a:rPr lang="fa-IR" smtClean="0"/>
              <a:pPr/>
              <a:t>‹#›</a:t>
            </a:fld>
            <a:endParaRPr lang="fa-I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7538336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D1B4F24-8050-432A-A987-06971A218C0B}" type="datetimeFigureOut">
              <a:rPr lang="fa-IR" smtClean="0"/>
              <a:pPr/>
              <a:t>07/04/1444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8E4BC58-C6E1-46A1-A28E-4ED601E90704}" type="slidenum">
              <a:rPr lang="fa-IR" smtClean="0"/>
              <a:pPr/>
              <a:t>‹#›</a:t>
            </a:fld>
            <a:endParaRPr lang="fa-IR"/>
          </a:p>
        </p:txBody>
      </p:sp>
    </p:spTree>
    <p:extLst>
      <p:ext uri="{BB962C8B-B14F-4D97-AF65-F5344CB8AC3E}">
        <p14:creationId xmlns:p14="http://schemas.microsoft.com/office/powerpoint/2010/main" val="7414497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D1B4F24-8050-432A-A987-06971A218C0B}" type="datetimeFigureOut">
              <a:rPr lang="fa-IR" smtClean="0"/>
              <a:pPr/>
              <a:t>07/04/1444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8E4BC58-C6E1-46A1-A28E-4ED601E90704}" type="slidenum">
              <a:rPr lang="fa-IR" smtClean="0"/>
              <a:pPr/>
              <a:t>‹#›</a:t>
            </a:fld>
            <a:endParaRPr lang="fa-IR"/>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4111232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D1B4F24-8050-432A-A987-06971A218C0B}" type="datetimeFigureOut">
              <a:rPr lang="fa-IR" smtClean="0"/>
              <a:pPr/>
              <a:t>07/04/1444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8E4BC58-C6E1-46A1-A28E-4ED601E90704}" type="slidenum">
              <a:rPr lang="fa-IR" smtClean="0"/>
              <a:pPr/>
              <a:t>‹#›</a:t>
            </a:fld>
            <a:endParaRPr lang="fa-IR"/>
          </a:p>
        </p:txBody>
      </p:sp>
    </p:spTree>
    <p:extLst>
      <p:ext uri="{BB962C8B-B14F-4D97-AF65-F5344CB8AC3E}">
        <p14:creationId xmlns:p14="http://schemas.microsoft.com/office/powerpoint/2010/main" val="20351508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D1B4F24-8050-432A-A987-06971A218C0B}" type="datetimeFigureOut">
              <a:rPr lang="fa-IR" smtClean="0"/>
              <a:pPr/>
              <a:t>07/04/1444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8E4BC58-C6E1-46A1-A28E-4ED601E90704}" type="slidenum">
              <a:rPr lang="fa-IR" smtClean="0"/>
              <a:pPr/>
              <a:t>‹#›</a:t>
            </a:fld>
            <a:endParaRPr lang="fa-IR"/>
          </a:p>
        </p:txBody>
      </p:sp>
    </p:spTree>
    <p:extLst>
      <p:ext uri="{BB962C8B-B14F-4D97-AF65-F5344CB8AC3E}">
        <p14:creationId xmlns:p14="http://schemas.microsoft.com/office/powerpoint/2010/main" val="22963041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D1B4F24-8050-432A-A987-06971A218C0B}" type="datetimeFigureOut">
              <a:rPr lang="fa-IR" smtClean="0"/>
              <a:pPr/>
              <a:t>07/04/1444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8E4BC58-C6E1-46A1-A28E-4ED601E90704}" type="slidenum">
              <a:rPr lang="fa-IR" smtClean="0"/>
              <a:pPr/>
              <a:t>‹#›</a:t>
            </a:fld>
            <a:endParaRPr lang="fa-IR"/>
          </a:p>
        </p:txBody>
      </p:sp>
    </p:spTree>
    <p:extLst>
      <p:ext uri="{BB962C8B-B14F-4D97-AF65-F5344CB8AC3E}">
        <p14:creationId xmlns:p14="http://schemas.microsoft.com/office/powerpoint/2010/main" val="34867799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D1B4F24-8050-432A-A987-06971A218C0B}" type="datetimeFigureOut">
              <a:rPr lang="fa-IR" smtClean="0"/>
              <a:pPr/>
              <a:t>07/04/1444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8E4BC58-C6E1-46A1-A28E-4ED601E90704}" type="slidenum">
              <a:rPr lang="fa-IR" smtClean="0"/>
              <a:pPr/>
              <a:t>‹#›</a:t>
            </a:fld>
            <a:endParaRPr lang="fa-IR"/>
          </a:p>
        </p:txBody>
      </p:sp>
    </p:spTree>
    <p:extLst>
      <p:ext uri="{BB962C8B-B14F-4D97-AF65-F5344CB8AC3E}">
        <p14:creationId xmlns:p14="http://schemas.microsoft.com/office/powerpoint/2010/main" val="3839588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D1B4F24-8050-432A-A987-06971A218C0B}" type="datetimeFigureOut">
              <a:rPr lang="fa-IR" smtClean="0"/>
              <a:pPr/>
              <a:t>07/04/1444</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8E4BC58-C6E1-46A1-A28E-4ED601E90704}" type="slidenum">
              <a:rPr lang="fa-IR" smtClean="0"/>
              <a:pPr/>
              <a:t>‹#›</a:t>
            </a:fld>
            <a:endParaRPr lang="fa-IR"/>
          </a:p>
        </p:txBody>
      </p:sp>
    </p:spTree>
    <p:extLst>
      <p:ext uri="{BB962C8B-B14F-4D97-AF65-F5344CB8AC3E}">
        <p14:creationId xmlns:p14="http://schemas.microsoft.com/office/powerpoint/2010/main" val="2748581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D1B4F24-8050-432A-A987-06971A218C0B}" type="datetimeFigureOut">
              <a:rPr lang="fa-IR" smtClean="0"/>
              <a:pPr/>
              <a:t>07/04/1444</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F8E4BC58-C6E1-46A1-A28E-4ED601E90704}" type="slidenum">
              <a:rPr lang="fa-IR" smtClean="0"/>
              <a:pPr/>
              <a:t>‹#›</a:t>
            </a:fld>
            <a:endParaRPr lang="fa-IR"/>
          </a:p>
        </p:txBody>
      </p:sp>
    </p:spTree>
    <p:extLst>
      <p:ext uri="{BB962C8B-B14F-4D97-AF65-F5344CB8AC3E}">
        <p14:creationId xmlns:p14="http://schemas.microsoft.com/office/powerpoint/2010/main" val="159044286"/>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D1B4F24-8050-432A-A987-06971A218C0B}" type="datetimeFigureOut">
              <a:rPr lang="fa-IR" smtClean="0"/>
              <a:pPr/>
              <a:t>07/04/1444</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F8E4BC58-C6E1-46A1-A28E-4ED601E90704}" type="slidenum">
              <a:rPr lang="fa-IR" smtClean="0"/>
              <a:pPr/>
              <a:t>‹#›</a:t>
            </a:fld>
            <a:endParaRPr lang="fa-IR"/>
          </a:p>
        </p:txBody>
      </p:sp>
    </p:spTree>
    <p:extLst>
      <p:ext uri="{BB962C8B-B14F-4D97-AF65-F5344CB8AC3E}">
        <p14:creationId xmlns:p14="http://schemas.microsoft.com/office/powerpoint/2010/main" val="3546779008"/>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D1B4F24-8050-432A-A987-06971A218C0B}" type="datetimeFigureOut">
              <a:rPr lang="fa-IR" smtClean="0"/>
              <a:pPr/>
              <a:t>07/04/1444</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F8E4BC58-C6E1-46A1-A28E-4ED601E90704}" type="slidenum">
              <a:rPr lang="fa-IR" smtClean="0"/>
              <a:pPr/>
              <a:t>‹#›</a:t>
            </a:fld>
            <a:endParaRPr lang="fa-IR"/>
          </a:p>
        </p:txBody>
      </p:sp>
    </p:spTree>
    <p:extLst>
      <p:ext uri="{BB962C8B-B14F-4D97-AF65-F5344CB8AC3E}">
        <p14:creationId xmlns:p14="http://schemas.microsoft.com/office/powerpoint/2010/main" val="21955207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1B4F24-8050-432A-A987-06971A218C0B}" type="datetimeFigureOut">
              <a:rPr lang="fa-IR" smtClean="0"/>
              <a:pPr/>
              <a:t>07/04/1444</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F8E4BC58-C6E1-46A1-A28E-4ED601E90704}" type="slidenum">
              <a:rPr lang="fa-IR" smtClean="0"/>
              <a:pPr/>
              <a:t>‹#›</a:t>
            </a:fld>
            <a:endParaRPr lang="fa-IR"/>
          </a:p>
        </p:txBody>
      </p:sp>
    </p:spTree>
    <p:extLst>
      <p:ext uri="{BB962C8B-B14F-4D97-AF65-F5344CB8AC3E}">
        <p14:creationId xmlns:p14="http://schemas.microsoft.com/office/powerpoint/2010/main" val="10340154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5D1B4F24-8050-432A-A987-06971A218C0B}" type="datetimeFigureOut">
              <a:rPr lang="fa-IR" smtClean="0"/>
              <a:pPr/>
              <a:t>07/04/1444</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F8E4BC58-C6E1-46A1-A28E-4ED601E90704}" type="slidenum">
              <a:rPr lang="fa-IR" smtClean="0"/>
              <a:pPr/>
              <a:t>‹#›</a:t>
            </a:fld>
            <a:endParaRPr lang="fa-IR"/>
          </a:p>
        </p:txBody>
      </p:sp>
    </p:spTree>
    <p:extLst>
      <p:ext uri="{BB962C8B-B14F-4D97-AF65-F5344CB8AC3E}">
        <p14:creationId xmlns:p14="http://schemas.microsoft.com/office/powerpoint/2010/main" val="50863981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5D1B4F24-8050-432A-A987-06971A218C0B}" type="datetimeFigureOut">
              <a:rPr lang="fa-IR" smtClean="0"/>
              <a:pPr/>
              <a:t>07/04/1444</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F8E4BC58-C6E1-46A1-A28E-4ED601E90704}" type="slidenum">
              <a:rPr lang="fa-IR" smtClean="0"/>
              <a:pPr/>
              <a:t>‹#›</a:t>
            </a:fld>
            <a:endParaRPr lang="fa-IR"/>
          </a:p>
        </p:txBody>
      </p:sp>
    </p:spTree>
    <p:extLst>
      <p:ext uri="{BB962C8B-B14F-4D97-AF65-F5344CB8AC3E}">
        <p14:creationId xmlns:p14="http://schemas.microsoft.com/office/powerpoint/2010/main" val="39707632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cxnSp>
          <p:nvCxnSpPr>
            <p:cNvPr id="7" name="Straight Connector 6"/>
            <p:cNvCxnSpPr/>
            <p:nvPr/>
          </p:nvCxnSpPr>
          <p:spPr>
            <a:xfrm flipV="1">
              <a:off x="5130830" y="4175605"/>
              <a:ext cx="4022475" cy="2682396"/>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7042707"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9" name="Freeform 8"/>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D1B4F24-8050-432A-A987-06971A218C0B}" type="datetimeFigureOut">
              <a:rPr lang="fa-IR" smtClean="0"/>
              <a:pPr/>
              <a:t>07/04/1444</a:t>
            </a:fld>
            <a:endParaRPr lang="fa-IR"/>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F8E4BC58-C6E1-46A1-A28E-4ED601E90704}" type="slidenum">
              <a:rPr lang="fa-IR" smtClean="0"/>
              <a:pPr/>
              <a:t>‹#›</a:t>
            </a:fld>
            <a:endParaRPr lang="fa-IR"/>
          </a:p>
        </p:txBody>
      </p:sp>
    </p:spTree>
    <p:extLst>
      <p:ext uri="{BB962C8B-B14F-4D97-AF65-F5344CB8AC3E}">
        <p14:creationId xmlns:p14="http://schemas.microsoft.com/office/powerpoint/2010/main" val="719977391"/>
      </p:ext>
    </p:extLst>
  </p:cSld>
  <p:clrMap bg1="dk1" tx1="lt1" bg2="dk2" tx2="lt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 id="2147483848" r:id="rId12"/>
    <p:sldLayoutId id="2147483849" r:id="rId13"/>
    <p:sldLayoutId id="2147483850" r:id="rId14"/>
    <p:sldLayoutId id="2147483851" r:id="rId15"/>
    <p:sldLayoutId id="2147483852" r:id="rId16"/>
  </p:sldLayoutIdLst>
  <p:txStyles>
    <p:titleStyle>
      <a:lvl1pPr algn="l" defTabSz="457200" rtl="1" eaLnBrk="1" latinLnBrk="0" hangingPunct="1">
        <a:spcBef>
          <a:spcPct val="0"/>
        </a:spcBef>
        <a:buNone/>
        <a:defRPr sz="3600"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5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3068960"/>
            <a:ext cx="7344816" cy="576064"/>
          </a:xfrm>
        </p:spPr>
        <p:txBody>
          <a:bodyPr>
            <a:normAutofit fontScale="90000"/>
          </a:bodyPr>
          <a:lstStyle/>
          <a:p>
            <a:pPr algn="ctr"/>
            <a:r>
              <a:rPr lang="fa-IR" dirty="0">
                <a:solidFill>
                  <a:schemeClr val="tx1">
                    <a:lumMod val="95000"/>
                  </a:schemeClr>
                </a:solidFill>
                <a:cs typeface="B Titr" panose="00000700000000000000" pitchFamily="2" charset="-78"/>
              </a:rPr>
              <a:t>احیای پایه کودکان و شیرخواران </a:t>
            </a:r>
          </a:p>
        </p:txBody>
      </p:sp>
    </p:spTree>
    <p:extLst>
      <p:ext uri="{BB962C8B-B14F-4D97-AF65-F5344CB8AC3E}">
        <p14:creationId xmlns:p14="http://schemas.microsoft.com/office/powerpoint/2010/main" val="34708152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11378" y="260648"/>
            <a:ext cx="8291264" cy="1143000"/>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2000" b="1" dirty="0">
                <a:solidFill>
                  <a:schemeClr val="accent1">
                    <a:lumMod val="50000"/>
                  </a:schemeClr>
                </a:solidFill>
                <a:cs typeface="B Nazanin" pitchFamily="2" charset="-78"/>
              </a:rPr>
              <a:t> (ترتیب احیا برای احیاگر غیر حرفه ای ) </a:t>
            </a:r>
            <a:r>
              <a:rPr lang="fa-IR" sz="2400" b="1" dirty="0">
                <a:solidFill>
                  <a:schemeClr val="accent1">
                    <a:lumMod val="50000"/>
                  </a:schemeClr>
                </a:solidFill>
                <a:cs typeface="B Titr" panose="00000700000000000000" pitchFamily="2" charset="-78"/>
              </a:rPr>
              <a:t>4 - ارزیابی تنفس </a:t>
            </a:r>
          </a:p>
        </p:txBody>
      </p:sp>
      <p:sp>
        <p:nvSpPr>
          <p:cNvPr id="3" name="Content Placeholder 2"/>
          <p:cNvSpPr>
            <a:spLocks noGrp="1"/>
          </p:cNvSpPr>
          <p:nvPr>
            <p:ph idx="1"/>
          </p:nvPr>
        </p:nvSpPr>
        <p:spPr>
          <a:xfrm>
            <a:off x="395536" y="1556792"/>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800" dirty="0">
                <a:solidFill>
                  <a:srgbClr val="FF0000"/>
                </a:solidFill>
                <a:cs typeface="B Nazanin" pitchFamily="2" charset="-78"/>
              </a:rPr>
              <a:t>برخی اوقات مصدو می که نیاز به احیا دارد، دهنک می زند که بطور غلط به عنوان تنفس در نظر گرفته می شود. </a:t>
            </a:r>
          </a:p>
          <a:p>
            <a:pPr>
              <a:buFont typeface="Wingdings" panose="05000000000000000000" pitchFamily="2" charset="2"/>
              <a:buChar char="v"/>
            </a:pPr>
            <a:r>
              <a:rPr lang="fa-IR" sz="2800" dirty="0">
                <a:solidFill>
                  <a:schemeClr val="bg1"/>
                </a:solidFill>
                <a:cs typeface="B Nazanin" pitchFamily="2" charset="-78"/>
              </a:rPr>
              <a:t>یک احیا گر بایستی قادربه افتراق تنفس غیرموثر از تنفس طبیعی خودبخودی بوده و طی دوره های آموزشی احیا و همچنین توسط سیستم اورژانس به احیا گر حاضر درصحنه،چگونگی این افتراق آموزش داده شود. </a:t>
            </a:r>
          </a:p>
          <a:p>
            <a:pPr>
              <a:buFont typeface="Wingdings" panose="05000000000000000000" pitchFamily="2" charset="2"/>
              <a:buChar char="v"/>
            </a:pPr>
            <a:r>
              <a:rPr lang="fa-IR" sz="2800" dirty="0">
                <a:solidFill>
                  <a:srgbClr val="FF0000"/>
                </a:solidFill>
                <a:cs typeface="B Nazanin" pitchFamily="2" charset="-78"/>
              </a:rPr>
              <a:t>احیا گر باید بداند که عملیات احیا هر زمان که با کودک مصدومی مواجه شدکه پاسخ به تحریکات ندارد (ولو این که تنفس غیرموثربه صورت دهنک زدن های گاه به گاه داشته باشد)، باید انجام شود.</a:t>
            </a:r>
          </a:p>
        </p:txBody>
      </p:sp>
    </p:spTree>
    <p:extLst>
      <p:ext uri="{BB962C8B-B14F-4D97-AF65-F5344CB8AC3E}">
        <p14:creationId xmlns:p14="http://schemas.microsoft.com/office/powerpoint/2010/main" val="1590423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Scale>
                                      <p:cBhvr>
                                        <p:cTn id="14"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xEl>
                                              <p:pRg st="0" end="0"/>
                                            </p:txEl>
                                          </p:spTgt>
                                        </p:tgtEl>
                                        <p:attrNameLst>
                                          <p:attrName>ppt_x</p:attrName>
                                          <p:attrName>ppt_y</p:attrName>
                                        </p:attrNameLst>
                                      </p:cBhvr>
                                    </p:animMotion>
                                    <p:animEffect transition="in" filter="fade">
                                      <p:cBhvr>
                                        <p:cTn id="16" dur="1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Scale>
                                      <p:cBhvr>
                                        <p:cTn id="21"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3">
                                            <p:txEl>
                                              <p:pRg st="1" end="1"/>
                                            </p:txEl>
                                          </p:spTgt>
                                        </p:tgtEl>
                                        <p:attrNameLst>
                                          <p:attrName>ppt_x</p:attrName>
                                          <p:attrName>ppt_y</p:attrName>
                                        </p:attrNameLst>
                                      </p:cBhvr>
                                    </p:animMotion>
                                    <p:animEffect transition="in" filter="fade">
                                      <p:cBhvr>
                                        <p:cTn id="23" dur="10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Scale>
                                      <p:cBhvr>
                                        <p:cTn id="28" dur="1000" decel="50000" fill="hold">
                                          <p:stCondLst>
                                            <p:cond delay="0"/>
                                          </p:stCondLst>
                                        </p:cTn>
                                        <p:tgtEl>
                                          <p:spTgt spid="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
                                            <p:txEl>
                                              <p:pRg st="2" end="2"/>
                                            </p:txEl>
                                          </p:spTgt>
                                        </p:tgtEl>
                                        <p:attrNameLst>
                                          <p:attrName>ppt_x</p:attrName>
                                          <p:attrName>ppt_y</p:attrName>
                                        </p:attrNameLst>
                                      </p:cBhvr>
                                    </p:animMotion>
                                    <p:animEffect transition="in" filter="fade">
                                      <p:cBhvr>
                                        <p:cTn id="30"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1143000"/>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2000" b="1" dirty="0">
                <a:solidFill>
                  <a:srgbClr val="7030A0"/>
                </a:solidFill>
                <a:cs typeface="B Nazanin" pitchFamily="2" charset="-78"/>
              </a:rPr>
              <a:t> (ترتیب احیا برای احیاگر غیر حرفه ای ) </a:t>
            </a:r>
            <a:r>
              <a:rPr lang="fa-IR" sz="2400" b="1" dirty="0">
                <a:solidFill>
                  <a:srgbClr val="7030A0"/>
                </a:solidFill>
                <a:cs typeface="B Titr" panose="00000700000000000000" pitchFamily="2" charset="-78"/>
              </a:rPr>
              <a:t>5 - شروع فشردن قفسه سینه ( ماساژقلبی ) </a:t>
            </a:r>
          </a:p>
        </p:txBody>
      </p:sp>
      <p:sp>
        <p:nvSpPr>
          <p:cNvPr id="3" name="Content Placeholder 2"/>
          <p:cNvSpPr>
            <a:spLocks noGrp="1"/>
          </p:cNvSpPr>
          <p:nvPr>
            <p:ph idx="1"/>
          </p:nvPr>
        </p:nvSpPr>
        <p:spPr>
          <a:xfrm>
            <a:off x="395536" y="1556792"/>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800" dirty="0">
                <a:cs typeface="B Nazanin" pitchFamily="2" charset="-78"/>
              </a:rPr>
              <a:t>در ایست قلبی، فشردن موثر و مطلوب قفسه سینه موجب برقراری جریان خون به ارگان های حیاتی می شود. </a:t>
            </a:r>
          </a:p>
          <a:p>
            <a:pPr marL="0" indent="0">
              <a:buNone/>
            </a:pPr>
            <a:endParaRPr lang="fa-IR" sz="2800" dirty="0">
              <a:cs typeface="B Nazanin" pitchFamily="2" charset="-78"/>
            </a:endParaRPr>
          </a:p>
          <a:p>
            <a:pPr>
              <a:buFont typeface="Wingdings" panose="05000000000000000000" pitchFamily="2" charset="2"/>
              <a:buChar char="v"/>
            </a:pPr>
            <a:r>
              <a:rPr lang="fa-IR" sz="2800" dirty="0">
                <a:solidFill>
                  <a:srgbClr val="FF0000"/>
                </a:solidFill>
                <a:cs typeface="B Nazanin" pitchFamily="2" charset="-78"/>
              </a:rPr>
              <a:t>در صورتی که شیرخوار یا کودک به تحریکات پاسخ نمی دهد و تنفس ندارد، 30 ماساژ قلبی به او بدهید</a:t>
            </a:r>
            <a:r>
              <a:rPr lang="fa-IR" sz="2800" dirty="0">
                <a:cs typeface="B Nazanin" pitchFamily="2" charset="-78"/>
              </a:rPr>
              <a:t>.</a:t>
            </a:r>
          </a:p>
        </p:txBody>
      </p:sp>
    </p:spTree>
    <p:extLst>
      <p:ext uri="{BB962C8B-B14F-4D97-AF65-F5344CB8AC3E}">
        <p14:creationId xmlns:p14="http://schemas.microsoft.com/office/powerpoint/2010/main" val="3465894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Scale>
                                      <p:cBhvr>
                                        <p:cTn id="14"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xEl>
                                              <p:pRg st="0" end="0"/>
                                            </p:txEl>
                                          </p:spTgt>
                                        </p:tgtEl>
                                        <p:attrNameLst>
                                          <p:attrName>ppt_x</p:attrName>
                                          <p:attrName>ppt_y</p:attrName>
                                        </p:attrNameLst>
                                      </p:cBhvr>
                                    </p:animMotion>
                                    <p:animEffect transition="in" filter="fade">
                                      <p:cBhvr>
                                        <p:cTn id="16" dur="1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Scale>
                                      <p:cBhvr>
                                        <p:cTn id="21" dur="1000" decel="50000" fill="hold">
                                          <p:stCondLst>
                                            <p:cond delay="0"/>
                                          </p:stCondLst>
                                        </p:cTn>
                                        <p:tgtEl>
                                          <p:spTgt spid="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3">
                                            <p:txEl>
                                              <p:pRg st="2" end="2"/>
                                            </p:txEl>
                                          </p:spTgt>
                                        </p:tgtEl>
                                        <p:attrNameLst>
                                          <p:attrName>ppt_x</p:attrName>
                                          <p:attrName>ppt_y</p:attrName>
                                        </p:attrNameLst>
                                      </p:cBhvr>
                                    </p:animMotion>
                                    <p:animEffect transition="in" filter="fade">
                                      <p:cBhvr>
                                        <p:cTn id="23"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1143000"/>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2400" b="1" dirty="0">
                <a:solidFill>
                  <a:schemeClr val="accent1">
                    <a:lumMod val="50000"/>
                  </a:schemeClr>
                </a:solidFill>
                <a:cs typeface="B Titr" panose="00000700000000000000" pitchFamily="2" charset="-78"/>
              </a:rPr>
              <a:t>خصوصیات یک عملیات احیا با کیفیت بالا و مطلوب </a:t>
            </a:r>
          </a:p>
        </p:txBody>
      </p:sp>
      <p:sp>
        <p:nvSpPr>
          <p:cNvPr id="3" name="Content Placeholder 2"/>
          <p:cNvSpPr>
            <a:spLocks noGrp="1"/>
          </p:cNvSpPr>
          <p:nvPr>
            <p:ph idx="1"/>
          </p:nvPr>
        </p:nvSpPr>
        <p:spPr>
          <a:xfrm>
            <a:off x="395536" y="1556792"/>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800" dirty="0">
                <a:solidFill>
                  <a:srgbClr val="FF0000"/>
                </a:solidFill>
                <a:cs typeface="B Nazanin" pitchFamily="2" charset="-78"/>
              </a:rPr>
              <a:t>فشردن قفسه سینه با سرعت و تعداد مناسب و عمق کافی.</a:t>
            </a:r>
          </a:p>
          <a:p>
            <a:pPr>
              <a:buFont typeface="Wingdings" panose="05000000000000000000" pitchFamily="2" charset="2"/>
              <a:buChar char="v"/>
            </a:pPr>
            <a:r>
              <a:rPr lang="fa-IR" sz="2800" dirty="0">
                <a:solidFill>
                  <a:srgbClr val="FF0000"/>
                </a:solidFill>
                <a:cs typeface="B Nazanin" pitchFamily="2" charset="-78"/>
              </a:rPr>
              <a:t>سریع فشار بدهید: </a:t>
            </a:r>
            <a:r>
              <a:rPr lang="fa-IR" sz="2800" dirty="0">
                <a:solidFill>
                  <a:schemeClr val="bg1"/>
                </a:solidFill>
                <a:cs typeface="B Nazanin" pitchFamily="2" charset="-78"/>
              </a:rPr>
              <a:t>با سرعت حداقل 100 بار در دقیقه (و حدا کثر 120 بار در دقیقه )ماساژ بدهید.</a:t>
            </a:r>
          </a:p>
          <a:p>
            <a:pPr>
              <a:buFont typeface="Wingdings" panose="05000000000000000000" pitchFamily="2" charset="2"/>
              <a:buChar char="v"/>
            </a:pPr>
            <a:r>
              <a:rPr lang="fa-IR" sz="2800" dirty="0">
                <a:solidFill>
                  <a:srgbClr val="FF0000"/>
                </a:solidFill>
                <a:cs typeface="B Nazanin" pitchFamily="2" charset="-78"/>
              </a:rPr>
              <a:t>محکم و قوی فشار بدهید : </a:t>
            </a:r>
            <a:r>
              <a:rPr lang="fa-IR" sz="2800" dirty="0">
                <a:cs typeface="B Nazanin" pitchFamily="2" charset="-78"/>
              </a:rPr>
              <a:t>آن اندازه نیرو وارد کنید که حداقل یک سوم قطرقدامی خلفی قفسه سینه و یا 4 سانتیمتر ( 5/ 1 اینچ )در شیرخواران و 5 سانتی متر (2اینچ) در کودکان فشرده شود. (قفسه سینه در نوجوانی حداقل 5 سانتی متر و نه بیشتراز 6 سانتی متر فشرده گردد)</a:t>
            </a:r>
          </a:p>
        </p:txBody>
      </p:sp>
    </p:spTree>
    <p:extLst>
      <p:ext uri="{BB962C8B-B14F-4D97-AF65-F5344CB8AC3E}">
        <p14:creationId xmlns:p14="http://schemas.microsoft.com/office/powerpoint/2010/main" val="640417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Scale>
                                      <p:cBhvr>
                                        <p:cTn id="14"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xEl>
                                              <p:pRg st="0" end="0"/>
                                            </p:txEl>
                                          </p:spTgt>
                                        </p:tgtEl>
                                        <p:attrNameLst>
                                          <p:attrName>ppt_x</p:attrName>
                                          <p:attrName>ppt_y</p:attrName>
                                        </p:attrNameLst>
                                      </p:cBhvr>
                                    </p:animMotion>
                                    <p:animEffect transition="in" filter="fade">
                                      <p:cBhvr>
                                        <p:cTn id="16" dur="1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Scale>
                                      <p:cBhvr>
                                        <p:cTn id="21"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3">
                                            <p:txEl>
                                              <p:pRg st="1" end="1"/>
                                            </p:txEl>
                                          </p:spTgt>
                                        </p:tgtEl>
                                        <p:attrNameLst>
                                          <p:attrName>ppt_x</p:attrName>
                                          <p:attrName>ppt_y</p:attrName>
                                        </p:attrNameLst>
                                      </p:cBhvr>
                                    </p:animMotion>
                                    <p:animEffect transition="in" filter="fade">
                                      <p:cBhvr>
                                        <p:cTn id="23" dur="10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Scale>
                                      <p:cBhvr>
                                        <p:cTn id="28" dur="1000" decel="50000" fill="hold">
                                          <p:stCondLst>
                                            <p:cond delay="0"/>
                                          </p:stCondLst>
                                        </p:cTn>
                                        <p:tgtEl>
                                          <p:spTgt spid="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
                                            <p:txEl>
                                              <p:pRg st="2" end="2"/>
                                            </p:txEl>
                                          </p:spTgt>
                                        </p:tgtEl>
                                        <p:attrNameLst>
                                          <p:attrName>ppt_x</p:attrName>
                                          <p:attrName>ppt_y</p:attrName>
                                        </p:attrNameLst>
                                      </p:cBhvr>
                                    </p:animMotion>
                                    <p:animEffect transition="in" filter="fade">
                                      <p:cBhvr>
                                        <p:cTn id="30"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1143000"/>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2400" b="1" dirty="0">
                <a:solidFill>
                  <a:schemeClr val="accent1">
                    <a:lumMod val="50000"/>
                  </a:schemeClr>
                </a:solidFill>
                <a:latin typeface="wNazanin-Bold"/>
                <a:cs typeface="B Titr" panose="00000700000000000000" pitchFamily="2" charset="-78"/>
              </a:rPr>
              <a:t>خصوصیات یک عملیات احیا با کیفیت بالا و مطلوب </a:t>
            </a:r>
          </a:p>
        </p:txBody>
      </p:sp>
      <p:sp>
        <p:nvSpPr>
          <p:cNvPr id="3" name="Content Placeholder 2"/>
          <p:cNvSpPr>
            <a:spLocks noGrp="1"/>
          </p:cNvSpPr>
          <p:nvPr>
            <p:ph idx="1"/>
          </p:nvPr>
        </p:nvSpPr>
        <p:spPr>
          <a:xfrm>
            <a:off x="395536" y="1556792"/>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800" dirty="0">
                <a:cs typeface="B Nazanin" pitchFamily="2" charset="-78"/>
              </a:rPr>
              <a:t>اجازه دهید قفسه سینه در فاصله بین دو ماساژ کاملا برگشت نماید.</a:t>
            </a:r>
          </a:p>
          <a:p>
            <a:pPr>
              <a:buFont typeface="Wingdings" panose="05000000000000000000" pitchFamily="2" charset="2"/>
              <a:buChar char="v"/>
            </a:pPr>
            <a:r>
              <a:rPr lang="fa-IR" sz="2800" dirty="0">
                <a:cs typeface="B Nazanin" pitchFamily="2" charset="-78"/>
              </a:rPr>
              <a:t> این کار کمک می کند که فشار ماساژ از روی قلب فشرده شده برداشته شود و قلب فرصت داشته باشدتا مجددا از خون پر شود. </a:t>
            </a:r>
          </a:p>
          <a:p>
            <a:pPr>
              <a:buFont typeface="Wingdings" panose="05000000000000000000" pitchFamily="2" charset="2"/>
              <a:buChar char="v"/>
            </a:pPr>
            <a:r>
              <a:rPr lang="fa-IR" sz="2800" dirty="0">
                <a:cs typeface="B Nazanin" pitchFamily="2" charset="-78"/>
              </a:rPr>
              <a:t>از وقفه در روند ماساژهای قلبی به هر دلیلی اجتناب کنید.</a:t>
            </a:r>
          </a:p>
          <a:p>
            <a:pPr>
              <a:buFont typeface="Wingdings" panose="05000000000000000000" pitchFamily="2" charset="2"/>
              <a:buChar char="v"/>
            </a:pPr>
            <a:r>
              <a:rPr lang="fa-IR" sz="2800" dirty="0">
                <a:solidFill>
                  <a:schemeClr val="bg1"/>
                </a:solidFill>
                <a:cs typeface="B Nazanin" pitchFamily="2" charset="-78"/>
              </a:rPr>
              <a:t>برای دستیابی به بهترین نتیجه، ماساژ قلبی را بر روی سطح سخت (غیر قابل ارتجاع) انجام دهید.</a:t>
            </a:r>
          </a:p>
          <a:p>
            <a:pPr>
              <a:buFont typeface="Wingdings" panose="05000000000000000000" pitchFamily="2" charset="2"/>
              <a:buChar char="v"/>
            </a:pPr>
            <a:r>
              <a:rPr lang="fa-IR" sz="2400" b="1" dirty="0">
                <a:solidFill>
                  <a:srgbClr val="F25B23"/>
                </a:solidFill>
                <a:latin typeface="wNazanin-Bold"/>
                <a:cs typeface="B Nazanin" panose="00000400000000000000" pitchFamily="2" charset="-78"/>
              </a:rPr>
              <a:t>در احیای شیرخوار، در صورتی که فقط یک نفر احیا کننده (اعم از حرفه ای یا غیرحرفه ای) وجود داشته باشد، بایستی در شیرخواران جناغ با دو انگشت،که بر روی قسمت تحتانی آن (جناغ) زیر خط فرضی بین دو سینه قرار گرفته اند (شکل 2)، فشرده شود.</a:t>
            </a:r>
          </a:p>
          <a:p>
            <a:pPr marL="0" indent="0">
              <a:buNone/>
            </a:pPr>
            <a:endParaRPr lang="fa-IR" sz="2800" dirty="0">
              <a:cs typeface="B Nazanin" pitchFamily="2" charset="-78"/>
            </a:endParaRPr>
          </a:p>
        </p:txBody>
      </p:sp>
    </p:spTree>
    <p:extLst>
      <p:ext uri="{BB962C8B-B14F-4D97-AF65-F5344CB8AC3E}">
        <p14:creationId xmlns:p14="http://schemas.microsoft.com/office/powerpoint/2010/main" val="392234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Scale>
                                      <p:cBhvr>
                                        <p:cTn id="14"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xEl>
                                              <p:pRg st="0" end="0"/>
                                            </p:txEl>
                                          </p:spTgt>
                                        </p:tgtEl>
                                        <p:attrNameLst>
                                          <p:attrName>ppt_x</p:attrName>
                                          <p:attrName>ppt_y</p:attrName>
                                        </p:attrNameLst>
                                      </p:cBhvr>
                                    </p:animMotion>
                                    <p:animEffect transition="in" filter="fade">
                                      <p:cBhvr>
                                        <p:cTn id="16" dur="1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Scale>
                                      <p:cBhvr>
                                        <p:cTn id="21"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3">
                                            <p:txEl>
                                              <p:pRg st="1" end="1"/>
                                            </p:txEl>
                                          </p:spTgt>
                                        </p:tgtEl>
                                        <p:attrNameLst>
                                          <p:attrName>ppt_x</p:attrName>
                                          <p:attrName>ppt_y</p:attrName>
                                        </p:attrNameLst>
                                      </p:cBhvr>
                                    </p:animMotion>
                                    <p:animEffect transition="in" filter="fade">
                                      <p:cBhvr>
                                        <p:cTn id="23" dur="10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Scale>
                                      <p:cBhvr>
                                        <p:cTn id="28" dur="1000" decel="50000" fill="hold">
                                          <p:stCondLst>
                                            <p:cond delay="0"/>
                                          </p:stCondLst>
                                        </p:cTn>
                                        <p:tgtEl>
                                          <p:spTgt spid="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
                                            <p:txEl>
                                              <p:pRg st="2" end="2"/>
                                            </p:txEl>
                                          </p:spTgt>
                                        </p:tgtEl>
                                        <p:attrNameLst>
                                          <p:attrName>ppt_x</p:attrName>
                                          <p:attrName>ppt_y</p:attrName>
                                        </p:attrNameLst>
                                      </p:cBhvr>
                                    </p:animMotion>
                                    <p:animEffect transition="in" filter="fade">
                                      <p:cBhvr>
                                        <p:cTn id="30" dur="1000"/>
                                        <p:tgtEl>
                                          <p:spTgt spid="3">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Scale>
                                      <p:cBhvr>
                                        <p:cTn id="35" dur="1000" decel="50000" fill="hold">
                                          <p:stCondLst>
                                            <p:cond delay="0"/>
                                          </p:stCondLst>
                                        </p:cTn>
                                        <p:tgtEl>
                                          <p:spTgt spid="3">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3">
                                            <p:txEl>
                                              <p:pRg st="3" end="3"/>
                                            </p:txEl>
                                          </p:spTgt>
                                        </p:tgtEl>
                                        <p:attrNameLst>
                                          <p:attrName>ppt_x</p:attrName>
                                          <p:attrName>ppt_y</p:attrName>
                                        </p:attrNameLst>
                                      </p:cBhvr>
                                    </p:animMotion>
                                    <p:animEffect transition="in" filter="fade">
                                      <p:cBhvr>
                                        <p:cTn id="37" dur="1000"/>
                                        <p:tgtEl>
                                          <p:spTgt spid="3">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2" presetClass="entr" presetSubtype="0" fill="hold" grpId="0"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Scale>
                                      <p:cBhvr>
                                        <p:cTn id="42" dur="1000" decel="50000" fill="hold">
                                          <p:stCondLst>
                                            <p:cond delay="0"/>
                                          </p:stCondLst>
                                        </p:cTn>
                                        <p:tgtEl>
                                          <p:spTgt spid="3">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3">
                                            <p:txEl>
                                              <p:pRg st="4" end="4"/>
                                            </p:txEl>
                                          </p:spTgt>
                                        </p:tgtEl>
                                        <p:attrNameLst>
                                          <p:attrName>ppt_x</p:attrName>
                                          <p:attrName>ppt_y</p:attrName>
                                        </p:attrNameLst>
                                      </p:cBhvr>
                                    </p:animMotion>
                                    <p:animEffect transition="in" filter="fade">
                                      <p:cBhvr>
                                        <p:cTn id="44"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1143000"/>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2400" b="1" dirty="0">
                <a:solidFill>
                  <a:schemeClr val="accent1">
                    <a:lumMod val="50000"/>
                  </a:schemeClr>
                </a:solidFill>
                <a:latin typeface="wNazanin-Bold"/>
                <a:cs typeface="B Titr" panose="00000700000000000000" pitchFamily="2" charset="-78"/>
              </a:rPr>
              <a:t>خصوصیات یک عملیات احیا با کیفیت بالا و مطلوب </a:t>
            </a:r>
          </a:p>
        </p:txBody>
      </p:sp>
      <p:sp>
        <p:nvSpPr>
          <p:cNvPr id="3" name="Content Placeholder 2"/>
          <p:cNvSpPr>
            <a:spLocks noGrp="1"/>
          </p:cNvSpPr>
          <p:nvPr>
            <p:ph idx="1"/>
          </p:nvPr>
        </p:nvSpPr>
        <p:spPr>
          <a:xfrm>
            <a:off x="395536" y="1556792"/>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marL="0" indent="0">
              <a:buNone/>
            </a:pPr>
            <a:endParaRPr lang="fa-IR" sz="2800" dirty="0">
              <a:cs typeface="B Nazanin" pitchFamily="2" charset="-78"/>
            </a:endParaRPr>
          </a:p>
          <a:p>
            <a:pPr marL="0" indent="0">
              <a:buNone/>
            </a:pPr>
            <a:endParaRPr lang="fa-IR" sz="2800" dirty="0">
              <a:cs typeface="B Nazanin" pitchFamily="2" charset="-78"/>
            </a:endParaRPr>
          </a:p>
          <a:p>
            <a:pPr>
              <a:buFont typeface="Wingdings" panose="05000000000000000000" pitchFamily="2" charset="2"/>
              <a:buChar char="v"/>
            </a:pPr>
            <a:r>
              <a:rPr lang="fa-IR" sz="2800" dirty="0">
                <a:cs typeface="B Nazanin" pitchFamily="2" charset="-78"/>
              </a:rPr>
              <a:t>مراقب باشید بر روی دنده ها و یا زائده خنجری استخوان جناغ (زائده گزیفویید) فشار واردنکنید.</a:t>
            </a:r>
          </a:p>
          <a:p>
            <a:pPr>
              <a:buFont typeface="Wingdings" panose="05000000000000000000" pitchFamily="2" charset="2"/>
              <a:buChar char="v"/>
            </a:pPr>
            <a:r>
              <a:rPr lang="fa-IR" sz="2800" dirty="0">
                <a:cs typeface="B Nazanin" pitchFamily="2" charset="-78"/>
              </a:rPr>
              <a:t> </a:t>
            </a:r>
            <a:r>
              <a:rPr lang="fa-IR" sz="2800" dirty="0">
                <a:solidFill>
                  <a:srgbClr val="FF0000"/>
                </a:solidFill>
                <a:cs typeface="B Nazanin" pitchFamily="2" charset="-78"/>
              </a:rPr>
              <a:t>فرد احیا کننده بایستی حداقل به اندازه یک سوم عمق قفسه سینه یا در حدود 4 سانتیمتر ( 5/ 1 اینچ) فشردگی ایجادکند.</a:t>
            </a:r>
          </a:p>
        </p:txBody>
      </p:sp>
      <p:pic>
        <p:nvPicPr>
          <p:cNvPr id="6" name="Picture 5"/>
          <p:cNvPicPr>
            <a:picLocks noChangeAspect="1"/>
          </p:cNvPicPr>
          <p:nvPr/>
        </p:nvPicPr>
        <p:blipFill>
          <a:blip r:embed="rId2"/>
          <a:stretch>
            <a:fillRect/>
          </a:stretch>
        </p:blipFill>
        <p:spPr>
          <a:xfrm>
            <a:off x="6402600" y="1417638"/>
            <a:ext cx="2284200" cy="1361040"/>
          </a:xfrm>
          <a:prstGeom prst="rect">
            <a:avLst/>
          </a:prstGeom>
        </p:spPr>
      </p:pic>
    </p:spTree>
    <p:extLst>
      <p:ext uri="{BB962C8B-B14F-4D97-AF65-F5344CB8AC3E}">
        <p14:creationId xmlns:p14="http://schemas.microsoft.com/office/powerpoint/2010/main" val="1061340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Scale>
                                      <p:cBhvr>
                                        <p:cTn id="14" dur="1000" decel="50000" fill="hold">
                                          <p:stCondLst>
                                            <p:cond delay="0"/>
                                          </p:stCondLst>
                                        </p:cTn>
                                        <p:tgtEl>
                                          <p:spTgt spid="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xEl>
                                              <p:pRg st="2" end="2"/>
                                            </p:txEl>
                                          </p:spTgt>
                                        </p:tgtEl>
                                        <p:attrNameLst>
                                          <p:attrName>ppt_x</p:attrName>
                                          <p:attrName>ppt_y</p:attrName>
                                        </p:attrNameLst>
                                      </p:cBhvr>
                                    </p:animMotion>
                                    <p:animEffect transition="in" filter="fade">
                                      <p:cBhvr>
                                        <p:cTn id="16" dur="10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Scale>
                                      <p:cBhvr>
                                        <p:cTn id="21" dur="1000" decel="50000" fill="hold">
                                          <p:stCondLst>
                                            <p:cond delay="0"/>
                                          </p:stCondLst>
                                        </p:cTn>
                                        <p:tgtEl>
                                          <p:spTgt spid="3">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3">
                                            <p:txEl>
                                              <p:pRg st="3" end="3"/>
                                            </p:txEl>
                                          </p:spTgt>
                                        </p:tgtEl>
                                        <p:attrNameLst>
                                          <p:attrName>ppt_x</p:attrName>
                                          <p:attrName>ppt_y</p:attrName>
                                        </p:attrNameLst>
                                      </p:cBhvr>
                                    </p:animMotion>
                                    <p:animEffect transition="in" filter="fade">
                                      <p:cBhvr>
                                        <p:cTn id="23"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1143000"/>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2400" b="1" dirty="0">
                <a:solidFill>
                  <a:schemeClr val="accent1">
                    <a:lumMod val="50000"/>
                  </a:schemeClr>
                </a:solidFill>
                <a:latin typeface="wNazanin-Bold"/>
                <a:cs typeface="B Titr" panose="00000700000000000000" pitchFamily="2" charset="-78"/>
              </a:rPr>
              <a:t>خصوصیات یک عملیات احیا با کیفیت بالا و مطلوب </a:t>
            </a:r>
          </a:p>
        </p:txBody>
      </p:sp>
      <p:sp>
        <p:nvSpPr>
          <p:cNvPr id="3" name="Content Placeholder 2"/>
          <p:cNvSpPr>
            <a:spLocks noGrp="1"/>
          </p:cNvSpPr>
          <p:nvPr>
            <p:ph idx="1"/>
          </p:nvPr>
        </p:nvSpPr>
        <p:spPr>
          <a:xfrm>
            <a:off x="395536" y="1556792"/>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marL="0" indent="0">
              <a:buNone/>
            </a:pPr>
            <a:endParaRPr lang="fa-IR" sz="2800" dirty="0">
              <a:cs typeface="B Nazanin" pitchFamily="2" charset="-78"/>
            </a:endParaRPr>
          </a:p>
          <a:p>
            <a:pPr marL="0" indent="0">
              <a:buNone/>
            </a:pPr>
            <a:endParaRPr lang="fa-IR" sz="2800" dirty="0">
              <a:cs typeface="B Nazanin" pitchFamily="2" charset="-78"/>
            </a:endParaRPr>
          </a:p>
          <a:p>
            <a:pPr marL="0" indent="0">
              <a:buNone/>
            </a:pPr>
            <a:endParaRPr lang="fa-IR" sz="2800" dirty="0">
              <a:cs typeface="B Nazanin" pitchFamily="2" charset="-78"/>
            </a:endParaRPr>
          </a:p>
          <a:p>
            <a:pPr>
              <a:buFont typeface="Wingdings" panose="05000000000000000000" pitchFamily="2" charset="2"/>
              <a:buChar char="v"/>
            </a:pPr>
            <a:r>
              <a:rPr lang="fa-IR" sz="2400" dirty="0">
                <a:solidFill>
                  <a:srgbClr val="FF0000"/>
                </a:solidFill>
                <a:cs typeface="B Nazanin" pitchFamily="2" charset="-78"/>
              </a:rPr>
              <a:t>در احیای کودک، احیا کننده باید نیمه تحتانی جناغ را با پاشنه یک یا هردو دست</a:t>
            </a:r>
          </a:p>
          <a:p>
            <a:pPr marL="0" indent="0">
              <a:buNone/>
            </a:pPr>
            <a:r>
              <a:rPr lang="fa-IR" sz="2400" dirty="0">
                <a:solidFill>
                  <a:srgbClr val="FF0000"/>
                </a:solidFill>
                <a:cs typeface="B Nazanin" pitchFamily="2" charset="-78"/>
              </a:rPr>
              <a:t>حداقل باندازه یک سوم قطر قدا می خلفی قفسه سینه یا تقریبا 5 سانتیمتر(2 اینچ ) فشاردهد</a:t>
            </a:r>
            <a:r>
              <a:rPr lang="fa-IR" sz="2400" dirty="0">
                <a:cs typeface="B Nazanin" pitchFamily="2" charset="-78"/>
              </a:rPr>
              <a:t>. </a:t>
            </a:r>
          </a:p>
          <a:p>
            <a:pPr>
              <a:buFont typeface="Wingdings" panose="05000000000000000000" pitchFamily="2" charset="2"/>
              <a:buChar char="v"/>
            </a:pPr>
            <a:r>
              <a:rPr lang="fa-IR" sz="2400" dirty="0">
                <a:cs typeface="B Nazanin" pitchFamily="2" charset="-78"/>
              </a:rPr>
              <a:t>بر روی زائده تحتانی استخوان جناغ (گزیفویید) و یا دنده ها فشار نیاورید.</a:t>
            </a:r>
          </a:p>
          <a:p>
            <a:pPr>
              <a:buFont typeface="Wingdings" panose="05000000000000000000" pitchFamily="2" charset="2"/>
              <a:buChar char="v"/>
            </a:pPr>
            <a:r>
              <a:rPr lang="fa-IR" sz="2400" dirty="0">
                <a:cs typeface="B Nazanin" pitchFamily="2" charset="-78"/>
              </a:rPr>
              <a:t>هیچ گونه اطلاعاتی مبنی بر مزیت هریک از روش های ماساژ یک دستی و یا دو</a:t>
            </a:r>
          </a:p>
          <a:p>
            <a:pPr marL="0" indent="0">
              <a:buNone/>
            </a:pPr>
            <a:r>
              <a:rPr lang="fa-IR" sz="2400" dirty="0">
                <a:cs typeface="B Nazanin" pitchFamily="2" charset="-78"/>
              </a:rPr>
              <a:t>    دستی و نتیجه بهتر یکی از آن ها در دسترس نمی باشد.</a:t>
            </a:r>
          </a:p>
        </p:txBody>
      </p:sp>
      <p:pic>
        <p:nvPicPr>
          <p:cNvPr id="2" name="Picture 1"/>
          <p:cNvPicPr>
            <a:picLocks noChangeAspect="1"/>
          </p:cNvPicPr>
          <p:nvPr/>
        </p:nvPicPr>
        <p:blipFill>
          <a:blip r:embed="rId2"/>
          <a:stretch>
            <a:fillRect/>
          </a:stretch>
        </p:blipFill>
        <p:spPr>
          <a:xfrm>
            <a:off x="4860032" y="1700808"/>
            <a:ext cx="2182680" cy="1294110"/>
          </a:xfrm>
          <a:prstGeom prst="rect">
            <a:avLst/>
          </a:prstGeom>
        </p:spPr>
      </p:pic>
    </p:spTree>
    <p:extLst>
      <p:ext uri="{BB962C8B-B14F-4D97-AF65-F5344CB8AC3E}">
        <p14:creationId xmlns:p14="http://schemas.microsoft.com/office/powerpoint/2010/main" val="1761304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1143000"/>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2400" b="1" dirty="0">
                <a:solidFill>
                  <a:schemeClr val="accent1">
                    <a:lumMod val="50000"/>
                  </a:schemeClr>
                </a:solidFill>
                <a:latin typeface="wNazanin-Bold"/>
                <a:cs typeface="B Titr" panose="00000700000000000000" pitchFamily="2" charset="-78"/>
              </a:rPr>
              <a:t>خصوصیات یک عملیات احیا با کیفیت بالا و مطلوب </a:t>
            </a:r>
          </a:p>
        </p:txBody>
      </p:sp>
      <p:sp>
        <p:nvSpPr>
          <p:cNvPr id="3" name="Content Placeholder 2"/>
          <p:cNvSpPr>
            <a:spLocks noGrp="1"/>
          </p:cNvSpPr>
          <p:nvPr>
            <p:ph idx="1"/>
          </p:nvPr>
        </p:nvSpPr>
        <p:spPr>
          <a:xfrm>
            <a:off x="395536" y="1556792"/>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800" dirty="0">
                <a:cs typeface="B Nazanin" pitchFamily="2" charset="-78"/>
              </a:rPr>
              <a:t>با توجه به اینکه کودکان مصدوم و احیا گران بسته به احیا ممکن است اندازه های متفاوتی داشته باشند. </a:t>
            </a:r>
            <a:r>
              <a:rPr lang="fa-IR" sz="2800" dirty="0">
                <a:solidFill>
                  <a:srgbClr val="C00000"/>
                </a:solidFill>
                <a:cs typeface="B Nazanin" pitchFamily="2" charset="-78"/>
              </a:rPr>
              <a:t>بنابراین نکته مهم این است که هر روشی را که بکار می بندید،اطمینان حاصل نمایید که ماساژ با عمق کافی داده شده و برگشت قفسه سینه بعداز هر فشردگی کامل می باشد.</a:t>
            </a:r>
          </a:p>
          <a:p>
            <a:pPr>
              <a:buFont typeface="Wingdings" panose="05000000000000000000" pitchFamily="2" charset="2"/>
              <a:buChar char="v"/>
            </a:pPr>
            <a:r>
              <a:rPr lang="fa-IR" sz="2800" dirty="0">
                <a:cs typeface="B Nazanin" pitchFamily="2" charset="-78"/>
              </a:rPr>
              <a:t>بعد از هر ماساژ، اجازه دهید قفسه سینه کاملا برگشت نماید؛ چرا که برگشت کامل آن موجب بهبودی جریان خون بازگشتی به قلب و در نتیجه بهبود جریان خون توزیع شده در بدن، طی عملیات احیا می شود.</a:t>
            </a:r>
          </a:p>
        </p:txBody>
      </p:sp>
    </p:spTree>
    <p:extLst>
      <p:ext uri="{BB962C8B-B14F-4D97-AF65-F5344CB8AC3E}">
        <p14:creationId xmlns:p14="http://schemas.microsoft.com/office/powerpoint/2010/main" val="3986564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1143000"/>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2400" b="1" dirty="0">
                <a:solidFill>
                  <a:schemeClr val="accent1">
                    <a:lumMod val="50000"/>
                  </a:schemeClr>
                </a:solidFill>
                <a:latin typeface="wNazanin-Bold"/>
                <a:cs typeface="B Titr" panose="00000700000000000000" pitchFamily="2" charset="-78"/>
              </a:rPr>
              <a:t>خصوصیات یک عملیات احیا با کیفیت بالا و مطلوب </a:t>
            </a:r>
          </a:p>
        </p:txBody>
      </p:sp>
      <p:sp>
        <p:nvSpPr>
          <p:cNvPr id="3" name="Content Placeholder 2"/>
          <p:cNvSpPr>
            <a:spLocks noGrp="1"/>
          </p:cNvSpPr>
          <p:nvPr>
            <p:ph idx="1"/>
          </p:nvPr>
        </p:nvSpPr>
        <p:spPr>
          <a:xfrm>
            <a:off x="395536" y="1556792"/>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400" dirty="0">
                <a:cs typeface="B Nazanin" pitchFamily="2" charset="-78"/>
              </a:rPr>
              <a:t>خستگی احیا گر می تواند به کم شدن سرعت ماساژ قلبی، عمق ماساژ و برگشت قفسه صدری بیانجامد. </a:t>
            </a:r>
          </a:p>
          <a:p>
            <a:pPr>
              <a:buFont typeface="Wingdings" panose="05000000000000000000" pitchFamily="2" charset="2"/>
              <a:buChar char="v"/>
            </a:pPr>
            <a:r>
              <a:rPr lang="fa-IR" sz="2400" dirty="0">
                <a:cs typeface="B Nazanin" pitchFamily="2" charset="-78"/>
              </a:rPr>
              <a:t>حتی زمانی که احیا گر خستگی را انکار می کند، کیفیت ماساژقلبی ممکن است ظرف دقایقی تحلیل پیدا کند</a:t>
            </a:r>
          </a:p>
          <a:p>
            <a:pPr marL="0" indent="0">
              <a:buNone/>
            </a:pPr>
            <a:endParaRPr lang="fa-IR" sz="2400" dirty="0">
              <a:cs typeface="B Nazanin" pitchFamily="2" charset="-78"/>
            </a:endParaRPr>
          </a:p>
          <a:p>
            <a:pPr>
              <a:buFont typeface="Wingdings" panose="05000000000000000000" pitchFamily="2" charset="2"/>
              <a:buChar char="v"/>
            </a:pPr>
            <a:r>
              <a:rPr lang="fa-IR" sz="2400" dirty="0">
                <a:solidFill>
                  <a:srgbClr val="C00000"/>
                </a:solidFill>
                <a:cs typeface="B Nazanin" pitchFamily="2" charset="-78"/>
              </a:rPr>
              <a:t>وقتی که دو یا بیشتر ازدو احیا گر وجود دارد، احیا گران بایستی هردودقیقه نقش خود را بصورت چرخشی تعویض نموده تا از خستگی فرد ماساژ دهنده و در نتیجه تحلیل در کیفیت و تعدادماساژ جلوگیری شود. </a:t>
            </a:r>
          </a:p>
        </p:txBody>
      </p:sp>
    </p:spTree>
    <p:extLst>
      <p:ext uri="{BB962C8B-B14F-4D97-AF65-F5344CB8AC3E}">
        <p14:creationId xmlns:p14="http://schemas.microsoft.com/office/powerpoint/2010/main" val="4163267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1143000"/>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2400" b="1" dirty="0">
                <a:solidFill>
                  <a:schemeClr val="accent1">
                    <a:lumMod val="50000"/>
                  </a:schemeClr>
                </a:solidFill>
                <a:latin typeface="wNazanin-Bold"/>
                <a:cs typeface="B Titr" panose="00000700000000000000" pitchFamily="2" charset="-78"/>
              </a:rPr>
              <a:t>خصوصیات یک عملیات احیا با کیفیت بالا و مطلوب </a:t>
            </a:r>
          </a:p>
        </p:txBody>
      </p:sp>
      <p:sp>
        <p:nvSpPr>
          <p:cNvPr id="3" name="Content Placeholder 2"/>
          <p:cNvSpPr>
            <a:spLocks noGrp="1"/>
          </p:cNvSpPr>
          <p:nvPr>
            <p:ph idx="1"/>
          </p:nvPr>
        </p:nvSpPr>
        <p:spPr>
          <a:xfrm>
            <a:off x="395536" y="1556792"/>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400" dirty="0">
                <a:cs typeface="B Nazanin" pitchFamily="2" charset="-78"/>
              </a:rPr>
              <a:t>جابجایی بین نفرات بایستی در حداقل زمان ممکن(کمتر از 5ثانیه )انجام گیرد تا حداقل وقفه در ماساژ قلبی ایجاد شود.</a:t>
            </a:r>
          </a:p>
          <a:p>
            <a:pPr marL="0" indent="0">
              <a:buNone/>
            </a:pPr>
            <a:endParaRPr lang="fa-IR" sz="2400" dirty="0">
              <a:cs typeface="B Nazanin" pitchFamily="2" charset="-78"/>
            </a:endParaRPr>
          </a:p>
          <a:p>
            <a:pPr>
              <a:buFont typeface="Wingdings" panose="05000000000000000000" pitchFamily="2" charset="2"/>
              <a:buChar char="v"/>
            </a:pPr>
            <a:r>
              <a:rPr lang="fa-IR" sz="2400" dirty="0">
                <a:solidFill>
                  <a:srgbClr val="C00000"/>
                </a:solidFill>
                <a:cs typeface="B Nazanin" pitchFamily="2" charset="-78"/>
              </a:rPr>
              <a:t>در احیا شیرخواران و کودکان در صورتی که ماساژ قلبی با تهویه (تنفس کمکی)همراه باشد، بهترین نتیجه حاصل خواهد شد، ولی در صورتی که یک احیا گر برای تنفس کمکی آموزش ندیده باشد و یا قادر به انجام آن نباشد، بایستی به ماساژ قلبی ادامه دهد تا افرادکمکی برسند.</a:t>
            </a:r>
          </a:p>
        </p:txBody>
      </p:sp>
    </p:spTree>
    <p:extLst>
      <p:ext uri="{BB962C8B-B14F-4D97-AF65-F5344CB8AC3E}">
        <p14:creationId xmlns:p14="http://schemas.microsoft.com/office/powerpoint/2010/main" val="713622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1138138"/>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1400" b="1" dirty="0">
                <a:solidFill>
                  <a:schemeClr val="accent1">
                    <a:lumMod val="50000"/>
                  </a:schemeClr>
                </a:solidFill>
                <a:latin typeface="wNazanin-Bold"/>
              </a:rPr>
              <a:t> (ترتیب احیا برای احیاگر غیر حرفه ای )</a:t>
            </a:r>
            <a:r>
              <a:rPr lang="fa-IR" sz="2400" b="1" dirty="0">
                <a:solidFill>
                  <a:schemeClr val="accent1">
                    <a:lumMod val="50000"/>
                  </a:schemeClr>
                </a:solidFill>
                <a:latin typeface="wNazanin-Bold"/>
                <a:cs typeface="B Titr" panose="00000700000000000000" pitchFamily="2" charset="-78"/>
              </a:rPr>
              <a:t> 6</a:t>
            </a:r>
            <a:r>
              <a:rPr lang="fa-IR" sz="2000" b="1" dirty="0">
                <a:solidFill>
                  <a:schemeClr val="accent1">
                    <a:lumMod val="50000"/>
                  </a:schemeClr>
                </a:solidFill>
                <a:latin typeface="wNazanin-Bold"/>
                <a:cs typeface="B Titr" panose="00000700000000000000" pitchFamily="2" charset="-78"/>
              </a:rPr>
              <a:t>- باز کردن راه هوایی و تهویه ( تنفس کمکی ) دادن </a:t>
            </a:r>
          </a:p>
        </p:txBody>
      </p:sp>
      <p:sp>
        <p:nvSpPr>
          <p:cNvPr id="3" name="Content Placeholder 2"/>
          <p:cNvSpPr>
            <a:spLocks noGrp="1"/>
          </p:cNvSpPr>
          <p:nvPr>
            <p:ph idx="1"/>
          </p:nvPr>
        </p:nvSpPr>
        <p:spPr>
          <a:xfrm>
            <a:off x="395536" y="1556792"/>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marL="0" indent="0">
              <a:buNone/>
            </a:pPr>
            <a:endParaRPr lang="fa-IR" sz="2400" dirty="0">
              <a:solidFill>
                <a:srgbClr val="C00000"/>
              </a:solidFill>
              <a:cs typeface="B Nazanin" pitchFamily="2" charset="-78"/>
            </a:endParaRPr>
          </a:p>
          <a:p>
            <a:pPr marL="0" indent="0">
              <a:buNone/>
            </a:pPr>
            <a:endParaRPr lang="fa-IR" sz="2400" dirty="0">
              <a:solidFill>
                <a:srgbClr val="C00000"/>
              </a:solidFill>
              <a:cs typeface="B Nazanin" pitchFamily="2" charset="-78"/>
            </a:endParaRPr>
          </a:p>
          <a:p>
            <a:pPr marL="0" indent="0">
              <a:buNone/>
            </a:pPr>
            <a:endParaRPr lang="fa-IR" sz="2400" dirty="0">
              <a:solidFill>
                <a:srgbClr val="C00000"/>
              </a:solidFill>
              <a:cs typeface="B Nazanin" pitchFamily="2" charset="-78"/>
            </a:endParaRPr>
          </a:p>
          <a:p>
            <a:pPr>
              <a:buFont typeface="Wingdings" panose="05000000000000000000" pitchFamily="2" charset="2"/>
              <a:buChar char="v"/>
            </a:pPr>
            <a:r>
              <a:rPr lang="fa-IR" sz="2400" dirty="0">
                <a:solidFill>
                  <a:srgbClr val="FF0000"/>
                </a:solidFill>
                <a:cs typeface="B Nazanin" pitchFamily="2" charset="-78"/>
              </a:rPr>
              <a:t>برای احیا کننده تنها (احیای یک نفره) نسبت ماساژ به تهویه 30:2 توصیه می گردد.</a:t>
            </a:r>
          </a:p>
          <a:p>
            <a:pPr>
              <a:buFont typeface="Wingdings" panose="05000000000000000000" pitchFamily="2" charset="2"/>
              <a:buChar char="v"/>
            </a:pPr>
            <a:r>
              <a:rPr lang="fa-IR" sz="2400" dirty="0">
                <a:solidFill>
                  <a:schemeClr val="bg1"/>
                </a:solidFill>
                <a:cs typeface="B Nazanin" pitchFamily="2" charset="-78"/>
              </a:rPr>
              <a:t>به ازای هر </a:t>
            </a:r>
            <a:r>
              <a:rPr lang="fa-IR" sz="2400" dirty="0">
                <a:solidFill>
                  <a:srgbClr val="FF0000"/>
                </a:solidFill>
                <a:cs typeface="B Nazanin" pitchFamily="2" charset="-78"/>
              </a:rPr>
              <a:t>30</a:t>
            </a:r>
            <a:r>
              <a:rPr lang="fa-IR" sz="2400" dirty="0">
                <a:solidFill>
                  <a:schemeClr val="bg1"/>
                </a:solidFill>
                <a:cs typeface="B Nazanin" pitchFamily="2" charset="-78"/>
              </a:rPr>
              <a:t> </a:t>
            </a:r>
            <a:r>
              <a:rPr lang="fa-IR" sz="2400" dirty="0">
                <a:solidFill>
                  <a:srgbClr val="FF0000"/>
                </a:solidFill>
                <a:cs typeface="B Nazanin" pitchFamily="2" charset="-78"/>
              </a:rPr>
              <a:t>ماساژ </a:t>
            </a:r>
            <a:r>
              <a:rPr lang="fa-IR" sz="2400" dirty="0">
                <a:solidFill>
                  <a:schemeClr val="bg1"/>
                </a:solidFill>
                <a:cs typeface="B Nazanin" pitchFamily="2" charset="-78"/>
              </a:rPr>
              <a:t>با کیفیت و موثر باید </a:t>
            </a:r>
            <a:r>
              <a:rPr lang="fa-IR" sz="2400" dirty="0">
                <a:solidFill>
                  <a:srgbClr val="FF0000"/>
                </a:solidFill>
                <a:cs typeface="B Nazanin" pitchFamily="2" charset="-78"/>
              </a:rPr>
              <a:t>2 تنفس کمکی </a:t>
            </a:r>
            <a:r>
              <a:rPr lang="fa-IR" sz="2400" dirty="0">
                <a:solidFill>
                  <a:schemeClr val="bg1"/>
                </a:solidFill>
                <a:cs typeface="B Nazanin" pitchFamily="2" charset="-78"/>
              </a:rPr>
              <a:t>به کودک داده شود. </a:t>
            </a:r>
          </a:p>
          <a:p>
            <a:pPr>
              <a:buFont typeface="Wingdings" panose="05000000000000000000" pitchFamily="2" charset="2"/>
              <a:buChar char="v"/>
            </a:pPr>
            <a:r>
              <a:rPr lang="fa-IR" sz="2400" dirty="0">
                <a:solidFill>
                  <a:srgbClr val="FF0000"/>
                </a:solidFill>
                <a:cs typeface="B Nazanin" pitchFamily="2" charset="-78"/>
              </a:rPr>
              <a:t>پس از اعمال 30 ماساژاولیه، راه هوایی را باز کرده و 2 بار تنفس بدهید.</a:t>
            </a:r>
          </a:p>
          <a:p>
            <a:pPr>
              <a:buFont typeface="Wingdings" panose="05000000000000000000" pitchFamily="2" charset="2"/>
              <a:buChar char="v"/>
            </a:pPr>
            <a:r>
              <a:rPr lang="fa-IR" sz="2400" dirty="0">
                <a:solidFill>
                  <a:schemeClr val="bg1"/>
                </a:solidFill>
                <a:cs typeface="B Nazanin" pitchFamily="2" charset="-78"/>
              </a:rPr>
              <a:t>در شیرخوار یا کودکی که پاسخی به تحریکات نمی دهد، زبان ممکن است راه هوایی را مسدود کرده و مانع تهویه گردد. </a:t>
            </a:r>
          </a:p>
          <a:p>
            <a:pPr>
              <a:buFont typeface="Wingdings" panose="05000000000000000000" pitchFamily="2" charset="2"/>
              <a:buChar char="v"/>
            </a:pPr>
            <a:r>
              <a:rPr lang="fa-IR" sz="2400" dirty="0">
                <a:solidFill>
                  <a:srgbClr val="FF0000"/>
                </a:solidFill>
                <a:cs typeface="B Nazanin" pitchFamily="2" charset="-78"/>
              </a:rPr>
              <a:t>راه هوایی را می توان با استفاده از مانور عقب بردن سر و بالا بردن چانه هم برای مصدومین و هم بیماران غیرمصدوم انجام داد.</a:t>
            </a:r>
          </a:p>
        </p:txBody>
      </p:sp>
      <p:pic>
        <p:nvPicPr>
          <p:cNvPr id="2" name="Picture 1"/>
          <p:cNvPicPr>
            <a:picLocks noChangeAspect="1"/>
          </p:cNvPicPr>
          <p:nvPr/>
        </p:nvPicPr>
        <p:blipFill>
          <a:blip r:embed="rId2"/>
          <a:stretch>
            <a:fillRect/>
          </a:stretch>
        </p:blipFill>
        <p:spPr>
          <a:xfrm>
            <a:off x="3995936" y="1412776"/>
            <a:ext cx="2182680" cy="1679040"/>
          </a:xfrm>
          <a:prstGeom prst="rect">
            <a:avLst/>
          </a:prstGeom>
        </p:spPr>
      </p:pic>
    </p:spTree>
    <p:extLst>
      <p:ext uri="{BB962C8B-B14F-4D97-AF65-F5344CB8AC3E}">
        <p14:creationId xmlns:p14="http://schemas.microsoft.com/office/powerpoint/2010/main" val="2377355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4664"/>
            <a:ext cx="8229600" cy="1143000"/>
          </a:xfrm>
        </p:spPr>
        <p:style>
          <a:lnRef idx="2">
            <a:schemeClr val="accent1"/>
          </a:lnRef>
          <a:fillRef idx="1">
            <a:schemeClr val="lt1"/>
          </a:fillRef>
          <a:effectRef idx="0">
            <a:schemeClr val="accent1"/>
          </a:effectRef>
          <a:fontRef idx="minor">
            <a:schemeClr val="dk1"/>
          </a:fontRef>
        </p:style>
        <p:txBody>
          <a:bodyPr>
            <a:normAutofit/>
            <a:scene3d>
              <a:camera prst="orthographicFront"/>
              <a:lightRig rig="soft" dir="t">
                <a:rot lat="0" lon="0" rev="15600000"/>
              </a:lightRig>
            </a:scene3d>
            <a:sp3d extrusionH="57150" prstMaterial="softEdge">
              <a:bevelT w="25400" h="38100"/>
            </a:sp3d>
          </a:bodyPr>
          <a:lstStyle/>
          <a:p>
            <a:pPr algn="ctr"/>
            <a:r>
              <a:rPr lang="en-US" sz="2800" b="1" dirty="0">
                <a:ln/>
                <a:solidFill>
                  <a:schemeClr val="accent1">
                    <a:lumMod val="50000"/>
                  </a:schemeClr>
                </a:solidFill>
                <a:cs typeface="B Nazanin" pitchFamily="2" charset="-78"/>
              </a:rPr>
              <a:t>ABC </a:t>
            </a:r>
            <a:r>
              <a:rPr lang="fa-IR" sz="2800" b="1" dirty="0">
                <a:ln/>
                <a:solidFill>
                  <a:schemeClr val="accent1">
                    <a:lumMod val="50000"/>
                  </a:schemeClr>
                </a:solidFill>
                <a:cs typeface="B Nazanin" pitchFamily="2" charset="-78"/>
              </a:rPr>
              <a:t> یا </a:t>
            </a:r>
            <a:r>
              <a:rPr lang="en-US" sz="2800" b="1" dirty="0">
                <a:ln/>
                <a:solidFill>
                  <a:schemeClr val="accent1">
                    <a:lumMod val="50000"/>
                  </a:schemeClr>
                </a:solidFill>
                <a:cs typeface="B Nazanin" pitchFamily="2" charset="-78"/>
              </a:rPr>
              <a:t>CAB</a:t>
            </a:r>
            <a:endParaRPr lang="fa-IR" sz="2800" b="1" dirty="0">
              <a:ln/>
              <a:solidFill>
                <a:schemeClr val="accent1">
                  <a:lumMod val="50000"/>
                </a:schemeClr>
              </a:solidFill>
              <a:cs typeface="B Nazanin" pitchFamily="2" charset="-78"/>
            </a:endParaRPr>
          </a:p>
        </p:txBody>
      </p:sp>
      <p:sp>
        <p:nvSpPr>
          <p:cNvPr id="3" name="Content Placeholder 2"/>
          <p:cNvSpPr>
            <a:spLocks noGrp="1"/>
          </p:cNvSpPr>
          <p:nvPr>
            <p:ph idx="1"/>
          </p:nvPr>
        </p:nvSpPr>
        <p:spPr>
          <a:xfrm>
            <a:off x="457200" y="1772816"/>
            <a:ext cx="8229600" cy="4353347"/>
          </a:xfrm>
        </p:spPr>
        <p:style>
          <a:lnRef idx="2">
            <a:schemeClr val="accent1"/>
          </a:lnRef>
          <a:fillRef idx="1">
            <a:schemeClr val="lt1"/>
          </a:fillRef>
          <a:effectRef idx="0">
            <a:schemeClr val="accent1"/>
          </a:effectRef>
          <a:fontRef idx="minor">
            <a:schemeClr val="dk1"/>
          </a:fontRef>
        </p:style>
        <p:txBody>
          <a:bodyPr>
            <a:noAutofit/>
          </a:bodyPr>
          <a:lstStyle/>
          <a:p>
            <a:pPr>
              <a:lnSpc>
                <a:spcPct val="200000"/>
              </a:lnSpc>
            </a:pPr>
            <a:r>
              <a:rPr lang="fa-IR" sz="1600" dirty="0">
                <a:latin typeface="wNazanin"/>
                <a:cs typeface="B Titr" panose="00000700000000000000" pitchFamily="2" charset="-78"/>
              </a:rPr>
              <a:t>3 اصل عمده در احیای پایه کودک اهمیت دارد:</a:t>
            </a:r>
          </a:p>
          <a:p>
            <a:pPr>
              <a:lnSpc>
                <a:spcPct val="200000"/>
              </a:lnSpc>
            </a:pPr>
            <a:r>
              <a:rPr lang="fa-IR" b="1" dirty="0">
                <a:cs typeface="B Nazanin" pitchFamily="2" charset="-78"/>
              </a:rPr>
              <a:t>•دریافت ا کسیژن توسط بافت ریه از طریق راه هوایی(</a:t>
            </a:r>
            <a:r>
              <a:rPr lang="en-US" b="1" dirty="0">
                <a:cs typeface="B Nazanin" pitchFamily="2" charset="-78"/>
              </a:rPr>
              <a:t>A:Airway</a:t>
            </a:r>
            <a:r>
              <a:rPr lang="fa-IR" b="1" dirty="0">
                <a:cs typeface="B Nazanin" pitchFamily="2" charset="-78"/>
              </a:rPr>
              <a:t>)</a:t>
            </a:r>
            <a:r>
              <a:rPr lang="en-US" b="1" dirty="0">
                <a:cs typeface="B Nazanin" pitchFamily="2" charset="-78"/>
              </a:rPr>
              <a:t> </a:t>
            </a:r>
          </a:p>
          <a:p>
            <a:pPr>
              <a:lnSpc>
                <a:spcPct val="200000"/>
              </a:lnSpc>
            </a:pPr>
            <a:r>
              <a:rPr lang="fa-IR" b="1" dirty="0">
                <a:cs typeface="B Nazanin" pitchFamily="2" charset="-78"/>
              </a:rPr>
              <a:t>•تامین ا کسیژن از طریق تنفس و تهویه موثر: تنفس/تهویه مکانیکی(</a:t>
            </a:r>
            <a:r>
              <a:rPr lang="en-US" b="1" dirty="0">
                <a:cs typeface="B Nazanin" pitchFamily="2" charset="-78"/>
              </a:rPr>
              <a:t>B:Breating</a:t>
            </a:r>
            <a:r>
              <a:rPr lang="fa-IR" b="1" dirty="0">
                <a:cs typeface="B Nazanin" pitchFamily="2" charset="-78"/>
              </a:rPr>
              <a:t>)</a:t>
            </a:r>
            <a:endParaRPr lang="en-US" b="1" dirty="0">
              <a:cs typeface="B Nazanin" pitchFamily="2" charset="-78"/>
            </a:endParaRPr>
          </a:p>
          <a:p>
            <a:pPr>
              <a:lnSpc>
                <a:spcPct val="200000"/>
              </a:lnSpc>
            </a:pPr>
            <a:r>
              <a:rPr lang="fa-IR" b="1" dirty="0">
                <a:cs typeface="B Nazanin" pitchFamily="2" charset="-78"/>
              </a:rPr>
              <a:t>•توزیع ا کسیژن در بدن توسط گردش خون به کمک ضربان موثر قلب و گردش خون</a:t>
            </a:r>
          </a:p>
          <a:p>
            <a:pPr>
              <a:lnSpc>
                <a:spcPct val="200000"/>
              </a:lnSpc>
            </a:pPr>
            <a:r>
              <a:rPr lang="fa-IR" b="1" dirty="0">
                <a:cs typeface="B Nazanin" pitchFamily="2" charset="-78"/>
              </a:rPr>
              <a:t> (</a:t>
            </a:r>
            <a:r>
              <a:rPr lang="en-US" b="1" dirty="0">
                <a:cs typeface="B Nazanin" pitchFamily="2" charset="-78"/>
              </a:rPr>
              <a:t>C:Circulation </a:t>
            </a:r>
            <a:r>
              <a:rPr lang="en-US" b="1" dirty="0" err="1">
                <a:cs typeface="B Nazanin" pitchFamily="2" charset="-78"/>
              </a:rPr>
              <a:t>orChestCompressions</a:t>
            </a:r>
            <a:r>
              <a:rPr lang="fa-IR" b="1" dirty="0">
                <a:cs typeface="B Nazanin" pitchFamily="2" charset="-78"/>
              </a:rPr>
              <a:t>)</a:t>
            </a:r>
            <a:endParaRPr lang="en-US" b="1" dirty="0">
              <a:cs typeface="B Nazanin" pitchFamily="2" charset="-7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1143000"/>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2400" b="1" dirty="0">
                <a:solidFill>
                  <a:schemeClr val="accent1">
                    <a:lumMod val="50000"/>
                  </a:schemeClr>
                </a:solidFill>
                <a:latin typeface="wNazanin-Bold"/>
                <a:cs typeface="B Titr" panose="00000700000000000000" pitchFamily="2" charset="-78"/>
              </a:rPr>
              <a:t>6- باز کردن راه هوایی و تهویه ( تنفس کمکی ) دادن </a:t>
            </a:r>
          </a:p>
        </p:txBody>
      </p:sp>
      <p:sp>
        <p:nvSpPr>
          <p:cNvPr id="3" name="Content Placeholder 2"/>
          <p:cNvSpPr>
            <a:spLocks noGrp="1"/>
          </p:cNvSpPr>
          <p:nvPr>
            <p:ph idx="1"/>
          </p:nvPr>
        </p:nvSpPr>
        <p:spPr>
          <a:xfrm>
            <a:off x="395536" y="1556792"/>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400" dirty="0">
                <a:solidFill>
                  <a:srgbClr val="FF0000"/>
                </a:solidFill>
                <a:cs typeface="B Nazanin" pitchFamily="2" charset="-78"/>
              </a:rPr>
              <a:t>برای تنفس دادن به یک شیرخوار از تکنیک دهان به دهان و بینی و در کودکان از تکنیک دهان به دهان استفاده نمایید</a:t>
            </a:r>
            <a:r>
              <a:rPr lang="fa-IR" sz="2400" dirty="0">
                <a:solidFill>
                  <a:schemeClr val="bg1"/>
                </a:solidFill>
                <a:cs typeface="B Nazanin" pitchFamily="2" charset="-78"/>
              </a:rPr>
              <a:t>. </a:t>
            </a:r>
          </a:p>
          <a:p>
            <a:pPr>
              <a:buFont typeface="Wingdings" panose="05000000000000000000" pitchFamily="2" charset="2"/>
              <a:buChar char="v"/>
            </a:pPr>
            <a:r>
              <a:rPr lang="fa-IR" sz="2400" dirty="0">
                <a:solidFill>
                  <a:schemeClr val="bg1"/>
                </a:solidFill>
                <a:cs typeface="B Nazanin" pitchFamily="2" charset="-78"/>
              </a:rPr>
              <a:t>مطمئن شوید که تنفس ها موثرند (قفسه سینه باید همزمان با تنفس کمکی بالا بیاید). </a:t>
            </a:r>
          </a:p>
          <a:p>
            <a:pPr>
              <a:buFont typeface="Wingdings" panose="05000000000000000000" pitchFamily="2" charset="2"/>
              <a:buChar char="v"/>
            </a:pPr>
            <a:r>
              <a:rPr lang="fa-IR" sz="2400" dirty="0">
                <a:solidFill>
                  <a:srgbClr val="FF0000"/>
                </a:solidFill>
                <a:cs typeface="B Nazanin" pitchFamily="2" charset="-78"/>
              </a:rPr>
              <a:t>هر تنفس بایستی حدود یک ثانیه طول بکشد. در صورتی که قفسه سینه بالا نیاید، دوباره به سر وضعیت داده، مراقب نشت هوا باشید و دوباره تلاش کنید.</a:t>
            </a:r>
            <a:r>
              <a:rPr lang="fa-IR" sz="2400" dirty="0">
                <a:solidFill>
                  <a:schemeClr val="bg1"/>
                </a:solidFill>
                <a:cs typeface="B Nazanin" pitchFamily="2" charset="-78"/>
              </a:rPr>
              <a:t> </a:t>
            </a:r>
          </a:p>
          <a:p>
            <a:pPr>
              <a:buFont typeface="Wingdings" panose="05000000000000000000" pitchFamily="2" charset="2"/>
              <a:buChar char="v"/>
            </a:pPr>
            <a:r>
              <a:rPr lang="fa-IR" sz="2400" dirty="0">
                <a:solidFill>
                  <a:schemeClr val="bg1"/>
                </a:solidFill>
                <a:cs typeface="B Nazanin" pitchFamily="2" charset="-78"/>
              </a:rPr>
              <a:t>شاید لازم باشد برای برقراری بهترین موقعیت ووضعیتی که حدا کثر باز بودن راه هوایی را در پی داشته و تنفس موثری ایجاد نماید،سر کودک را در وضعیت های مختلف قرار دهید.</a:t>
            </a:r>
          </a:p>
          <a:p>
            <a:pPr marL="0" indent="0">
              <a:buNone/>
            </a:pPr>
            <a:endParaRPr lang="fa-IR" sz="2400" dirty="0">
              <a:solidFill>
                <a:srgbClr val="C00000"/>
              </a:solidFill>
              <a:cs typeface="B Nazanin" pitchFamily="2" charset="-78"/>
            </a:endParaRPr>
          </a:p>
          <a:p>
            <a:pPr marL="0" indent="0">
              <a:buNone/>
            </a:pPr>
            <a:endParaRPr lang="fa-IR" sz="2400" dirty="0">
              <a:solidFill>
                <a:srgbClr val="C00000"/>
              </a:solidFill>
              <a:cs typeface="B Nazanin" pitchFamily="2" charset="-78"/>
            </a:endParaRPr>
          </a:p>
          <a:p>
            <a:pPr marL="0" indent="0">
              <a:buNone/>
            </a:pPr>
            <a:endParaRPr lang="fa-IR" sz="2400" dirty="0">
              <a:solidFill>
                <a:srgbClr val="C00000"/>
              </a:solidFill>
              <a:cs typeface="B Nazanin" pitchFamily="2" charset="-78"/>
            </a:endParaRPr>
          </a:p>
        </p:txBody>
      </p:sp>
    </p:spTree>
    <p:extLst>
      <p:ext uri="{BB962C8B-B14F-4D97-AF65-F5344CB8AC3E}">
        <p14:creationId xmlns:p14="http://schemas.microsoft.com/office/powerpoint/2010/main" val="191056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1143000"/>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2400" b="1" dirty="0">
                <a:solidFill>
                  <a:schemeClr val="accent1">
                    <a:lumMod val="50000"/>
                  </a:schemeClr>
                </a:solidFill>
                <a:latin typeface="wNazanin-Bold"/>
                <a:cs typeface="B Titr" panose="00000700000000000000" pitchFamily="2" charset="-78"/>
              </a:rPr>
              <a:t>6- باز کردن راه هوایی و تهویه ( تنفس کمکی ) دادن </a:t>
            </a:r>
          </a:p>
        </p:txBody>
      </p:sp>
      <p:sp>
        <p:nvSpPr>
          <p:cNvPr id="3" name="Content Placeholder 2"/>
          <p:cNvSpPr>
            <a:spLocks noGrp="1"/>
          </p:cNvSpPr>
          <p:nvPr>
            <p:ph idx="1"/>
          </p:nvPr>
        </p:nvSpPr>
        <p:spPr>
          <a:xfrm>
            <a:off x="395536" y="1556792"/>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400" dirty="0">
                <a:solidFill>
                  <a:schemeClr val="bg1"/>
                </a:solidFill>
                <a:cs typeface="B Nazanin" pitchFamily="2" charset="-78"/>
              </a:rPr>
              <a:t>در صورتی که در یک شیرخوار، برقراری تماس دهان به دهان و بینی به خوبی مقدور</a:t>
            </a:r>
          </a:p>
          <a:p>
            <a:pPr marL="0" indent="0">
              <a:buNone/>
            </a:pPr>
            <a:r>
              <a:rPr lang="fa-IR" sz="2400" dirty="0">
                <a:solidFill>
                  <a:schemeClr val="bg1"/>
                </a:solidFill>
                <a:cs typeface="B Nazanin" pitchFamily="2" charset="-78"/>
              </a:rPr>
              <a:t>نبوده و نشت هوا وجود داشته باشد، تکنیک تنفس دهان به دهان و یا دهان به بینی را امتحان کنید. </a:t>
            </a:r>
          </a:p>
          <a:p>
            <a:pPr>
              <a:buFont typeface="Wingdings" panose="05000000000000000000" pitchFamily="2" charset="2"/>
              <a:buChar char="v"/>
            </a:pPr>
            <a:r>
              <a:rPr lang="fa-IR" sz="2400" dirty="0">
                <a:solidFill>
                  <a:srgbClr val="FF0000"/>
                </a:solidFill>
                <a:cs typeface="B Nazanin" pitchFamily="2" charset="-78"/>
              </a:rPr>
              <a:t>در تنفس دهان به دهان، بینی کودک را با فشار دادن بسته نگه داریدو در تنفس دهان به بینی، دهان کودک را بسته نگه دارید.</a:t>
            </a:r>
          </a:p>
          <a:p>
            <a:pPr>
              <a:buFont typeface="Wingdings" panose="05000000000000000000" pitchFamily="2" charset="2"/>
              <a:buChar char="v"/>
            </a:pPr>
            <a:r>
              <a:rPr lang="fa-IR" sz="2400" dirty="0">
                <a:solidFill>
                  <a:schemeClr val="bg1"/>
                </a:solidFill>
                <a:cs typeface="B Nazanin" pitchFamily="2" charset="-78"/>
              </a:rPr>
              <a:t> در هر حال مطمئن شویدکه در هر تنفس قفسه سینه بیمار بالا می آید. در صورتی که ماسک در دسترس بوداز آن استفاده نمایید.</a:t>
            </a:r>
          </a:p>
          <a:p>
            <a:pPr>
              <a:buFont typeface="Wingdings" panose="05000000000000000000" pitchFamily="2" charset="2"/>
              <a:buChar char="v"/>
            </a:pPr>
            <a:r>
              <a:rPr lang="fa-IR" sz="2400" dirty="0">
                <a:solidFill>
                  <a:schemeClr val="bg1"/>
                </a:solidFill>
                <a:cs typeface="B Nazanin" pitchFamily="2" charset="-78"/>
              </a:rPr>
              <a:t> </a:t>
            </a:r>
            <a:r>
              <a:rPr lang="fa-IR" sz="2400" dirty="0">
                <a:solidFill>
                  <a:srgbClr val="FF0000"/>
                </a:solidFill>
                <a:cs typeface="B Nazanin" pitchFamily="2" charset="-78"/>
              </a:rPr>
              <a:t>در شیرخواران در صورتی که برای ایجاد یک تماس محکم بین دهان و ماسک مشکلی وجود داشت، تنفس دهان به دهان یا دهان به بینی را امتحان کنید. </a:t>
            </a:r>
          </a:p>
          <a:p>
            <a:pPr>
              <a:buFont typeface="Wingdings" panose="05000000000000000000" pitchFamily="2" charset="2"/>
              <a:buChar char="v"/>
            </a:pPr>
            <a:r>
              <a:rPr lang="fa-IR" sz="2400" dirty="0">
                <a:solidFill>
                  <a:schemeClr val="bg1"/>
                </a:solidFill>
                <a:cs typeface="B Nazanin" pitchFamily="2" charset="-78"/>
              </a:rPr>
              <a:t>همانطور که ذکر شد، ا گر از روش دهان به دهان استفاده می کنید،بینی را و در صورتی که از روش دهان به بینی استفاده می کنید، دهان را ببندید.</a:t>
            </a:r>
          </a:p>
        </p:txBody>
      </p:sp>
    </p:spTree>
    <p:extLst>
      <p:ext uri="{BB962C8B-B14F-4D97-AF65-F5344CB8AC3E}">
        <p14:creationId xmlns:p14="http://schemas.microsoft.com/office/powerpoint/2010/main" val="114016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850106"/>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1400" b="1" dirty="0">
                <a:solidFill>
                  <a:schemeClr val="accent1">
                    <a:lumMod val="50000"/>
                  </a:schemeClr>
                </a:solidFill>
                <a:latin typeface="wNazanin-Bold"/>
              </a:rPr>
              <a:t> (ترتیب احیا برای احیاگر غیر حرفه ای )</a:t>
            </a:r>
            <a:r>
              <a:rPr lang="fa-IR" sz="2400" b="1" dirty="0">
                <a:solidFill>
                  <a:schemeClr val="accent1">
                    <a:lumMod val="50000"/>
                  </a:schemeClr>
                </a:solidFill>
                <a:latin typeface="wNazanin-Bold"/>
                <a:cs typeface="B Titr" panose="00000700000000000000" pitchFamily="2" charset="-78"/>
              </a:rPr>
              <a:t> 7- هماهنگی بین فشردن قفسه سینه و تنفس</a:t>
            </a:r>
            <a:br>
              <a:rPr lang="fa-IR" sz="2400" b="1" dirty="0">
                <a:solidFill>
                  <a:schemeClr val="accent1">
                    <a:lumMod val="50000"/>
                  </a:schemeClr>
                </a:solidFill>
                <a:latin typeface="wNazanin-Bold"/>
                <a:cs typeface="B Titr" panose="00000700000000000000" pitchFamily="2" charset="-78"/>
              </a:rPr>
            </a:br>
            <a:endParaRPr lang="fa-IR" sz="2400" b="1" dirty="0">
              <a:solidFill>
                <a:schemeClr val="accent1">
                  <a:lumMod val="50000"/>
                </a:schemeClr>
              </a:solidFill>
              <a:latin typeface="wNazanin-Bold"/>
              <a:cs typeface="B Titr" panose="00000700000000000000" pitchFamily="2" charset="-78"/>
            </a:endParaRPr>
          </a:p>
        </p:txBody>
      </p:sp>
      <p:sp>
        <p:nvSpPr>
          <p:cNvPr id="3" name="Content Placeholder 2"/>
          <p:cNvSpPr>
            <a:spLocks noGrp="1"/>
          </p:cNvSpPr>
          <p:nvPr>
            <p:ph idx="1"/>
          </p:nvPr>
        </p:nvSpPr>
        <p:spPr>
          <a:xfrm>
            <a:off x="465418" y="1628800"/>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400" dirty="0">
                <a:solidFill>
                  <a:schemeClr val="bg1"/>
                </a:solidFill>
                <a:cs typeface="B Nazanin" pitchFamily="2" charset="-78"/>
              </a:rPr>
              <a:t>در مرحله بعدی و بدون وقفه در عملیات احیا، بعد از دادن 2 تنفس، سریعاً 30ماساژ بدهید. </a:t>
            </a:r>
          </a:p>
          <a:p>
            <a:pPr>
              <a:buFont typeface="Wingdings" panose="05000000000000000000" pitchFamily="2" charset="2"/>
              <a:buChar char="v"/>
            </a:pPr>
            <a:r>
              <a:rPr lang="fa-IR" sz="2400" dirty="0">
                <a:solidFill>
                  <a:srgbClr val="FF0000"/>
                </a:solidFill>
                <a:cs typeface="B Nazanin" pitchFamily="2" charset="-78"/>
              </a:rPr>
              <a:t>احیا گر تنها، بایستی دوره های 30 ماساژ و 2 تنفس را برای مدت 2دقیقه (تقریبا 5 دوره) قبل از ترک بیمار به منظور اطلاع رسانی به اورژانس و یا تهیه یک دفیبریلاتور خارجی اتوماتیک ادامه دهد.</a:t>
            </a:r>
          </a:p>
          <a:p>
            <a:pPr>
              <a:buFont typeface="Wingdings" panose="05000000000000000000" pitchFamily="2" charset="2"/>
              <a:buChar char="v"/>
            </a:pPr>
            <a:r>
              <a:rPr lang="fa-IR" sz="2400" dirty="0">
                <a:solidFill>
                  <a:schemeClr val="bg1"/>
                </a:solidFill>
                <a:cs typeface="B Nazanin" pitchFamily="2" charset="-78"/>
              </a:rPr>
              <a:t>به هر حال باید مطمئن شوید که به هنگام تنفس قفسه سینه بالا می آید. </a:t>
            </a:r>
          </a:p>
          <a:p>
            <a:pPr>
              <a:buFont typeface="Wingdings" panose="05000000000000000000" pitchFamily="2" charset="2"/>
              <a:buChar char="v"/>
            </a:pPr>
            <a:r>
              <a:rPr lang="fa-IR" sz="2400" dirty="0">
                <a:solidFill>
                  <a:srgbClr val="FF0000"/>
                </a:solidFill>
                <a:cs typeface="B Nazanin" pitchFamily="2" charset="-78"/>
              </a:rPr>
              <a:t>ا گرعملیات احیا به صورت تک نفره انجام می شود با کمترین زمان ممکن در توقف ماساژها بعد از هر 30 ماساژ، دو تنفس کمکی بدهید.</a:t>
            </a:r>
          </a:p>
        </p:txBody>
      </p:sp>
    </p:spTree>
    <p:extLst>
      <p:ext uri="{BB962C8B-B14F-4D97-AF65-F5344CB8AC3E}">
        <p14:creationId xmlns:p14="http://schemas.microsoft.com/office/powerpoint/2010/main" val="1941705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1138138"/>
          </a:xfrm>
        </p:spPr>
        <p:style>
          <a:lnRef idx="2">
            <a:schemeClr val="accent1"/>
          </a:lnRef>
          <a:fillRef idx="1">
            <a:schemeClr val="lt1"/>
          </a:fillRef>
          <a:effectRef idx="0">
            <a:schemeClr val="accent1"/>
          </a:effectRef>
          <a:fontRef idx="minor">
            <a:schemeClr val="dk1"/>
          </a:fontRef>
        </p:style>
        <p:txBody>
          <a:bodyPr>
            <a:noAutofit/>
          </a:bodyPr>
          <a:lstStyle/>
          <a:p>
            <a:pPr algn="ctr"/>
            <a:br>
              <a:rPr lang="fa-IR" sz="2400" b="1" dirty="0">
                <a:solidFill>
                  <a:schemeClr val="accent1">
                    <a:lumMod val="50000"/>
                  </a:schemeClr>
                </a:solidFill>
                <a:latin typeface="wNazanin-Bold"/>
                <a:cs typeface="B Titr" panose="00000700000000000000" pitchFamily="2" charset="-78"/>
              </a:rPr>
            </a:br>
            <a:r>
              <a:rPr lang="fa-IR" sz="2400" b="1" dirty="0">
                <a:solidFill>
                  <a:schemeClr val="accent1">
                    <a:lumMod val="50000"/>
                  </a:schemeClr>
                </a:solidFill>
                <a:latin typeface="wNazanin-Bold"/>
                <a:cs typeface="B Titr" panose="00000700000000000000" pitchFamily="2" charset="-78"/>
              </a:rPr>
              <a:t> </a:t>
            </a:r>
            <a:r>
              <a:rPr lang="fa-IR" sz="1400" b="1" dirty="0">
                <a:solidFill>
                  <a:schemeClr val="accent1">
                    <a:lumMod val="50000"/>
                  </a:schemeClr>
                </a:solidFill>
                <a:latin typeface="wNazanin-Bold"/>
              </a:rPr>
              <a:t>(ترتیب احیا برای احیاگر غیر حرفه ای )</a:t>
            </a:r>
            <a:r>
              <a:rPr lang="fa-IR" sz="2400" b="1" dirty="0">
                <a:solidFill>
                  <a:schemeClr val="accent1">
                    <a:lumMod val="50000"/>
                  </a:schemeClr>
                </a:solidFill>
                <a:latin typeface="wNazanin-Bold"/>
                <a:cs typeface="B Titr" panose="00000700000000000000" pitchFamily="2" charset="-78"/>
              </a:rPr>
              <a:t> 8-اطلاع رسانی به اورژانس</a:t>
            </a:r>
            <a:br>
              <a:rPr lang="fa-IR" sz="2400" b="1" dirty="0">
                <a:solidFill>
                  <a:schemeClr val="accent1">
                    <a:lumMod val="50000"/>
                  </a:schemeClr>
                </a:solidFill>
                <a:latin typeface="wNazanin-Bold"/>
                <a:cs typeface="B Titr" panose="00000700000000000000" pitchFamily="2" charset="-78"/>
              </a:rPr>
            </a:br>
            <a:endParaRPr lang="fa-IR" sz="2400" b="1" dirty="0">
              <a:solidFill>
                <a:schemeClr val="accent1">
                  <a:lumMod val="50000"/>
                </a:schemeClr>
              </a:solidFill>
              <a:latin typeface="wNazanin-Bold"/>
              <a:cs typeface="B Titr" panose="00000700000000000000" pitchFamily="2" charset="-78"/>
            </a:endParaRPr>
          </a:p>
        </p:txBody>
      </p:sp>
      <p:sp>
        <p:nvSpPr>
          <p:cNvPr id="3" name="Content Placeholder 2"/>
          <p:cNvSpPr>
            <a:spLocks noGrp="1"/>
          </p:cNvSpPr>
          <p:nvPr>
            <p:ph idx="1"/>
          </p:nvPr>
        </p:nvSpPr>
        <p:spPr>
          <a:xfrm>
            <a:off x="465418" y="1628800"/>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400" dirty="0">
                <a:solidFill>
                  <a:srgbClr val="FF0000"/>
                </a:solidFill>
                <a:cs typeface="B Nazanin" pitchFamily="2" charset="-78"/>
              </a:rPr>
              <a:t>در صورتی که دو احیا گر وجود دارند، یک نفر بایستی فورا عملیات احیا را شروع نموده و دیگری سیستم اورژانس را خبر کند</a:t>
            </a:r>
          </a:p>
          <a:p>
            <a:pPr>
              <a:buFont typeface="Wingdings" panose="05000000000000000000" pitchFamily="2" charset="2"/>
              <a:buChar char="v"/>
            </a:pPr>
            <a:r>
              <a:rPr lang="fa-IR" sz="2400" dirty="0">
                <a:solidFill>
                  <a:schemeClr val="bg1"/>
                </a:solidFill>
                <a:cs typeface="B Nazanin" pitchFamily="2" charset="-78"/>
              </a:rPr>
              <a:t>در صورتی که دفیبریلاتور خارجی اتوماتیک  </a:t>
            </a:r>
            <a:r>
              <a:rPr lang="en-US" sz="2400" dirty="0">
                <a:solidFill>
                  <a:schemeClr val="bg1"/>
                </a:solidFill>
                <a:cs typeface="B Nazanin" pitchFamily="2" charset="-78"/>
              </a:rPr>
              <a:t>AED) </a:t>
            </a:r>
            <a:r>
              <a:rPr lang="fa-IR" sz="2400" dirty="0">
                <a:solidFill>
                  <a:schemeClr val="bg1"/>
                </a:solidFill>
                <a:cs typeface="B Nazanin" pitchFamily="2" charset="-78"/>
              </a:rPr>
              <a:t>) در دسترس باشد، آن را فراهم نماید. </a:t>
            </a:r>
          </a:p>
          <a:p>
            <a:pPr>
              <a:buFont typeface="Wingdings" panose="05000000000000000000" pitchFamily="2" charset="2"/>
              <a:buChar char="v"/>
            </a:pPr>
            <a:r>
              <a:rPr lang="fa-IR" sz="2400" dirty="0">
                <a:solidFill>
                  <a:srgbClr val="FF0000"/>
                </a:solidFill>
                <a:cs typeface="B Nazanin" pitchFamily="2" charset="-78"/>
              </a:rPr>
              <a:t>بیشتر شیرخواران و کودکان دچار ایست قلبی، یک ایست ناشی از مشکل اولیه تنفسی دارند تا مشکل قلبی، بنابراین برای احیا کننده تنها انجام عملیات احیا برای 2 دقیقه، قبل از فراخوانی اورژانس و تهیه یک </a:t>
            </a:r>
            <a:r>
              <a:rPr lang="en-US" sz="2400" dirty="0">
                <a:solidFill>
                  <a:srgbClr val="FF0000"/>
                </a:solidFill>
                <a:cs typeface="B Nazanin" pitchFamily="2" charset="-78"/>
              </a:rPr>
              <a:t>AED ، </a:t>
            </a:r>
            <a:r>
              <a:rPr lang="fa-IR" sz="2400" dirty="0">
                <a:solidFill>
                  <a:srgbClr val="FF0000"/>
                </a:solidFill>
                <a:cs typeface="B Nazanin" pitchFamily="2" charset="-78"/>
              </a:rPr>
              <a:t>توصیه می شود. </a:t>
            </a:r>
          </a:p>
          <a:p>
            <a:pPr>
              <a:buFont typeface="Wingdings" panose="05000000000000000000" pitchFamily="2" charset="2"/>
              <a:buChar char="v"/>
            </a:pPr>
            <a:r>
              <a:rPr lang="fa-IR" sz="2400" dirty="0">
                <a:solidFill>
                  <a:schemeClr val="bg1"/>
                </a:solidFill>
                <a:cs typeface="B Nazanin" pitchFamily="2" charset="-78"/>
              </a:rPr>
              <a:t>احیا گر تنها بایستی سریعاً بر بالین قربانی برگشته وهر چه سریع تر از </a:t>
            </a:r>
            <a:r>
              <a:rPr lang="en-US" sz="2400" dirty="0">
                <a:solidFill>
                  <a:schemeClr val="bg1"/>
                </a:solidFill>
                <a:cs typeface="B Nazanin" pitchFamily="2" charset="-78"/>
              </a:rPr>
              <a:t>AED</a:t>
            </a:r>
            <a:r>
              <a:rPr lang="fa-IR" sz="2400" dirty="0">
                <a:solidFill>
                  <a:schemeClr val="bg1"/>
                </a:solidFill>
                <a:cs typeface="B Nazanin" pitchFamily="2" charset="-78"/>
              </a:rPr>
              <a:t> (در صورتی که تهیه کرده باشد) استفاده نموده یا عملیات احیارا با شروع مجدد ماساژ قلبی از سر گیرد.</a:t>
            </a:r>
          </a:p>
          <a:p>
            <a:pPr>
              <a:buFont typeface="Wingdings" panose="05000000000000000000" pitchFamily="2" charset="2"/>
              <a:buChar char="v"/>
            </a:pPr>
            <a:r>
              <a:rPr lang="fa-IR" sz="2400" dirty="0">
                <a:solidFill>
                  <a:srgbClr val="FF0000"/>
                </a:solidFill>
                <a:cs typeface="B Nazanin" pitchFamily="2" charset="-78"/>
              </a:rPr>
              <a:t>دوره های 30 ماساژ و 2 تنفس را تا رسیدن تیم احیا اورژانس و یا شروع تنفس خودبخودی قربانی ادامه دهد.</a:t>
            </a:r>
          </a:p>
        </p:txBody>
      </p:sp>
    </p:spTree>
    <p:extLst>
      <p:ext uri="{BB962C8B-B14F-4D97-AF65-F5344CB8AC3E}">
        <p14:creationId xmlns:p14="http://schemas.microsoft.com/office/powerpoint/2010/main" val="3039600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6442" y="476672"/>
            <a:ext cx="8291264" cy="850106"/>
          </a:xfrm>
        </p:spPr>
        <p:style>
          <a:lnRef idx="2">
            <a:schemeClr val="accent1"/>
          </a:lnRef>
          <a:fillRef idx="1">
            <a:schemeClr val="lt1"/>
          </a:fillRef>
          <a:effectRef idx="0">
            <a:schemeClr val="accent1"/>
          </a:effectRef>
          <a:fontRef idx="minor">
            <a:schemeClr val="dk1"/>
          </a:fontRef>
        </p:style>
        <p:txBody>
          <a:bodyPr>
            <a:noAutofit/>
          </a:bodyPr>
          <a:lstStyle/>
          <a:p>
            <a:pPr algn="ctr"/>
            <a:br>
              <a:rPr lang="fa-IR" sz="2400" b="1" dirty="0">
                <a:solidFill>
                  <a:schemeClr val="accent1">
                    <a:lumMod val="50000"/>
                  </a:schemeClr>
                </a:solidFill>
                <a:latin typeface="wNazanin-Bold"/>
                <a:cs typeface="B Titr" panose="00000700000000000000" pitchFamily="2" charset="-78"/>
              </a:rPr>
            </a:br>
            <a:r>
              <a:rPr lang="fa-IR" sz="2000" b="1" dirty="0">
                <a:solidFill>
                  <a:schemeClr val="accent1">
                    <a:lumMod val="50000"/>
                  </a:schemeClr>
                </a:solidFill>
                <a:latin typeface="wNazanin-Bold"/>
                <a:cs typeface="B Titr" panose="00000700000000000000" pitchFamily="2" charset="-78"/>
              </a:rPr>
              <a:t>احیای پایه برای احیاکننده های ماهر یا هر کسی که اموزش احیای دو نفره دیده است .  </a:t>
            </a:r>
          </a:p>
        </p:txBody>
      </p:sp>
      <p:sp>
        <p:nvSpPr>
          <p:cNvPr id="3" name="Content Placeholder 2"/>
          <p:cNvSpPr>
            <a:spLocks noGrp="1"/>
          </p:cNvSpPr>
          <p:nvPr>
            <p:ph idx="1"/>
          </p:nvPr>
        </p:nvSpPr>
        <p:spPr>
          <a:xfrm>
            <a:off x="465418" y="1628800"/>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400" dirty="0">
                <a:solidFill>
                  <a:srgbClr val="FF0000"/>
                </a:solidFill>
                <a:cs typeface="B Nazanin" pitchFamily="2" charset="-78"/>
              </a:rPr>
              <a:t>احیای پایه برای افراد حرفه ای شاغل در مرا کز درمانی و سرویس های اورژانس شهری بجز تغییرات ناچیزی که در ادامه توضیح داده خواهد شد، مشابه احیای پایه برای افراد غیرحرفه ای است</a:t>
            </a:r>
            <a:r>
              <a:rPr lang="fa-IR" sz="2400" dirty="0">
                <a:solidFill>
                  <a:schemeClr val="bg1"/>
                </a:solidFill>
                <a:cs typeface="B Nazanin" pitchFamily="2" charset="-78"/>
              </a:rPr>
              <a:t>.</a:t>
            </a:r>
          </a:p>
          <a:p>
            <a:pPr>
              <a:buFont typeface="Wingdings" panose="05000000000000000000" pitchFamily="2" charset="2"/>
              <a:buChar char="v"/>
            </a:pPr>
            <a:r>
              <a:rPr lang="fa-IR" sz="2400" dirty="0">
                <a:solidFill>
                  <a:schemeClr val="bg1"/>
                </a:solidFill>
                <a:cs typeface="B Nazanin" pitchFamily="2" charset="-78"/>
              </a:rPr>
              <a:t> احیا کننده های حرفه ای به احتمال زیاد هنگام احیا تنها نخواهند بود و به صورت تیمی این کار را انجام خواهند داد.</a:t>
            </a:r>
          </a:p>
          <a:p>
            <a:pPr>
              <a:buFont typeface="Wingdings" panose="05000000000000000000" pitchFamily="2" charset="2"/>
              <a:buChar char="v"/>
            </a:pPr>
            <a:r>
              <a:rPr lang="fa-IR" sz="2400" dirty="0">
                <a:solidFill>
                  <a:schemeClr val="bg1"/>
                </a:solidFill>
                <a:cs typeface="B Nazanin" pitchFamily="2" charset="-78"/>
              </a:rPr>
              <a:t> </a:t>
            </a:r>
            <a:r>
              <a:rPr lang="fa-IR" sz="2400" dirty="0">
                <a:solidFill>
                  <a:srgbClr val="FF0000"/>
                </a:solidFill>
                <a:cs typeface="B Nazanin" pitchFamily="2" charset="-78"/>
              </a:rPr>
              <a:t>برخی از فعالیت هایی که قبل از این شرح داده شد، در این حالت به صورت همزمان صورت می گیرد (همچون ماساژقلبی و آماده شدن برای انجام تنفس)، به طوری که به هر حال برای ترتیب آن ها اهمیت زیادی وجود ندارد.</a:t>
            </a:r>
          </a:p>
        </p:txBody>
      </p:sp>
    </p:spTree>
    <p:extLst>
      <p:ext uri="{BB962C8B-B14F-4D97-AF65-F5344CB8AC3E}">
        <p14:creationId xmlns:p14="http://schemas.microsoft.com/office/powerpoint/2010/main" val="2821710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3754" y="332656"/>
            <a:ext cx="8291264" cy="850106"/>
          </a:xfrm>
        </p:spPr>
        <p:style>
          <a:lnRef idx="2">
            <a:schemeClr val="accent1"/>
          </a:lnRef>
          <a:fillRef idx="1">
            <a:schemeClr val="lt1"/>
          </a:fillRef>
          <a:effectRef idx="0">
            <a:schemeClr val="accent1"/>
          </a:effectRef>
          <a:fontRef idx="minor">
            <a:schemeClr val="dk1"/>
          </a:fontRef>
        </p:style>
        <p:txBody>
          <a:bodyPr>
            <a:noAutofit/>
          </a:bodyPr>
          <a:lstStyle/>
          <a:p>
            <a:pPr algn="ctr"/>
            <a:br>
              <a:rPr lang="fa-IR" sz="2400" b="1" dirty="0">
                <a:solidFill>
                  <a:schemeClr val="accent1">
                    <a:lumMod val="50000"/>
                  </a:schemeClr>
                </a:solidFill>
                <a:latin typeface="wNazanin-Bold"/>
                <a:cs typeface="B Titr" panose="00000700000000000000" pitchFamily="2" charset="-78"/>
              </a:rPr>
            </a:br>
            <a:r>
              <a:rPr lang="fa-IR" sz="2400" b="1" dirty="0">
                <a:solidFill>
                  <a:schemeClr val="accent1">
                    <a:lumMod val="50000"/>
                  </a:schemeClr>
                </a:solidFill>
                <a:latin typeface="wNazanin-Bold"/>
                <a:cs typeface="B Titr" panose="00000700000000000000" pitchFamily="2" charset="-78"/>
              </a:rPr>
              <a:t>ادامه</a:t>
            </a:r>
            <a:r>
              <a:rPr lang="fa-IR" sz="2000" b="1" dirty="0">
                <a:solidFill>
                  <a:schemeClr val="accent1">
                    <a:lumMod val="50000"/>
                  </a:schemeClr>
                </a:solidFill>
                <a:latin typeface="wNazanin-Bold"/>
                <a:cs typeface="B Titr" panose="00000700000000000000" pitchFamily="2" charset="-78"/>
              </a:rPr>
              <a:t>احیای پایه برای احیاکننده های ماهر یا هر کسی که اموزش احیای دو نفره دیده است .  </a:t>
            </a:r>
            <a:endParaRPr lang="fa-IR" sz="2400" b="1" dirty="0">
              <a:solidFill>
                <a:schemeClr val="accent1">
                  <a:lumMod val="50000"/>
                </a:schemeClr>
              </a:solidFill>
              <a:latin typeface="wNazanin-Bold"/>
              <a:cs typeface="B Titr" panose="00000700000000000000" pitchFamily="2" charset="-78"/>
            </a:endParaRPr>
          </a:p>
        </p:txBody>
      </p:sp>
      <p:sp>
        <p:nvSpPr>
          <p:cNvPr id="3" name="Content Placeholder 2"/>
          <p:cNvSpPr>
            <a:spLocks noGrp="1"/>
          </p:cNvSpPr>
          <p:nvPr>
            <p:ph idx="1"/>
          </p:nvPr>
        </p:nvSpPr>
        <p:spPr>
          <a:xfrm>
            <a:off x="465418" y="1628800"/>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400" dirty="0">
                <a:solidFill>
                  <a:srgbClr val="FF0000"/>
                </a:solidFill>
                <a:cs typeface="B Nazanin" pitchFamily="2" charset="-78"/>
              </a:rPr>
              <a:t>احیا کننده حرفه ای باید ترتیب اقدامات احیا را بر مبنای محتمل ترین دلیل ایست</a:t>
            </a:r>
          </a:p>
          <a:p>
            <a:pPr marL="0" indent="0">
              <a:buNone/>
            </a:pPr>
            <a:r>
              <a:rPr lang="fa-IR" sz="2400" dirty="0">
                <a:solidFill>
                  <a:srgbClr val="FF0000"/>
                </a:solidFill>
                <a:cs typeface="B Nazanin" pitchFamily="2" charset="-78"/>
              </a:rPr>
              <a:t>قلبی تنظیم کند. </a:t>
            </a:r>
          </a:p>
          <a:p>
            <a:pPr>
              <a:buFont typeface="Wingdings" panose="05000000000000000000" pitchFamily="2" charset="2"/>
              <a:buChar char="v"/>
            </a:pPr>
            <a:r>
              <a:rPr lang="fa-IR" sz="2400" dirty="0">
                <a:solidFill>
                  <a:schemeClr val="bg1"/>
                </a:solidFill>
                <a:cs typeface="B Nazanin" pitchFamily="2" charset="-78"/>
              </a:rPr>
              <a:t>به عنوان مثال ا گر ایست قلبی نا گهانی است (به عنوان مثال افتادن نا گهانی کودک یا نوجوان در طی فعالیت ورزشی یا کودکی که از نظر آریتمی پر خطرمحسوب می شود)، احیا کننده حرفه ای باید بنا را براین بگذارد که بیمار دچار یک ایست قلبی ناشی از فیبریلاسیون بطنی شده است </a:t>
            </a:r>
          </a:p>
          <a:p>
            <a:pPr>
              <a:buFont typeface="Wingdings" panose="05000000000000000000" pitchFamily="2" charset="2"/>
              <a:buChar char="v"/>
            </a:pPr>
            <a:r>
              <a:rPr lang="fa-IR" sz="2400" dirty="0">
                <a:solidFill>
                  <a:srgbClr val="FF0000"/>
                </a:solidFill>
                <a:cs typeface="B Nazanin" pitchFamily="2" charset="-78"/>
              </a:rPr>
              <a:t>به محض آنکه متوجه شدچنین کودکی پاسخ پذیر نیست و نفس نمی کشد(یا دهنک می زند)بایستی سریعا از اورژانس کمک بخواهد و یک </a:t>
            </a:r>
            <a:r>
              <a:rPr lang="en-US" sz="2400" dirty="0">
                <a:solidFill>
                  <a:srgbClr val="FF0000"/>
                </a:solidFill>
                <a:cs typeface="B Nazanin" pitchFamily="2" charset="-78"/>
              </a:rPr>
              <a:t>AED </a:t>
            </a:r>
            <a:r>
              <a:rPr lang="fa-IR" sz="2400" dirty="0">
                <a:solidFill>
                  <a:srgbClr val="FF0000"/>
                </a:solidFill>
                <a:cs typeface="B Nazanin" pitchFamily="2" charset="-78"/>
              </a:rPr>
              <a:t>تهیه نماید و </a:t>
            </a:r>
            <a:r>
              <a:rPr lang="en-US" sz="2400" dirty="0">
                <a:solidFill>
                  <a:srgbClr val="FF0000"/>
                </a:solidFill>
                <a:cs typeface="B Nazanin" pitchFamily="2" charset="-78"/>
              </a:rPr>
              <a:t>CPR </a:t>
            </a:r>
            <a:r>
              <a:rPr lang="fa-IR" sz="2400" dirty="0">
                <a:solidFill>
                  <a:srgbClr val="FF0000"/>
                </a:solidFill>
                <a:cs typeface="B Nazanin" pitchFamily="2" charset="-78"/>
              </a:rPr>
              <a:t>را شروع کرده و از </a:t>
            </a:r>
            <a:r>
              <a:rPr lang="en-US" sz="2400" dirty="0">
                <a:solidFill>
                  <a:srgbClr val="FF0000"/>
                </a:solidFill>
                <a:cs typeface="B Nazanin" pitchFamily="2" charset="-78"/>
              </a:rPr>
              <a:t>AED</a:t>
            </a:r>
            <a:r>
              <a:rPr lang="fa-IR" sz="2400" dirty="0">
                <a:solidFill>
                  <a:srgbClr val="FF0000"/>
                </a:solidFill>
                <a:cs typeface="B Nazanin" pitchFamily="2" charset="-78"/>
              </a:rPr>
              <a:t>استفاده نماید.</a:t>
            </a:r>
          </a:p>
        </p:txBody>
      </p:sp>
    </p:spTree>
    <p:extLst>
      <p:ext uri="{BB962C8B-B14F-4D97-AF65-F5344CB8AC3E}">
        <p14:creationId xmlns:p14="http://schemas.microsoft.com/office/powerpoint/2010/main" val="3229214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4586" y="332656"/>
            <a:ext cx="8291264" cy="1210146"/>
          </a:xfrm>
        </p:spPr>
        <p:style>
          <a:lnRef idx="2">
            <a:schemeClr val="accent1"/>
          </a:lnRef>
          <a:fillRef idx="1">
            <a:schemeClr val="lt1"/>
          </a:fillRef>
          <a:effectRef idx="0">
            <a:schemeClr val="accent1"/>
          </a:effectRef>
          <a:fontRef idx="minor">
            <a:schemeClr val="dk1"/>
          </a:fontRef>
        </p:style>
        <p:txBody>
          <a:bodyPr>
            <a:noAutofit/>
          </a:bodyPr>
          <a:lstStyle/>
          <a:p>
            <a:pPr algn="ctr"/>
            <a:br>
              <a:rPr lang="fa-IR" sz="2400" b="1" dirty="0">
                <a:solidFill>
                  <a:schemeClr val="accent1">
                    <a:lumMod val="50000"/>
                  </a:schemeClr>
                </a:solidFill>
                <a:latin typeface="wNazanin-Bold"/>
                <a:cs typeface="B Titr" panose="00000700000000000000" pitchFamily="2" charset="-78"/>
              </a:rPr>
            </a:br>
            <a:r>
              <a:rPr lang="fa-IR" sz="1100" b="1" dirty="0">
                <a:solidFill>
                  <a:schemeClr val="accent1">
                    <a:lumMod val="50000"/>
                  </a:schemeClr>
                </a:solidFill>
                <a:latin typeface="wNazanin-Bold"/>
                <a:cs typeface="B Titr" panose="00000700000000000000" pitchFamily="2" charset="-78"/>
              </a:rPr>
              <a:t>(</a:t>
            </a:r>
            <a:r>
              <a:rPr lang="fa-IR" sz="2400" b="1" dirty="0">
                <a:solidFill>
                  <a:schemeClr val="accent1">
                    <a:lumMod val="50000"/>
                  </a:schemeClr>
                </a:solidFill>
                <a:latin typeface="wNazanin-Bold"/>
                <a:cs typeface="B Titr" panose="00000700000000000000" pitchFamily="2" charset="-78"/>
              </a:rPr>
              <a:t> </a:t>
            </a:r>
            <a:r>
              <a:rPr lang="fa-IR" sz="1600" b="1" dirty="0">
                <a:solidFill>
                  <a:schemeClr val="accent1">
                    <a:lumMod val="50000"/>
                  </a:schemeClr>
                </a:solidFill>
                <a:latin typeface="wNazanin-Bold"/>
                <a:cs typeface="B Titr" panose="00000700000000000000" pitchFamily="2" charset="-78"/>
              </a:rPr>
              <a:t>احیای پایه برای احیاکننده های ماهر یا هر کسی که اموزش احیای دو نفره دیده است </a:t>
            </a:r>
            <a:r>
              <a:rPr lang="fa-IR" sz="1100" b="1" dirty="0">
                <a:solidFill>
                  <a:schemeClr val="accent1">
                    <a:lumMod val="50000"/>
                  </a:schemeClr>
                </a:solidFill>
                <a:latin typeface="wNazanin-Bold"/>
                <a:cs typeface="B Titr" panose="00000700000000000000" pitchFamily="2" charset="-78"/>
              </a:rPr>
              <a:t>. )</a:t>
            </a:r>
            <a:br>
              <a:rPr lang="fa-IR" sz="1100" b="1" dirty="0">
                <a:solidFill>
                  <a:schemeClr val="accent1">
                    <a:lumMod val="50000"/>
                  </a:schemeClr>
                </a:solidFill>
                <a:latin typeface="wNazanin-Bold"/>
                <a:cs typeface="B Titr" panose="00000700000000000000" pitchFamily="2" charset="-78"/>
              </a:rPr>
            </a:br>
            <a:r>
              <a:rPr lang="fa-IR" sz="1600" b="1" dirty="0">
                <a:solidFill>
                  <a:schemeClr val="accent1">
                    <a:lumMod val="50000"/>
                  </a:schemeClr>
                </a:solidFill>
                <a:latin typeface="wNazanin-Bold"/>
                <a:cs typeface="B Titr" panose="00000700000000000000" pitchFamily="2" charset="-78"/>
              </a:rPr>
              <a:t>1</a:t>
            </a:r>
            <a:r>
              <a:rPr lang="fa-IR" sz="1050" b="1" dirty="0">
                <a:solidFill>
                  <a:schemeClr val="accent1">
                    <a:lumMod val="50000"/>
                  </a:schemeClr>
                </a:solidFill>
                <a:latin typeface="wNazanin-Bold"/>
                <a:cs typeface="B Titr" panose="00000700000000000000" pitchFamily="2" charset="-78"/>
              </a:rPr>
              <a:t>-</a:t>
            </a:r>
            <a:r>
              <a:rPr lang="fa-IR" sz="1400" b="1" dirty="0">
                <a:solidFill>
                  <a:schemeClr val="accent1">
                    <a:lumMod val="50000"/>
                  </a:schemeClr>
                </a:solidFill>
                <a:latin typeface="wNazanin-Bold"/>
                <a:cs typeface="B Titr" panose="00000700000000000000" pitchFamily="2" charset="-78"/>
              </a:rPr>
              <a:t> بررسی نیاز کودک به احیا </a:t>
            </a:r>
          </a:p>
        </p:txBody>
      </p:sp>
      <p:sp>
        <p:nvSpPr>
          <p:cNvPr id="3" name="Content Placeholder 2"/>
          <p:cNvSpPr>
            <a:spLocks noGrp="1"/>
          </p:cNvSpPr>
          <p:nvPr>
            <p:ph idx="1"/>
          </p:nvPr>
        </p:nvSpPr>
        <p:spPr>
          <a:xfrm>
            <a:off x="465418" y="1628800"/>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400" dirty="0">
                <a:solidFill>
                  <a:srgbClr val="FF0000"/>
                </a:solidFill>
                <a:cs typeface="B Nazanin" pitchFamily="2" charset="-78"/>
              </a:rPr>
              <a:t>ا گر بیمار پاسخ نمی دهد و تنها هستید، بلافاصله برای کمک فریاد زده و سیستم اورژانس را از طریق موبایل یا تلفن (هر کدام که نزدیکتر است ۴3 )، خبردار کنید.</a:t>
            </a:r>
          </a:p>
          <a:p>
            <a:pPr>
              <a:buFont typeface="Wingdings" panose="05000000000000000000" pitchFamily="2" charset="2"/>
              <a:buChar char="v"/>
            </a:pPr>
            <a:r>
              <a:rPr lang="fa-IR" sz="2400" dirty="0">
                <a:solidFill>
                  <a:schemeClr val="bg1"/>
                </a:solidFill>
                <a:cs typeface="B Nazanin" pitchFamily="2" charset="-78"/>
              </a:rPr>
              <a:t>درصورتی که دو نفر و یا بیشتر هستید، برای کمک فریاد بزنید. </a:t>
            </a:r>
          </a:p>
          <a:p>
            <a:pPr>
              <a:buFont typeface="Wingdings" panose="05000000000000000000" pitchFamily="2" charset="2"/>
              <a:buChar char="v"/>
            </a:pPr>
            <a:r>
              <a:rPr lang="fa-IR" sz="2400" dirty="0">
                <a:solidFill>
                  <a:srgbClr val="FF0000"/>
                </a:solidFill>
                <a:cs typeface="B Nazanin" pitchFamily="2" charset="-78"/>
              </a:rPr>
              <a:t>احیا کننده اول در کنارقربانی باقی می ماند، احیا کننده دوم اورژانس را خبر کرده و </a:t>
            </a:r>
            <a:r>
              <a:rPr lang="en-US" sz="2400" dirty="0">
                <a:solidFill>
                  <a:srgbClr val="FF0000"/>
                </a:solidFill>
                <a:cs typeface="B Nazanin" pitchFamily="2" charset="-78"/>
              </a:rPr>
              <a:t>AED </a:t>
            </a:r>
            <a:r>
              <a:rPr lang="fa-IR" sz="2400" dirty="0">
                <a:solidFill>
                  <a:srgbClr val="FF0000"/>
                </a:solidFill>
                <a:cs typeface="B Nazanin" pitchFamily="2" charset="-78"/>
              </a:rPr>
              <a:t>و تجهیزات لازم رافراهم می کند.</a:t>
            </a:r>
          </a:p>
        </p:txBody>
      </p:sp>
    </p:spTree>
    <p:extLst>
      <p:ext uri="{BB962C8B-B14F-4D97-AF65-F5344CB8AC3E}">
        <p14:creationId xmlns:p14="http://schemas.microsoft.com/office/powerpoint/2010/main" val="56272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1210146"/>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2400" b="1" dirty="0">
                <a:solidFill>
                  <a:schemeClr val="accent1">
                    <a:lumMod val="50000"/>
                  </a:schemeClr>
                </a:solidFill>
                <a:latin typeface="wNazanin-Bold"/>
                <a:cs typeface="B Titr" panose="00000700000000000000" pitchFamily="2" charset="-78"/>
              </a:rPr>
              <a:t> </a:t>
            </a:r>
            <a:r>
              <a:rPr lang="fa-IR" sz="1100" b="1" dirty="0">
                <a:solidFill>
                  <a:schemeClr val="accent1">
                    <a:lumMod val="50000"/>
                  </a:schemeClr>
                </a:solidFill>
                <a:latin typeface="wNazanin-Bold"/>
                <a:cs typeface="B Titr" panose="00000700000000000000" pitchFamily="2" charset="-78"/>
              </a:rPr>
              <a:t> (</a:t>
            </a:r>
            <a:r>
              <a:rPr lang="fa-IR" sz="2400" b="1" dirty="0">
                <a:solidFill>
                  <a:schemeClr val="accent1">
                    <a:lumMod val="50000"/>
                  </a:schemeClr>
                </a:solidFill>
                <a:latin typeface="wNazanin-Bold"/>
                <a:cs typeface="B Titr" panose="00000700000000000000" pitchFamily="2" charset="-78"/>
              </a:rPr>
              <a:t> </a:t>
            </a:r>
            <a:r>
              <a:rPr lang="fa-IR" sz="1600" b="1" dirty="0">
                <a:solidFill>
                  <a:schemeClr val="accent1">
                    <a:lumMod val="50000"/>
                  </a:schemeClr>
                </a:solidFill>
                <a:latin typeface="wNazanin-Bold"/>
                <a:cs typeface="B Titr" panose="00000700000000000000" pitchFamily="2" charset="-78"/>
              </a:rPr>
              <a:t>احیای پایه برای احیاکننده های ماهر یا هر کسی که اموزش احیای دو نفره دیده است </a:t>
            </a:r>
            <a:r>
              <a:rPr lang="fa-IR" sz="1100" b="1" dirty="0">
                <a:solidFill>
                  <a:schemeClr val="accent1">
                    <a:lumMod val="50000"/>
                  </a:schemeClr>
                </a:solidFill>
                <a:latin typeface="wNazanin-Bold"/>
                <a:cs typeface="B Titr" panose="00000700000000000000" pitchFamily="2" charset="-78"/>
              </a:rPr>
              <a:t>. )</a:t>
            </a:r>
            <a:br>
              <a:rPr lang="fa-IR" sz="2400" b="1" dirty="0">
                <a:solidFill>
                  <a:schemeClr val="accent1">
                    <a:lumMod val="50000"/>
                  </a:schemeClr>
                </a:solidFill>
                <a:latin typeface="wNazanin-Bold"/>
                <a:cs typeface="B Titr" panose="00000700000000000000" pitchFamily="2" charset="-78"/>
              </a:rPr>
            </a:br>
            <a:r>
              <a:rPr lang="fa-IR" sz="2400" b="1" dirty="0">
                <a:solidFill>
                  <a:schemeClr val="accent1">
                    <a:lumMod val="50000"/>
                  </a:schemeClr>
                </a:solidFill>
                <a:latin typeface="wNazanin-Bold"/>
                <a:cs typeface="B Titr" panose="00000700000000000000" pitchFamily="2" charset="-78"/>
              </a:rPr>
              <a:t> 2- چک کردن تنفس و نبض </a:t>
            </a:r>
          </a:p>
        </p:txBody>
      </p:sp>
      <p:sp>
        <p:nvSpPr>
          <p:cNvPr id="3" name="Content Placeholder 2"/>
          <p:cNvSpPr>
            <a:spLocks noGrp="1"/>
          </p:cNvSpPr>
          <p:nvPr>
            <p:ph idx="1"/>
          </p:nvPr>
        </p:nvSpPr>
        <p:spPr>
          <a:xfrm>
            <a:off x="465418" y="1628800"/>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000" dirty="0">
                <a:solidFill>
                  <a:schemeClr val="bg1"/>
                </a:solidFill>
                <a:cs typeface="B Nazanin" pitchFamily="2" charset="-78"/>
              </a:rPr>
              <a:t>ا </a:t>
            </a:r>
            <a:r>
              <a:rPr lang="fa-IR" sz="2000" dirty="0">
                <a:solidFill>
                  <a:srgbClr val="FF0000"/>
                </a:solidFill>
                <a:cs typeface="B Nazanin" pitchFamily="2" charset="-78"/>
              </a:rPr>
              <a:t>گر شیرخوار یا کودک پاسخ پذیر نیست و</a:t>
            </a:r>
          </a:p>
          <a:p>
            <a:pPr marL="0" indent="0">
              <a:buNone/>
            </a:pPr>
            <a:r>
              <a:rPr lang="fa-IR" sz="2000" dirty="0">
                <a:solidFill>
                  <a:srgbClr val="FF0000"/>
                </a:solidFill>
                <a:cs typeface="B Nazanin" pitchFamily="2" charset="-78"/>
              </a:rPr>
              <a:t>نفس نمی کشد (دهنک را نمی توان به حساب</a:t>
            </a:r>
          </a:p>
          <a:p>
            <a:pPr marL="0" indent="0">
              <a:buNone/>
            </a:pPr>
            <a:r>
              <a:rPr lang="fa-IR" sz="2000" dirty="0">
                <a:solidFill>
                  <a:srgbClr val="FF0000"/>
                </a:solidFill>
                <a:cs typeface="B Nazanin" pitchFamily="2" charset="-78"/>
              </a:rPr>
              <a:t>تنفس گذاشت)، احیا کننده حرفه ای ممکن </a:t>
            </a:r>
          </a:p>
          <a:p>
            <a:pPr marL="0" indent="0">
              <a:buNone/>
            </a:pPr>
            <a:r>
              <a:rPr lang="fa-IR" sz="2000" dirty="0">
                <a:solidFill>
                  <a:srgbClr val="FF0000"/>
                </a:solidFill>
                <a:cs typeface="B Nazanin" pitchFamily="2" charset="-78"/>
              </a:rPr>
              <a:t>است ده ثانیه برای جستجوی یک نبض(برا کیال در شیرخواران و کاروتید یا فمورال در کودک) وقت صرف کند. </a:t>
            </a:r>
          </a:p>
          <a:p>
            <a:pPr>
              <a:buFont typeface="Wingdings" panose="05000000000000000000" pitchFamily="2" charset="2"/>
              <a:buChar char="v"/>
            </a:pPr>
            <a:r>
              <a:rPr lang="fa-IR" sz="2000" dirty="0">
                <a:solidFill>
                  <a:schemeClr val="bg1"/>
                </a:solidFill>
                <a:cs typeface="B Nazanin" pitchFamily="2" charset="-78"/>
              </a:rPr>
              <a:t>ا گر در طی ده ثانیه نتوانست نبض را حس کند یا مطمئن از وجود یک نبض نبود می بایست ماساژقلبی را شروع کند.</a:t>
            </a:r>
          </a:p>
          <a:p>
            <a:pPr>
              <a:buFont typeface="Wingdings" panose="05000000000000000000" pitchFamily="2" charset="2"/>
              <a:buChar char="v"/>
            </a:pPr>
            <a:r>
              <a:rPr lang="fa-IR" sz="2000" dirty="0">
                <a:solidFill>
                  <a:schemeClr val="bg1"/>
                </a:solidFill>
                <a:cs typeface="B Nazanin" pitchFamily="2" charset="-78"/>
              </a:rPr>
              <a:t> </a:t>
            </a:r>
            <a:r>
              <a:rPr lang="fa-IR" sz="2000" dirty="0">
                <a:solidFill>
                  <a:srgbClr val="FF0000"/>
                </a:solidFill>
                <a:cs typeface="B Nazanin" pitchFamily="2" charset="-78"/>
              </a:rPr>
              <a:t>در بسیاری از موارد در وضعیت اورژانس لمس کردن نبض خیلی سخت است و مطالعات موید این است که احیا گرهای حرفه ای همچون احیا گرهای غیرحرفه ای قادر نخواهند بود بطور قابل اعتمادی وجود یا عدم وجود یک نبض را مشخص کنند.</a:t>
            </a:r>
          </a:p>
        </p:txBody>
      </p:sp>
      <p:pic>
        <p:nvPicPr>
          <p:cNvPr id="2" name="Picture 1"/>
          <p:cNvPicPr>
            <a:picLocks noChangeAspect="1"/>
          </p:cNvPicPr>
          <p:nvPr/>
        </p:nvPicPr>
        <p:blipFill>
          <a:blip r:embed="rId2"/>
          <a:stretch>
            <a:fillRect/>
          </a:stretch>
        </p:blipFill>
        <p:spPr>
          <a:xfrm>
            <a:off x="1043608" y="1628800"/>
            <a:ext cx="2284200" cy="1224136"/>
          </a:xfrm>
          <a:prstGeom prst="rect">
            <a:avLst/>
          </a:prstGeom>
        </p:spPr>
      </p:pic>
    </p:spTree>
    <p:extLst>
      <p:ext uri="{BB962C8B-B14F-4D97-AF65-F5344CB8AC3E}">
        <p14:creationId xmlns:p14="http://schemas.microsoft.com/office/powerpoint/2010/main" val="1922619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850106"/>
          </a:xfrm>
        </p:spPr>
        <p:style>
          <a:lnRef idx="2">
            <a:schemeClr val="accent1"/>
          </a:lnRef>
          <a:fillRef idx="1">
            <a:schemeClr val="lt1"/>
          </a:fillRef>
          <a:effectRef idx="0">
            <a:schemeClr val="accent1"/>
          </a:effectRef>
          <a:fontRef idx="minor">
            <a:schemeClr val="dk1"/>
          </a:fontRef>
        </p:style>
        <p:txBody>
          <a:bodyPr>
            <a:noAutofit/>
          </a:bodyPr>
          <a:lstStyle/>
          <a:p>
            <a:pPr algn="ctr"/>
            <a:br>
              <a:rPr lang="fa-IR" sz="2400" b="1" dirty="0">
                <a:solidFill>
                  <a:schemeClr val="accent1">
                    <a:lumMod val="50000"/>
                  </a:schemeClr>
                </a:solidFill>
                <a:latin typeface="wNazanin-Bold"/>
                <a:cs typeface="B Titr" panose="00000700000000000000" pitchFamily="2" charset="-78"/>
              </a:rPr>
            </a:br>
            <a:r>
              <a:rPr lang="fa-IR" sz="2400" b="1" dirty="0">
                <a:solidFill>
                  <a:schemeClr val="accent1">
                    <a:lumMod val="50000"/>
                  </a:schemeClr>
                </a:solidFill>
                <a:latin typeface="wNazanin-Bold"/>
                <a:cs typeface="B Titr" panose="00000700000000000000" pitchFamily="2" charset="-78"/>
              </a:rPr>
              <a:t> 2-1تنفس ناکافی همراه با وجود نبض </a:t>
            </a:r>
          </a:p>
        </p:txBody>
      </p:sp>
      <p:sp>
        <p:nvSpPr>
          <p:cNvPr id="3" name="Content Placeholder 2"/>
          <p:cNvSpPr>
            <a:spLocks noGrp="1"/>
          </p:cNvSpPr>
          <p:nvPr>
            <p:ph idx="1"/>
          </p:nvPr>
        </p:nvSpPr>
        <p:spPr>
          <a:xfrm>
            <a:off x="465418" y="1628800"/>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lvl="0">
              <a:buClr>
                <a:srgbClr val="FFCA08"/>
              </a:buClr>
              <a:buFont typeface="Wingdings" panose="05000000000000000000" pitchFamily="2" charset="2"/>
              <a:buChar char="v"/>
            </a:pPr>
            <a:r>
              <a:rPr lang="fa-IR" sz="2400" dirty="0">
                <a:solidFill>
                  <a:srgbClr val="FF0000"/>
                </a:solidFill>
                <a:cs typeface="B Nazanin" pitchFamily="2" charset="-78"/>
              </a:rPr>
              <a:t>تنفس نا کافی همراه با وجود نبض ا گر با وجود این که نبض قابل لمس بوده و تعداد آن بیش از 60 بار در دقیقه است تنفس نا کافی است، تنفس کمکی را با سرعت 12 تا 20 در دقیقه شروع کنید </a:t>
            </a:r>
          </a:p>
          <a:p>
            <a:pPr lvl="0">
              <a:buClr>
                <a:srgbClr val="FFCA08"/>
              </a:buClr>
              <a:buFont typeface="Wingdings" panose="05000000000000000000" pitchFamily="2" charset="2"/>
              <a:buChar char="v"/>
            </a:pPr>
            <a:r>
              <a:rPr lang="fa-IR" sz="2400" dirty="0">
                <a:solidFill>
                  <a:schemeClr val="bg1"/>
                </a:solidFill>
                <a:cs typeface="B Nazanin" pitchFamily="2" charset="-78"/>
              </a:rPr>
              <a:t>(هر 3 تا5 ثانیه، یک نفس) و این کار را تا زمانی که تنفس خودبخودی برگردد، ادامه دهید.</a:t>
            </a:r>
            <a:endParaRPr lang="en-US" sz="2400" dirty="0">
              <a:solidFill>
                <a:schemeClr val="bg1"/>
              </a:solidFill>
              <a:cs typeface="B Nazanin" pitchFamily="2" charset="-78"/>
            </a:endParaRPr>
          </a:p>
          <a:p>
            <a:pPr lvl="0">
              <a:buClr>
                <a:srgbClr val="FFCA08"/>
              </a:buClr>
              <a:buFont typeface="Wingdings" panose="05000000000000000000" pitchFamily="2" charset="2"/>
              <a:buChar char="v"/>
            </a:pPr>
            <a:r>
              <a:rPr lang="en-US" sz="2400" dirty="0">
                <a:solidFill>
                  <a:schemeClr val="bg1"/>
                </a:solidFill>
                <a:cs typeface="B Nazanin" pitchFamily="2" charset="-78"/>
              </a:rPr>
              <a:t>.</a:t>
            </a:r>
            <a:r>
              <a:rPr lang="fa-IR" sz="2400" dirty="0">
                <a:solidFill>
                  <a:srgbClr val="FF0000"/>
                </a:solidFill>
                <a:cs typeface="B Nazanin" pitchFamily="2" charset="-78"/>
              </a:rPr>
              <a:t>نبض را هر 2 دقیقه ارزیابی کنید. توجه داشته باشید که هر بار بیش از 10 ثانیه برای انجام این کار صرف نکنید.</a:t>
            </a:r>
          </a:p>
        </p:txBody>
      </p:sp>
    </p:spTree>
    <p:extLst>
      <p:ext uri="{BB962C8B-B14F-4D97-AF65-F5344CB8AC3E}">
        <p14:creationId xmlns:p14="http://schemas.microsoft.com/office/powerpoint/2010/main" val="243700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850106"/>
          </a:xfrm>
        </p:spPr>
        <p:style>
          <a:lnRef idx="2">
            <a:schemeClr val="accent1"/>
          </a:lnRef>
          <a:fillRef idx="1">
            <a:schemeClr val="lt1"/>
          </a:fillRef>
          <a:effectRef idx="0">
            <a:schemeClr val="accent1"/>
          </a:effectRef>
          <a:fontRef idx="minor">
            <a:schemeClr val="dk1"/>
          </a:fontRef>
        </p:style>
        <p:txBody>
          <a:bodyPr>
            <a:noAutofit/>
          </a:bodyPr>
          <a:lstStyle/>
          <a:p>
            <a:pPr algn="ctr"/>
            <a:br>
              <a:rPr lang="fa-IR" sz="2400" b="1" dirty="0">
                <a:solidFill>
                  <a:schemeClr val="accent1">
                    <a:lumMod val="50000"/>
                  </a:schemeClr>
                </a:solidFill>
                <a:latin typeface="wNazanin-Bold"/>
                <a:cs typeface="B Titr" panose="00000700000000000000" pitchFamily="2" charset="-78"/>
              </a:rPr>
            </a:br>
            <a:r>
              <a:rPr lang="fa-IR" sz="2400" b="1" dirty="0">
                <a:solidFill>
                  <a:schemeClr val="accent1">
                    <a:lumMod val="50000"/>
                  </a:schemeClr>
                </a:solidFill>
                <a:latin typeface="wNazanin-Bold"/>
                <a:cs typeface="B Titr" panose="00000700000000000000" pitchFamily="2" charset="-78"/>
              </a:rPr>
              <a:t>2-2برادیکاردی با پرفیوژن ناچیز  </a:t>
            </a:r>
          </a:p>
        </p:txBody>
      </p:sp>
      <p:sp>
        <p:nvSpPr>
          <p:cNvPr id="3" name="Content Placeholder 2"/>
          <p:cNvSpPr>
            <a:spLocks noGrp="1"/>
          </p:cNvSpPr>
          <p:nvPr>
            <p:ph idx="1"/>
          </p:nvPr>
        </p:nvSpPr>
        <p:spPr>
          <a:xfrm>
            <a:off x="465418" y="1628800"/>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400" dirty="0">
                <a:solidFill>
                  <a:srgbClr val="FF0000"/>
                </a:solidFill>
                <a:cs typeface="B Nazanin" pitchFamily="2" charset="-78"/>
              </a:rPr>
              <a:t>ا گر نبض از 60 تا در دقیقه کمتر است و علی رغم فراهم کردن ا کسیژناسیون و</a:t>
            </a:r>
          </a:p>
          <a:p>
            <a:pPr marL="0" indent="0">
              <a:buNone/>
            </a:pPr>
            <a:r>
              <a:rPr lang="fa-IR" sz="2400" dirty="0">
                <a:solidFill>
                  <a:srgbClr val="FF0000"/>
                </a:solidFill>
                <a:cs typeface="B Nazanin" pitchFamily="2" charset="-78"/>
              </a:rPr>
              <a:t>تهویه، کما کان علائمی از گردش خون ناچیز ( مثل رنگ پریدگی، ماتلینگ، سیانوز)</a:t>
            </a:r>
          </a:p>
          <a:p>
            <a:pPr marL="0" indent="0">
              <a:buNone/>
            </a:pPr>
            <a:r>
              <a:rPr lang="fa-IR" sz="2400" dirty="0">
                <a:solidFill>
                  <a:srgbClr val="FF0000"/>
                </a:solidFill>
                <a:cs typeface="B Nazanin" pitchFamily="2" charset="-78"/>
              </a:rPr>
              <a:t>وجود دارد؛ باید ماساژ قلبی را شروع کرد. </a:t>
            </a:r>
          </a:p>
          <a:p>
            <a:pPr>
              <a:buFont typeface="Wingdings" panose="05000000000000000000" pitchFamily="2" charset="2"/>
              <a:buChar char="v"/>
            </a:pPr>
            <a:r>
              <a:rPr lang="fa-IR" sz="2400" dirty="0">
                <a:solidFill>
                  <a:schemeClr val="bg1"/>
                </a:solidFill>
                <a:cs typeface="B Nazanin" pitchFamily="2" charset="-78"/>
              </a:rPr>
              <a:t>با توجه به اینکه برون ده قلبی در کودکان و شیرخواران وابسته به ضربان قلب می باشد، در صورت وجود برادیکاردی شدید که همراه پرفیوژن ناچیز باشد، باید به کودک ماساژ قلبی داد؛ زیرا ایست قلبی قریب الوقوع بوده و شروع احیا قبل از ایست قلبی کامل منجر به بقای </a:t>
            </a:r>
            <a:r>
              <a:rPr lang="fa-IR" sz="2400" b="1" dirty="0">
                <a:solidFill>
                  <a:schemeClr val="bg1"/>
                </a:solidFill>
                <a:cs typeface="B Nazanin" pitchFamily="2" charset="-78"/>
              </a:rPr>
              <a:t>عمر</a:t>
            </a:r>
            <a:r>
              <a:rPr lang="fa-IR" sz="2400" dirty="0">
                <a:solidFill>
                  <a:schemeClr val="bg1"/>
                </a:solidFill>
                <a:cs typeface="B Nazanin" pitchFamily="2" charset="-78"/>
              </a:rPr>
              <a:t> بهتری خواهد بود. </a:t>
            </a:r>
          </a:p>
          <a:p>
            <a:pPr>
              <a:buFont typeface="Wingdings" panose="05000000000000000000" pitchFamily="2" charset="2"/>
              <a:buChar char="v"/>
            </a:pPr>
            <a:r>
              <a:rPr lang="fa-IR" sz="2400" dirty="0">
                <a:solidFill>
                  <a:srgbClr val="FF0000"/>
                </a:solidFill>
                <a:cs typeface="B Nazanin" pitchFamily="2" charset="-78"/>
              </a:rPr>
              <a:t>عددمشخصی برای تعداد ضربان قلب که تعیین کننده شروع ماساژ قلبی باشد، مشخص نشده است. </a:t>
            </a:r>
          </a:p>
          <a:p>
            <a:pPr>
              <a:buFont typeface="Wingdings" panose="05000000000000000000" pitchFamily="2" charset="2"/>
              <a:buChar char="v"/>
            </a:pPr>
            <a:r>
              <a:rPr lang="fa-IR" sz="2400" dirty="0">
                <a:solidFill>
                  <a:schemeClr val="bg1"/>
                </a:solidFill>
                <a:cs typeface="B Nazanin" pitchFamily="2" charset="-78"/>
              </a:rPr>
              <a:t>توصیه به شروع ماساژ قلبی برای ضربان های کمتر از 60 در صورت وجودپرفیوژن ناچیز تنها بر اساس سادگی آموزش و سهولت به خاطرسپاری آن می باشد.</a:t>
            </a:r>
          </a:p>
        </p:txBody>
      </p:sp>
    </p:spTree>
    <p:extLst>
      <p:ext uri="{BB962C8B-B14F-4D97-AF65-F5344CB8AC3E}">
        <p14:creationId xmlns:p14="http://schemas.microsoft.com/office/powerpoint/2010/main" val="3267557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339" y="404664"/>
            <a:ext cx="8229600" cy="1143000"/>
          </a:xfrm>
        </p:spPr>
        <p:style>
          <a:lnRef idx="2">
            <a:schemeClr val="accent1"/>
          </a:lnRef>
          <a:fillRef idx="1">
            <a:schemeClr val="lt1"/>
          </a:fillRef>
          <a:effectRef idx="0">
            <a:schemeClr val="accent1"/>
          </a:effectRef>
          <a:fontRef idx="minor">
            <a:schemeClr val="dk1"/>
          </a:fontRef>
        </p:style>
        <p:txBody>
          <a:bodyPr>
            <a:normAutofit/>
          </a:bodyPr>
          <a:lstStyle/>
          <a:p>
            <a:pPr algn="ctr"/>
            <a:r>
              <a:rPr lang="en-US" sz="2800" b="1" dirty="0">
                <a:solidFill>
                  <a:schemeClr val="accent1">
                    <a:lumMod val="50000"/>
                  </a:schemeClr>
                </a:solidFill>
                <a:cs typeface="B Nazanin" pitchFamily="2" charset="-78"/>
              </a:rPr>
              <a:t>ABC </a:t>
            </a:r>
            <a:r>
              <a:rPr lang="fa-IR" sz="2800" b="1" dirty="0">
                <a:solidFill>
                  <a:schemeClr val="accent1">
                    <a:lumMod val="50000"/>
                  </a:schemeClr>
                </a:solidFill>
                <a:cs typeface="B Nazanin" pitchFamily="2" charset="-78"/>
              </a:rPr>
              <a:t> یا </a:t>
            </a:r>
            <a:r>
              <a:rPr lang="en-US" sz="2800" b="1" dirty="0">
                <a:solidFill>
                  <a:schemeClr val="accent1">
                    <a:lumMod val="50000"/>
                  </a:schemeClr>
                </a:solidFill>
                <a:cs typeface="B Nazanin" pitchFamily="2" charset="-78"/>
              </a:rPr>
              <a:t>CAB</a:t>
            </a:r>
            <a:endParaRPr lang="fa-IR" sz="2800" b="1" dirty="0">
              <a:solidFill>
                <a:schemeClr val="accent1">
                  <a:lumMod val="50000"/>
                </a:schemeClr>
              </a:solidFill>
              <a:cs typeface="B Nazanin" pitchFamily="2" charset="-78"/>
            </a:endParaRPr>
          </a:p>
        </p:txBody>
      </p:sp>
      <p:sp>
        <p:nvSpPr>
          <p:cNvPr id="3" name="Content Placeholder 2"/>
          <p:cNvSpPr>
            <a:spLocks noGrp="1"/>
          </p:cNvSpPr>
          <p:nvPr>
            <p:ph idx="1"/>
          </p:nvPr>
        </p:nvSpPr>
        <p:spPr>
          <a:xfrm>
            <a:off x="457200" y="1772816"/>
            <a:ext cx="8229600" cy="4353347"/>
          </a:xfrm>
        </p:spPr>
        <p:style>
          <a:lnRef idx="2">
            <a:schemeClr val="accent1"/>
          </a:lnRef>
          <a:fillRef idx="1">
            <a:schemeClr val="lt1"/>
          </a:fillRef>
          <a:effectRef idx="0">
            <a:schemeClr val="accent1"/>
          </a:effectRef>
          <a:fontRef idx="minor">
            <a:schemeClr val="dk1"/>
          </a:fontRef>
        </p:style>
        <p:txBody>
          <a:bodyPr>
            <a:noAutofit/>
          </a:bodyPr>
          <a:lstStyle/>
          <a:p>
            <a:pPr>
              <a:lnSpc>
                <a:spcPct val="200000"/>
              </a:lnSpc>
            </a:pPr>
            <a:r>
              <a:rPr lang="fa-IR" b="1" dirty="0">
                <a:cs typeface="B Nazanin" pitchFamily="2" charset="-78"/>
              </a:rPr>
              <a:t>•</a:t>
            </a:r>
            <a:r>
              <a:rPr lang="fa-IR" sz="2400" b="1" dirty="0">
                <a:cs typeface="B Nazanin" pitchFamily="2" charset="-78"/>
              </a:rPr>
              <a:t>ترتیب انجام عملیات احیا قبلا بصورت </a:t>
            </a:r>
            <a:r>
              <a:rPr lang="en-US" sz="2400" b="1" dirty="0">
                <a:solidFill>
                  <a:srgbClr val="FF0000"/>
                </a:solidFill>
                <a:cs typeface="B Nazanin" pitchFamily="2" charset="-78"/>
              </a:rPr>
              <a:t>ABC</a:t>
            </a:r>
            <a:r>
              <a:rPr lang="en-US" sz="2400" b="1" dirty="0">
                <a:cs typeface="B Nazanin" pitchFamily="2" charset="-78"/>
              </a:rPr>
              <a:t> </a:t>
            </a:r>
            <a:r>
              <a:rPr lang="fa-IR" sz="2400" b="1" dirty="0">
                <a:cs typeface="B Nazanin" pitchFamily="2" charset="-78"/>
              </a:rPr>
              <a:t> معرفی می گردید.</a:t>
            </a:r>
          </a:p>
          <a:p>
            <a:pPr>
              <a:lnSpc>
                <a:spcPct val="200000"/>
              </a:lnSpc>
            </a:pPr>
            <a:r>
              <a:rPr lang="fa-IR" sz="2400" b="1" dirty="0">
                <a:cs typeface="B Nazanin" pitchFamily="2" charset="-78"/>
              </a:rPr>
              <a:t> ولی در حال حاضر، </a:t>
            </a:r>
            <a:r>
              <a:rPr lang="fa-IR" sz="2400" b="1" dirty="0">
                <a:solidFill>
                  <a:srgbClr val="FF0000"/>
                </a:solidFill>
                <a:cs typeface="B Nazanin" pitchFamily="2" charset="-78"/>
              </a:rPr>
              <a:t>توالی </a:t>
            </a:r>
            <a:r>
              <a:rPr lang="en-US" sz="2400" b="1" dirty="0">
                <a:solidFill>
                  <a:srgbClr val="FF0000"/>
                </a:solidFill>
                <a:cs typeface="B Nazanin" pitchFamily="2" charset="-78"/>
              </a:rPr>
              <a:t> )CAB </a:t>
            </a:r>
            <a:r>
              <a:rPr lang="fa-IR" sz="2400" b="1" dirty="0">
                <a:solidFill>
                  <a:srgbClr val="FF0000"/>
                </a:solidFill>
                <a:cs typeface="B Nazanin" pitchFamily="2" charset="-78"/>
              </a:rPr>
              <a:t>ماساژ قلبی، راه هوایی،تنفس و تهویه) </a:t>
            </a:r>
            <a:r>
              <a:rPr lang="fa-IR" sz="2400" b="1" dirty="0">
                <a:cs typeface="B Nazanin" pitchFamily="2" charset="-78"/>
              </a:rPr>
              <a:t>توصیه می شود. </a:t>
            </a:r>
          </a:p>
          <a:p>
            <a:pPr>
              <a:lnSpc>
                <a:spcPct val="200000"/>
              </a:lnSpc>
            </a:pPr>
            <a:r>
              <a:rPr lang="fa-IR" sz="2400" b="1" dirty="0">
                <a:solidFill>
                  <a:srgbClr val="FF0000"/>
                </a:solidFill>
                <a:cs typeface="B Nazanin" pitchFamily="2" charset="-78"/>
              </a:rPr>
              <a:t>این بدان معناست که اولین اقدام در مواجهه باکودکی که دچار ایست قلبی تنفسی شده است، ماساژ قلبی است</a:t>
            </a:r>
            <a:r>
              <a:rPr lang="fa-IR" sz="2000" b="1" dirty="0">
                <a:solidFill>
                  <a:srgbClr val="FF0000"/>
                </a:solidFill>
                <a:cs typeface="B Nazanin" pitchFamily="2" charset="-78"/>
              </a:rPr>
              <a:t>.</a:t>
            </a:r>
          </a:p>
        </p:txBody>
      </p:sp>
    </p:spTree>
    <p:extLst>
      <p:ext uri="{BB962C8B-B14F-4D97-AF65-F5344CB8AC3E}">
        <p14:creationId xmlns:p14="http://schemas.microsoft.com/office/powerpoint/2010/main" val="17162287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51520" y="332656"/>
            <a:ext cx="8291264" cy="1152128"/>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1100" b="1" dirty="0">
                <a:solidFill>
                  <a:schemeClr val="accent1">
                    <a:lumMod val="50000"/>
                  </a:schemeClr>
                </a:solidFill>
                <a:latin typeface="wNazanin-Bold"/>
                <a:cs typeface="B Titr" panose="00000700000000000000" pitchFamily="2" charset="-78"/>
              </a:rPr>
              <a:t>(</a:t>
            </a:r>
            <a:r>
              <a:rPr lang="fa-IR" sz="2400" b="1" dirty="0">
                <a:solidFill>
                  <a:schemeClr val="accent1">
                    <a:lumMod val="50000"/>
                  </a:schemeClr>
                </a:solidFill>
                <a:latin typeface="wNazanin-Bold"/>
                <a:cs typeface="B Titr" panose="00000700000000000000" pitchFamily="2" charset="-78"/>
              </a:rPr>
              <a:t> </a:t>
            </a:r>
            <a:r>
              <a:rPr lang="fa-IR" sz="1600" b="1" dirty="0">
                <a:solidFill>
                  <a:schemeClr val="accent1">
                    <a:lumMod val="50000"/>
                  </a:schemeClr>
                </a:solidFill>
                <a:latin typeface="wNazanin-Bold"/>
                <a:cs typeface="B Titr" panose="00000700000000000000" pitchFamily="2" charset="-78"/>
              </a:rPr>
              <a:t>احیای پایه برای احیاکننده های ماهر یا هر کسی که اموزش احیای دو نفره دیده است </a:t>
            </a:r>
            <a:r>
              <a:rPr lang="fa-IR" sz="1100" b="1" dirty="0">
                <a:solidFill>
                  <a:schemeClr val="accent1">
                    <a:lumMod val="50000"/>
                  </a:schemeClr>
                </a:solidFill>
                <a:latin typeface="wNazanin-Bold"/>
                <a:cs typeface="B Titr" panose="00000700000000000000" pitchFamily="2" charset="-78"/>
              </a:rPr>
              <a:t>. )</a:t>
            </a:r>
            <a:br>
              <a:rPr lang="fa-IR" sz="2400" b="1" dirty="0">
                <a:solidFill>
                  <a:schemeClr val="accent1">
                    <a:lumMod val="50000"/>
                  </a:schemeClr>
                </a:solidFill>
                <a:latin typeface="wNazanin-Bold"/>
                <a:cs typeface="B Titr" panose="00000700000000000000" pitchFamily="2" charset="-78"/>
              </a:rPr>
            </a:br>
            <a:r>
              <a:rPr lang="fa-IR" sz="2400" b="1" dirty="0">
                <a:solidFill>
                  <a:schemeClr val="accent1">
                    <a:lumMod val="50000"/>
                  </a:schemeClr>
                </a:solidFill>
                <a:latin typeface="wNazanin-Bold"/>
                <a:cs typeface="B Titr" panose="00000700000000000000" pitchFamily="2" charset="-78"/>
              </a:rPr>
              <a:t>3 - ماساژقلبی  </a:t>
            </a:r>
          </a:p>
        </p:txBody>
      </p:sp>
      <p:sp>
        <p:nvSpPr>
          <p:cNvPr id="3" name="Content Placeholder 2"/>
          <p:cNvSpPr>
            <a:spLocks noGrp="1"/>
          </p:cNvSpPr>
          <p:nvPr>
            <p:ph idx="1"/>
          </p:nvPr>
        </p:nvSpPr>
        <p:spPr>
          <a:xfrm>
            <a:off x="465418" y="1628800"/>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400" dirty="0">
                <a:solidFill>
                  <a:srgbClr val="FF0000"/>
                </a:solidFill>
                <a:cs typeface="B Nazanin" pitchFamily="2" charset="-78"/>
              </a:rPr>
              <a:t>در صورتی که شیرخوار یا کودک پاسخ نمی دهد، تنفس ندارد و هیچ نبضی ندارد (یااطمینان ندارید که نبضی وجود دارد)، ماساژ قلبی را شروع کنید (این کار را همان گونه که برای افراد غیرحرفه ای گفته شده است، شروع کنید). </a:t>
            </a:r>
          </a:p>
          <a:p>
            <a:pPr>
              <a:buFont typeface="Wingdings" panose="05000000000000000000" pitchFamily="2" charset="2"/>
              <a:buChar char="v"/>
            </a:pPr>
            <a:r>
              <a:rPr lang="fa-IR" sz="2400" dirty="0">
                <a:solidFill>
                  <a:schemeClr val="bg1"/>
                </a:solidFill>
                <a:cs typeface="B Nazanin" pitchFamily="2" charset="-78"/>
              </a:rPr>
              <a:t>تنها تفاوت در ماساژ قلبی ای که توسط افراد حرفه ای انجام خواهد شد، تفاوت در ماساژ شیرخواران است. احیا گر حرفه ای (تنها زمانی که تنهاست) برای شیرخواران باید از تکنیک دو انگشتی استفاده کند.</a:t>
            </a:r>
          </a:p>
          <a:p>
            <a:pPr>
              <a:buFont typeface="Wingdings" panose="05000000000000000000" pitchFamily="2" charset="2"/>
              <a:buChar char="v"/>
            </a:pPr>
            <a:r>
              <a:rPr lang="fa-IR" sz="2400" dirty="0">
                <a:solidFill>
                  <a:srgbClr val="FF0000"/>
                </a:solidFill>
                <a:cs typeface="B Nazanin" pitchFamily="2" charset="-78"/>
              </a:rPr>
              <a:t>تکنیکی که دست حلقه می شود و توسط دو انگشت شست ماساژ انجام می شود، زمانی توصیه می شود که احیا توسط دو نفر صورت گیرد. </a:t>
            </a:r>
          </a:p>
          <a:p>
            <a:pPr>
              <a:buFont typeface="Wingdings" panose="05000000000000000000" pitchFamily="2" charset="2"/>
              <a:buChar char="v"/>
            </a:pPr>
            <a:r>
              <a:rPr lang="fa-IR" sz="2400" dirty="0">
                <a:solidFill>
                  <a:schemeClr val="bg1"/>
                </a:solidFill>
                <a:cs typeface="B Nazanin" pitchFamily="2" charset="-78"/>
              </a:rPr>
              <a:t>با دو دست قفسه سینه شیرخواررا به صورت حلقه بگیرید. انگشتان خود را در پشت قفسه سینه قرار داده و انگشتان شصت را همراه با هم در یک سوم تحتانی استرنوم قرار دهید. خیلی محکم با انگشتان شصت استرنوم را فشار دهید.</a:t>
            </a:r>
          </a:p>
          <a:p>
            <a:pPr>
              <a:buFont typeface="Wingdings" panose="05000000000000000000" pitchFamily="2" charset="2"/>
              <a:buChar char="v"/>
            </a:pPr>
            <a:r>
              <a:rPr lang="fa-IR" sz="2400" dirty="0">
                <a:solidFill>
                  <a:schemeClr val="bg1"/>
                </a:solidFill>
                <a:cs typeface="B Nazanin" pitchFamily="2" charset="-78"/>
              </a:rPr>
              <a:t> </a:t>
            </a:r>
          </a:p>
        </p:txBody>
      </p:sp>
    </p:spTree>
    <p:extLst>
      <p:ext uri="{BB962C8B-B14F-4D97-AF65-F5344CB8AC3E}">
        <p14:creationId xmlns:p14="http://schemas.microsoft.com/office/powerpoint/2010/main" val="1440924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850106"/>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2400" b="1" dirty="0">
                <a:solidFill>
                  <a:schemeClr val="accent1">
                    <a:lumMod val="50000"/>
                  </a:schemeClr>
                </a:solidFill>
                <a:latin typeface="wNazanin-Bold"/>
                <a:cs typeface="B Titr" panose="00000700000000000000" pitchFamily="2" charset="-78"/>
              </a:rPr>
              <a:t>ادامه ماساژقلبی </a:t>
            </a:r>
            <a:br>
              <a:rPr lang="fa-IR" sz="2400" b="1" dirty="0">
                <a:solidFill>
                  <a:schemeClr val="accent1">
                    <a:lumMod val="50000"/>
                  </a:schemeClr>
                </a:solidFill>
                <a:latin typeface="wNazanin-Bold"/>
                <a:cs typeface="B Titr" panose="00000700000000000000" pitchFamily="2" charset="-78"/>
              </a:rPr>
            </a:br>
            <a:r>
              <a:rPr lang="fa-IR" sz="2400" b="1" dirty="0">
                <a:solidFill>
                  <a:schemeClr val="accent1">
                    <a:lumMod val="50000"/>
                  </a:schemeClr>
                </a:solidFill>
                <a:latin typeface="wNazanin-Bold"/>
                <a:cs typeface="B Titr" panose="00000700000000000000" pitchFamily="2" charset="-78"/>
              </a:rPr>
              <a:t> </a:t>
            </a:r>
          </a:p>
        </p:txBody>
      </p:sp>
      <p:sp>
        <p:nvSpPr>
          <p:cNvPr id="3" name="Content Placeholder 2"/>
          <p:cNvSpPr>
            <a:spLocks noGrp="1"/>
          </p:cNvSpPr>
          <p:nvPr>
            <p:ph idx="1"/>
          </p:nvPr>
        </p:nvSpPr>
        <p:spPr>
          <a:xfrm>
            <a:off x="465418" y="1628800"/>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lvl="0">
              <a:buClr>
                <a:srgbClr val="FFCA08"/>
              </a:buClr>
              <a:buFont typeface="Wingdings" panose="05000000000000000000" pitchFamily="2" charset="2"/>
              <a:buChar char="v"/>
            </a:pPr>
            <a:r>
              <a:rPr lang="fa-IR" sz="2400" dirty="0">
                <a:solidFill>
                  <a:prstClr val="black"/>
                </a:solidFill>
                <a:cs typeface="B Nazanin" pitchFamily="2" charset="-78"/>
              </a:rPr>
              <a:t>در گذشته توصیه می شد که در زمان ماساژ قلبی، قفسه صدری هم فشرده شود، اما اطلاعاتی موجود نیست که مزایای این روش را نشان دهد.</a:t>
            </a:r>
          </a:p>
          <a:p>
            <a:pPr>
              <a:buFont typeface="Wingdings" panose="05000000000000000000" pitchFamily="2" charset="2"/>
              <a:buChar char="v"/>
            </a:pPr>
            <a:r>
              <a:rPr lang="fa-IR" sz="2400" dirty="0">
                <a:solidFill>
                  <a:srgbClr val="FF0000"/>
                </a:solidFill>
                <a:cs typeface="B Nazanin" pitchFamily="2" charset="-78"/>
              </a:rPr>
              <a:t>روش دو شصتی که در آن دست ها دور قفسه صدری قرار می گیرند نسبت به روش دوانگشتی ترجیح داده می شود، زیرا باعث ایجاد گردش خون موثر تر در عروق قلبی شده و به سبب ثبات و یکنواختی بیشتر درنیروی وارده و عمق فشردگی قفسه سینه، احتمالافشار سیستولی و دیاستولی بالاتری را سبب می شود.</a:t>
            </a:r>
          </a:p>
          <a:p>
            <a:pPr>
              <a:buFont typeface="Wingdings" panose="05000000000000000000" pitchFamily="2" charset="2"/>
              <a:buChar char="v"/>
            </a:pPr>
            <a:r>
              <a:rPr lang="fa-IR" sz="2400" dirty="0">
                <a:solidFill>
                  <a:schemeClr val="bg1"/>
                </a:solidFill>
                <a:cs typeface="B Nazanin" pitchFamily="2" charset="-78"/>
              </a:rPr>
              <a:t>ا گر شما به لحاظ فیزیکی نمی توانیددستانتان را به دور قفسه صدری بیمار حلقه کنید،ماساژ را به روش دوانگشتی بدهید.</a:t>
            </a:r>
          </a:p>
        </p:txBody>
      </p:sp>
      <p:pic>
        <p:nvPicPr>
          <p:cNvPr id="2" name="Picture 1"/>
          <p:cNvPicPr>
            <a:picLocks noChangeAspect="1"/>
          </p:cNvPicPr>
          <p:nvPr/>
        </p:nvPicPr>
        <p:blipFill>
          <a:blip r:embed="rId2"/>
          <a:stretch>
            <a:fillRect/>
          </a:stretch>
        </p:blipFill>
        <p:spPr>
          <a:xfrm>
            <a:off x="899592" y="4581128"/>
            <a:ext cx="2436480" cy="1373976"/>
          </a:xfrm>
          <a:prstGeom prst="rect">
            <a:avLst/>
          </a:prstGeom>
        </p:spPr>
      </p:pic>
    </p:spTree>
    <p:extLst>
      <p:ext uri="{BB962C8B-B14F-4D97-AF65-F5344CB8AC3E}">
        <p14:creationId xmlns:p14="http://schemas.microsoft.com/office/powerpoint/2010/main" val="2664039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850106"/>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1100" b="1" dirty="0">
                <a:solidFill>
                  <a:schemeClr val="accent1">
                    <a:lumMod val="50000"/>
                  </a:schemeClr>
                </a:solidFill>
                <a:latin typeface="wNazanin-Bold"/>
                <a:cs typeface="B Titr" panose="00000700000000000000" pitchFamily="2" charset="-78"/>
              </a:rPr>
              <a:t>(</a:t>
            </a:r>
            <a:r>
              <a:rPr lang="fa-IR" sz="2400" b="1" dirty="0">
                <a:solidFill>
                  <a:schemeClr val="accent1">
                    <a:lumMod val="50000"/>
                  </a:schemeClr>
                </a:solidFill>
                <a:latin typeface="wNazanin-Bold"/>
                <a:cs typeface="B Titr" panose="00000700000000000000" pitchFamily="2" charset="-78"/>
              </a:rPr>
              <a:t> </a:t>
            </a:r>
            <a:r>
              <a:rPr lang="fa-IR" sz="1600" b="1" dirty="0">
                <a:solidFill>
                  <a:schemeClr val="accent1">
                    <a:lumMod val="50000"/>
                  </a:schemeClr>
                </a:solidFill>
                <a:latin typeface="wNazanin-Bold"/>
                <a:cs typeface="B Titr" panose="00000700000000000000" pitchFamily="2" charset="-78"/>
              </a:rPr>
              <a:t>احیای پایه برای احیاکننده های ماهر یا هر کسی که اموزش احیای دو نفره دیده است </a:t>
            </a:r>
            <a:r>
              <a:rPr lang="fa-IR" sz="1100" b="1" dirty="0">
                <a:solidFill>
                  <a:schemeClr val="accent1">
                    <a:lumMod val="50000"/>
                  </a:schemeClr>
                </a:solidFill>
                <a:latin typeface="wNazanin-Bold"/>
                <a:cs typeface="B Titr" panose="00000700000000000000" pitchFamily="2" charset="-78"/>
              </a:rPr>
              <a:t>. )</a:t>
            </a:r>
            <a:br>
              <a:rPr lang="fa-IR" sz="2400" b="1" dirty="0">
                <a:solidFill>
                  <a:schemeClr val="accent1">
                    <a:lumMod val="50000"/>
                  </a:schemeClr>
                </a:solidFill>
                <a:latin typeface="wNazanin-Bold"/>
                <a:cs typeface="B Titr" panose="00000700000000000000" pitchFamily="2" charset="-78"/>
              </a:rPr>
            </a:br>
            <a:r>
              <a:rPr lang="fa-IR" sz="2400" b="1" dirty="0">
                <a:solidFill>
                  <a:schemeClr val="accent1">
                    <a:lumMod val="50000"/>
                  </a:schemeClr>
                </a:solidFill>
                <a:latin typeface="wNazanin-Bold"/>
                <a:cs typeface="B Titr" panose="00000700000000000000" pitchFamily="2" charset="-78"/>
              </a:rPr>
              <a:t>4- تهویه </a:t>
            </a:r>
            <a:br>
              <a:rPr lang="fa-IR" sz="2400" b="1" dirty="0">
                <a:solidFill>
                  <a:schemeClr val="accent1">
                    <a:lumMod val="50000"/>
                  </a:schemeClr>
                </a:solidFill>
                <a:latin typeface="wNazanin-Bold"/>
                <a:cs typeface="B Titr" panose="00000700000000000000" pitchFamily="2" charset="-78"/>
              </a:rPr>
            </a:br>
            <a:r>
              <a:rPr lang="fa-IR" sz="2400" b="1" dirty="0">
                <a:solidFill>
                  <a:schemeClr val="accent1">
                    <a:lumMod val="50000"/>
                  </a:schemeClr>
                </a:solidFill>
                <a:latin typeface="wNazanin-Bold"/>
                <a:cs typeface="B Titr" panose="00000700000000000000" pitchFamily="2" charset="-78"/>
              </a:rPr>
              <a:t> </a:t>
            </a:r>
          </a:p>
        </p:txBody>
      </p:sp>
      <p:sp>
        <p:nvSpPr>
          <p:cNvPr id="3" name="Content Placeholder 2"/>
          <p:cNvSpPr>
            <a:spLocks noGrp="1"/>
          </p:cNvSpPr>
          <p:nvPr>
            <p:ph idx="1"/>
          </p:nvPr>
        </p:nvSpPr>
        <p:spPr>
          <a:xfrm>
            <a:off x="465418" y="1628800"/>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400" dirty="0">
                <a:solidFill>
                  <a:srgbClr val="FF0000"/>
                </a:solidFill>
                <a:cs typeface="B Nazanin" pitchFamily="2" charset="-78"/>
              </a:rPr>
              <a:t>بعد از دادن 30 ماساژ (در احیای دو نفره، 15 ماساژ)، راه هوایی را با مانور </a:t>
            </a:r>
            <a:r>
              <a:rPr lang="en-US" sz="2400" dirty="0" err="1">
                <a:solidFill>
                  <a:srgbClr val="FF0000"/>
                </a:solidFill>
                <a:cs typeface="B Nazanin" pitchFamily="2" charset="-78"/>
              </a:rPr>
              <a:t>Headtilt</a:t>
            </a:r>
            <a:r>
              <a:rPr lang="en-US" sz="2400" dirty="0">
                <a:solidFill>
                  <a:srgbClr val="FF0000"/>
                </a:solidFill>
                <a:cs typeface="B Nazanin" pitchFamily="2" charset="-78"/>
              </a:rPr>
              <a:t>- chin lift</a:t>
            </a:r>
            <a:r>
              <a:rPr lang="fa-IR" sz="2400" dirty="0">
                <a:solidFill>
                  <a:srgbClr val="FF0000"/>
                </a:solidFill>
                <a:cs typeface="B Nazanin" pitchFamily="2" charset="-78"/>
              </a:rPr>
              <a:t>باز کنید و دو تنفس بدهید.</a:t>
            </a:r>
          </a:p>
          <a:p>
            <a:pPr>
              <a:buFont typeface="Wingdings" panose="05000000000000000000" pitchFamily="2" charset="2"/>
              <a:buChar char="v"/>
            </a:pPr>
            <a:r>
              <a:rPr lang="fa-IR" sz="2400" dirty="0">
                <a:solidFill>
                  <a:schemeClr val="bg1"/>
                </a:solidFill>
                <a:cs typeface="B Nazanin" pitchFamily="2" charset="-78"/>
              </a:rPr>
              <a:t>ا گر شواهدی از ضربه وجود دارد که امکان</a:t>
            </a:r>
          </a:p>
          <a:p>
            <a:pPr marL="0" indent="0">
              <a:buNone/>
            </a:pPr>
            <a:r>
              <a:rPr lang="fa-IR" sz="2400" dirty="0">
                <a:solidFill>
                  <a:schemeClr val="bg1"/>
                </a:solidFill>
                <a:cs typeface="B Nazanin" pitchFamily="2" charset="-78"/>
              </a:rPr>
              <a:t>آسیب نخاعی مطرح است، از تکنیک </a:t>
            </a:r>
            <a:r>
              <a:rPr lang="en-US" sz="2400" dirty="0">
                <a:solidFill>
                  <a:schemeClr val="bg1"/>
                </a:solidFill>
                <a:cs typeface="B Nazanin" pitchFamily="2" charset="-78"/>
              </a:rPr>
              <a:t>Jaw</a:t>
            </a:r>
          </a:p>
          <a:p>
            <a:pPr marL="0" indent="0">
              <a:buNone/>
            </a:pPr>
            <a:r>
              <a:rPr lang="en-US" sz="2400" dirty="0">
                <a:solidFill>
                  <a:schemeClr val="bg1"/>
                </a:solidFill>
                <a:cs typeface="B Nazanin" pitchFamily="2" charset="-78"/>
              </a:rPr>
              <a:t>thrust </a:t>
            </a:r>
            <a:r>
              <a:rPr lang="fa-IR" sz="2400" dirty="0">
                <a:solidFill>
                  <a:schemeClr val="bg1"/>
                </a:solidFill>
                <a:cs typeface="B Nazanin" pitchFamily="2" charset="-78"/>
              </a:rPr>
              <a:t>بدون استفاده از </a:t>
            </a:r>
            <a:r>
              <a:rPr lang="en-US" sz="2400" dirty="0">
                <a:solidFill>
                  <a:schemeClr val="bg1"/>
                </a:solidFill>
                <a:cs typeface="B Nazanin" pitchFamily="2" charset="-78"/>
              </a:rPr>
              <a:t>Head tilt </a:t>
            </a:r>
            <a:r>
              <a:rPr lang="fa-IR" sz="2400" dirty="0">
                <a:solidFill>
                  <a:schemeClr val="bg1"/>
                </a:solidFill>
                <a:cs typeface="B Nazanin" pitchFamily="2" charset="-78"/>
              </a:rPr>
              <a:t>استفاده کنید. </a:t>
            </a:r>
          </a:p>
          <a:p>
            <a:pPr>
              <a:buFont typeface="Wingdings" panose="05000000000000000000" pitchFamily="2" charset="2"/>
              <a:buChar char="v"/>
            </a:pPr>
            <a:r>
              <a:rPr lang="fa-IR" sz="2400" dirty="0">
                <a:solidFill>
                  <a:srgbClr val="FF0000"/>
                </a:solidFill>
                <a:cs typeface="B Nazanin" pitchFamily="2" charset="-78"/>
              </a:rPr>
              <a:t>از آنجایی که باز نگهداشتن راه هوایی و برقراری تهویه تنفسی کافی دراحیای اطفال مهم است، در صورتی که تکنیک </a:t>
            </a:r>
            <a:r>
              <a:rPr lang="en-US" sz="2400" dirty="0">
                <a:solidFill>
                  <a:srgbClr val="FF0000"/>
                </a:solidFill>
                <a:cs typeface="B Nazanin" pitchFamily="2" charset="-78"/>
              </a:rPr>
              <a:t>Jaw thrust </a:t>
            </a:r>
            <a:r>
              <a:rPr lang="fa-IR" sz="2400" dirty="0">
                <a:solidFill>
                  <a:srgbClr val="FF0000"/>
                </a:solidFill>
                <a:cs typeface="B Nazanin" pitchFamily="2" charset="-78"/>
              </a:rPr>
              <a:t>قادر به باز کردن راه هوایی</a:t>
            </a:r>
          </a:p>
          <a:p>
            <a:pPr marL="0" indent="0">
              <a:buNone/>
            </a:pPr>
            <a:r>
              <a:rPr lang="fa-IR" sz="2400" dirty="0">
                <a:solidFill>
                  <a:srgbClr val="FF0000"/>
                </a:solidFill>
                <a:cs typeface="B Nazanin" pitchFamily="2" charset="-78"/>
              </a:rPr>
              <a:t>نبود از مانور </a:t>
            </a:r>
            <a:r>
              <a:rPr lang="en-US" sz="2400" dirty="0">
                <a:solidFill>
                  <a:srgbClr val="FF0000"/>
                </a:solidFill>
                <a:cs typeface="B Nazanin" pitchFamily="2" charset="-78"/>
              </a:rPr>
              <a:t>Head tilt- chin lift </a:t>
            </a:r>
            <a:r>
              <a:rPr lang="fa-IR" sz="2400" dirty="0">
                <a:solidFill>
                  <a:srgbClr val="FF0000"/>
                </a:solidFill>
                <a:cs typeface="B Nazanin" pitchFamily="2" charset="-78"/>
              </a:rPr>
              <a:t>اسفاده کنید.</a:t>
            </a:r>
          </a:p>
        </p:txBody>
      </p:sp>
      <p:pic>
        <p:nvPicPr>
          <p:cNvPr id="2" name="Picture 1"/>
          <p:cNvPicPr>
            <a:picLocks noChangeAspect="1"/>
          </p:cNvPicPr>
          <p:nvPr/>
        </p:nvPicPr>
        <p:blipFill>
          <a:blip r:embed="rId2"/>
          <a:stretch>
            <a:fillRect/>
          </a:stretch>
        </p:blipFill>
        <p:spPr>
          <a:xfrm>
            <a:off x="755576" y="2531790"/>
            <a:ext cx="2664296" cy="1329258"/>
          </a:xfrm>
          <a:prstGeom prst="rect">
            <a:avLst/>
          </a:prstGeom>
        </p:spPr>
      </p:pic>
    </p:spTree>
    <p:extLst>
      <p:ext uri="{BB962C8B-B14F-4D97-AF65-F5344CB8AC3E}">
        <p14:creationId xmlns:p14="http://schemas.microsoft.com/office/powerpoint/2010/main" val="1320478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850106"/>
          </a:xfrm>
        </p:spPr>
        <p:style>
          <a:lnRef idx="2">
            <a:schemeClr val="accent1"/>
          </a:lnRef>
          <a:fillRef idx="1">
            <a:schemeClr val="lt1"/>
          </a:fillRef>
          <a:effectRef idx="0">
            <a:schemeClr val="accent1"/>
          </a:effectRef>
          <a:fontRef idx="minor">
            <a:schemeClr val="dk1"/>
          </a:fontRef>
        </p:style>
        <p:txBody>
          <a:bodyPr>
            <a:noAutofit/>
          </a:bodyPr>
          <a:lstStyle/>
          <a:p>
            <a:pPr algn="ctr"/>
            <a:br>
              <a:rPr lang="fa-IR" sz="2400" b="1" dirty="0">
                <a:solidFill>
                  <a:schemeClr val="accent1">
                    <a:lumMod val="50000"/>
                  </a:schemeClr>
                </a:solidFill>
                <a:latin typeface="wNazanin-Bold"/>
                <a:cs typeface="B Titr" panose="00000700000000000000" pitchFamily="2" charset="-78"/>
              </a:rPr>
            </a:br>
            <a:r>
              <a:rPr lang="fa-IR" sz="2400" b="1" dirty="0">
                <a:solidFill>
                  <a:schemeClr val="accent1">
                    <a:lumMod val="50000"/>
                  </a:schemeClr>
                </a:solidFill>
                <a:latin typeface="wNazanin-Bold"/>
                <a:cs typeface="B Titr" panose="00000700000000000000" pitchFamily="2" charset="-78"/>
              </a:rPr>
              <a:t>تهویه هماهنگ با ماساژقلبی  </a:t>
            </a:r>
          </a:p>
        </p:txBody>
      </p:sp>
      <p:sp>
        <p:nvSpPr>
          <p:cNvPr id="3" name="Content Placeholder 2"/>
          <p:cNvSpPr>
            <a:spLocks noGrp="1"/>
          </p:cNvSpPr>
          <p:nvPr>
            <p:ph idx="1"/>
          </p:nvPr>
        </p:nvSpPr>
        <p:spPr>
          <a:xfrm>
            <a:off x="465418" y="1628800"/>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000" dirty="0">
                <a:solidFill>
                  <a:schemeClr val="bg1"/>
                </a:solidFill>
                <a:cs typeface="B Nazanin" pitchFamily="2" charset="-78"/>
              </a:rPr>
              <a:t>یک احیا کننده تنها از نسبت 30 به 2 استفاده می کند. </a:t>
            </a:r>
          </a:p>
          <a:p>
            <a:pPr>
              <a:buFont typeface="Wingdings" panose="05000000000000000000" pitchFamily="2" charset="2"/>
              <a:buChar char="v"/>
            </a:pPr>
            <a:r>
              <a:rPr lang="fa-IR" sz="2000" dirty="0">
                <a:solidFill>
                  <a:srgbClr val="FF0000"/>
                </a:solidFill>
                <a:cs typeface="B Nazanin" pitchFamily="2" charset="-78"/>
              </a:rPr>
              <a:t>برای احیای دو نفره کودکان و شیرخواران در حالی که یک احیا کننده ماساژ قلبی می دهد، احیا کننده دیگر راه هوایی را باز نگه می دارد و تنفس را به نسبت 15 به 2 می دهد. </a:t>
            </a:r>
          </a:p>
          <a:p>
            <a:pPr>
              <a:buFont typeface="Wingdings" panose="05000000000000000000" pitchFamily="2" charset="2"/>
              <a:buChar char="v"/>
            </a:pPr>
            <a:r>
              <a:rPr lang="fa-IR" sz="2000" dirty="0">
                <a:solidFill>
                  <a:schemeClr val="bg1"/>
                </a:solidFill>
                <a:cs typeface="B Nazanin" pitchFamily="2" charset="-78"/>
              </a:rPr>
              <a:t>تنفس کمکی بایدبا کمترین وقفه ممکن در ماساژ، انجام گیرد. </a:t>
            </a:r>
          </a:p>
          <a:p>
            <a:pPr>
              <a:buFont typeface="Wingdings" panose="05000000000000000000" pitchFamily="2" charset="2"/>
              <a:buChar char="v"/>
            </a:pPr>
            <a:r>
              <a:rPr lang="fa-IR" sz="2000" dirty="0">
                <a:solidFill>
                  <a:srgbClr val="FF0000"/>
                </a:solidFill>
                <a:cs typeface="B Nazanin" pitchFamily="2" charset="-78"/>
              </a:rPr>
              <a:t>ا گر بیمار راه هوایی پیشرفته داشت (لوله گذاری شده بود)، توالی تهویه و ماساژ دیگر کاربردی نخواهد داشت </a:t>
            </a:r>
          </a:p>
          <a:p>
            <a:pPr>
              <a:buFont typeface="Wingdings" panose="05000000000000000000" pitchFamily="2" charset="2"/>
              <a:buChar char="v"/>
            </a:pPr>
            <a:r>
              <a:rPr lang="fa-IR" sz="2000" dirty="0">
                <a:solidFill>
                  <a:schemeClr val="bg1"/>
                </a:solidFill>
                <a:cs typeface="B Nazanin" pitchFamily="2" charset="-78"/>
              </a:rPr>
              <a:t>و بدون اینکه برای تنفس کمکی وقفه ای صورت گیرد، ماساژدهنده حداقل 100 ماساژ در دقیقه (وحدا کثر 120 بار در دقیقه )بطور مداوم می دهد.</a:t>
            </a:r>
          </a:p>
          <a:p>
            <a:pPr>
              <a:buFont typeface="Wingdings" panose="05000000000000000000" pitchFamily="2" charset="2"/>
              <a:buChar char="v"/>
            </a:pPr>
            <a:r>
              <a:rPr lang="fa-IR" sz="2000" dirty="0">
                <a:solidFill>
                  <a:schemeClr val="bg1"/>
                </a:solidFill>
                <a:cs typeface="B Nazanin" pitchFamily="2" charset="-78"/>
              </a:rPr>
              <a:t> </a:t>
            </a:r>
            <a:r>
              <a:rPr lang="fa-IR" sz="2000" dirty="0">
                <a:solidFill>
                  <a:srgbClr val="FF0000"/>
                </a:solidFill>
                <a:cs typeface="B Nazanin" pitchFamily="2" charset="-78"/>
              </a:rPr>
              <a:t>فردی که تنفس کمکی می دهد، 8 تا10 تنفس در دقیقه (یک نفس هر 6 تا 8 ثانیه) می دهد. باید از دادن تنفس کمکی بیش ازحد در شرایط پر استرسی که کودک دچار ایست قلبی است، اجتناب شود.</a:t>
            </a:r>
          </a:p>
        </p:txBody>
      </p:sp>
    </p:spTree>
    <p:extLst>
      <p:ext uri="{BB962C8B-B14F-4D97-AF65-F5344CB8AC3E}">
        <p14:creationId xmlns:p14="http://schemas.microsoft.com/office/powerpoint/2010/main" val="901709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850106"/>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1100" b="1" dirty="0">
                <a:solidFill>
                  <a:schemeClr val="accent1">
                    <a:lumMod val="50000"/>
                  </a:schemeClr>
                </a:solidFill>
                <a:latin typeface="wNazanin-Bold"/>
                <a:cs typeface="B Titr" panose="00000700000000000000" pitchFamily="2" charset="-78"/>
              </a:rPr>
              <a:t>(</a:t>
            </a:r>
            <a:r>
              <a:rPr lang="fa-IR" sz="2400" b="1" dirty="0">
                <a:solidFill>
                  <a:schemeClr val="accent1">
                    <a:lumMod val="50000"/>
                  </a:schemeClr>
                </a:solidFill>
                <a:latin typeface="wNazanin-Bold"/>
                <a:cs typeface="B Titr" panose="00000700000000000000" pitchFamily="2" charset="-78"/>
              </a:rPr>
              <a:t> </a:t>
            </a:r>
            <a:r>
              <a:rPr lang="fa-IR" sz="1600" b="1" dirty="0">
                <a:solidFill>
                  <a:schemeClr val="accent1">
                    <a:lumMod val="50000"/>
                  </a:schemeClr>
                </a:solidFill>
                <a:latin typeface="wNazanin-Bold"/>
                <a:cs typeface="B Titr" panose="00000700000000000000" pitchFamily="2" charset="-78"/>
              </a:rPr>
              <a:t>احیای پایه برای احیاکننده های ماهر یا هر کسی که اموزش احیای دو نفره دیده است </a:t>
            </a:r>
            <a:r>
              <a:rPr lang="fa-IR" sz="1100" b="1" dirty="0">
                <a:solidFill>
                  <a:schemeClr val="accent1">
                    <a:lumMod val="50000"/>
                  </a:schemeClr>
                </a:solidFill>
                <a:latin typeface="wNazanin-Bold"/>
                <a:cs typeface="B Titr" panose="00000700000000000000" pitchFamily="2" charset="-78"/>
              </a:rPr>
              <a:t>. )</a:t>
            </a:r>
            <a:br>
              <a:rPr lang="fa-IR" sz="2400" b="1" dirty="0">
                <a:solidFill>
                  <a:schemeClr val="accent1">
                    <a:lumMod val="50000"/>
                  </a:schemeClr>
                </a:solidFill>
                <a:latin typeface="wNazanin-Bold"/>
                <a:cs typeface="B Titr" panose="00000700000000000000" pitchFamily="2" charset="-78"/>
              </a:rPr>
            </a:br>
            <a:r>
              <a:rPr lang="fa-IR" sz="2400" b="1" dirty="0">
                <a:solidFill>
                  <a:schemeClr val="accent1">
                    <a:lumMod val="50000"/>
                  </a:schemeClr>
                </a:solidFill>
                <a:latin typeface="wNazanin-Bold"/>
                <a:cs typeface="B Titr" panose="00000700000000000000" pitchFamily="2" charset="-78"/>
              </a:rPr>
              <a:t>5 - شوک الکتریکی </a:t>
            </a:r>
            <a:br>
              <a:rPr lang="fa-IR" sz="2400" b="1" dirty="0">
                <a:solidFill>
                  <a:schemeClr val="accent1">
                    <a:lumMod val="50000"/>
                  </a:schemeClr>
                </a:solidFill>
                <a:latin typeface="wNazanin-Bold"/>
                <a:cs typeface="B Titr" panose="00000700000000000000" pitchFamily="2" charset="-78"/>
              </a:rPr>
            </a:br>
            <a:r>
              <a:rPr lang="fa-IR" sz="2400" b="1" dirty="0">
                <a:solidFill>
                  <a:schemeClr val="accent1">
                    <a:lumMod val="50000"/>
                  </a:schemeClr>
                </a:solidFill>
                <a:latin typeface="wNazanin-Bold"/>
                <a:cs typeface="B Titr" panose="00000700000000000000" pitchFamily="2" charset="-78"/>
              </a:rPr>
              <a:t> </a:t>
            </a:r>
          </a:p>
        </p:txBody>
      </p:sp>
      <p:sp>
        <p:nvSpPr>
          <p:cNvPr id="3" name="Content Placeholder 2"/>
          <p:cNvSpPr>
            <a:spLocks noGrp="1"/>
          </p:cNvSpPr>
          <p:nvPr>
            <p:ph idx="1"/>
          </p:nvPr>
        </p:nvSpPr>
        <p:spPr>
          <a:xfrm>
            <a:off x="465418" y="1628800"/>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400" dirty="0">
                <a:solidFill>
                  <a:schemeClr val="bg1"/>
                </a:solidFill>
                <a:cs typeface="B Nazanin" pitchFamily="2" charset="-78"/>
              </a:rPr>
              <a:t>بسیاری از </a:t>
            </a:r>
            <a:r>
              <a:rPr lang="en-US" sz="2400" dirty="0">
                <a:solidFill>
                  <a:schemeClr val="bg1"/>
                </a:solidFill>
                <a:cs typeface="B Nazanin" pitchFamily="2" charset="-78"/>
              </a:rPr>
              <a:t>AED </a:t>
            </a:r>
            <a:r>
              <a:rPr lang="fa-IR" sz="2400" dirty="0">
                <a:solidFill>
                  <a:schemeClr val="bg1"/>
                </a:solidFill>
                <a:cs typeface="B Nazanin" pitchFamily="2" charset="-78"/>
              </a:rPr>
              <a:t>ها ویژگی های قابل توجهی در تشخیص ریتم های قابل شوک</a:t>
            </a:r>
          </a:p>
          <a:p>
            <a:pPr marL="0" indent="0">
              <a:buNone/>
            </a:pPr>
            <a:r>
              <a:rPr lang="fa-IR" sz="2400" dirty="0">
                <a:solidFill>
                  <a:schemeClr val="bg1"/>
                </a:solidFill>
                <a:cs typeface="B Nazanin" pitchFamily="2" charset="-78"/>
              </a:rPr>
              <a:t>در کودکان دارند و تعدادی از آن ها طوری تعبیه شده اند تا انرژی خروجی را تاحدی</a:t>
            </a:r>
          </a:p>
          <a:p>
            <a:pPr marL="0" indent="0">
              <a:buNone/>
            </a:pPr>
            <a:r>
              <a:rPr lang="fa-IR" sz="2400" dirty="0">
                <a:solidFill>
                  <a:schemeClr val="bg1"/>
                </a:solidFill>
                <a:cs typeface="B Nazanin" pitchFamily="2" charset="-78"/>
              </a:rPr>
              <a:t>کاهش دهند تا برای شیرخواران و کودکان کمتر از 8 سال مناسب باشند.</a:t>
            </a:r>
          </a:p>
          <a:p>
            <a:pPr>
              <a:buFont typeface="Wingdings" panose="05000000000000000000" pitchFamily="2" charset="2"/>
              <a:buChar char="v"/>
            </a:pPr>
            <a:r>
              <a:rPr lang="fa-IR" sz="2400" dirty="0">
                <a:solidFill>
                  <a:schemeClr val="bg1"/>
                </a:solidFill>
                <a:cs typeface="B Nazanin" pitchFamily="2" charset="-78"/>
              </a:rPr>
              <a:t> </a:t>
            </a:r>
            <a:r>
              <a:rPr lang="fa-IR" sz="2400" dirty="0">
                <a:solidFill>
                  <a:srgbClr val="FF0000"/>
                </a:solidFill>
                <a:cs typeface="B Nazanin" pitchFamily="2" charset="-78"/>
              </a:rPr>
              <a:t>هنگامی که احیا کننده حرفه ای آموزش دیده، ریتم قابل شوک را در شیرخواری تشخیص داد،استفاده از دفیبریلاتور دستی ارجح است.</a:t>
            </a:r>
            <a:r>
              <a:rPr lang="en-US" sz="2400" dirty="0">
                <a:solidFill>
                  <a:srgbClr val="FF0000"/>
                </a:solidFill>
                <a:cs typeface="B Nazanin" pitchFamily="2" charset="-78"/>
              </a:rPr>
              <a:t> </a:t>
            </a:r>
          </a:p>
          <a:p>
            <a:pPr>
              <a:buFont typeface="Wingdings" panose="05000000000000000000" pitchFamily="2" charset="2"/>
              <a:buChar char="v"/>
            </a:pPr>
            <a:r>
              <a:rPr lang="en-US" sz="2400" dirty="0">
                <a:solidFill>
                  <a:prstClr val="black"/>
                </a:solidFill>
                <a:cs typeface="B Nazanin" pitchFamily="2" charset="-78"/>
              </a:rPr>
              <a:t>AED </a:t>
            </a:r>
            <a:r>
              <a:rPr lang="fa-IR" sz="2400" dirty="0">
                <a:solidFill>
                  <a:schemeClr val="bg1"/>
                </a:solidFill>
                <a:cs typeface="B Nazanin" pitchFamily="2" charset="-78"/>
              </a:rPr>
              <a:t>ای که به کاهنده دوز مخصوص کودکان مجهز باشد، در شیرخواران ترجیح داده می شود. </a:t>
            </a:r>
          </a:p>
          <a:p>
            <a:pPr>
              <a:buFont typeface="Wingdings" panose="05000000000000000000" pitchFamily="2" charset="2"/>
              <a:buChar char="v"/>
            </a:pPr>
            <a:r>
              <a:rPr lang="fa-IR" sz="2400" dirty="0">
                <a:solidFill>
                  <a:srgbClr val="FF0000"/>
                </a:solidFill>
                <a:cs typeface="B Nazanin" pitchFamily="2" charset="-78"/>
              </a:rPr>
              <a:t>به طور کلی برای کودکان کمتر از 8 سال در صورت لزوم در به کار بردن </a:t>
            </a:r>
            <a:r>
              <a:rPr lang="en-US" sz="2400" dirty="0">
                <a:solidFill>
                  <a:srgbClr val="FF0000"/>
                </a:solidFill>
                <a:cs typeface="B Nazanin" pitchFamily="2" charset="-78"/>
              </a:rPr>
              <a:t>AED ، </a:t>
            </a:r>
            <a:r>
              <a:rPr lang="fa-IR" sz="2400" dirty="0">
                <a:solidFill>
                  <a:srgbClr val="FF0000"/>
                </a:solidFill>
                <a:cs typeface="B Nazanin" pitchFamily="2" charset="-78"/>
              </a:rPr>
              <a:t>استفاده از انواع کاهنده دوز مخصوص کودکان توصیه می شود. </a:t>
            </a:r>
          </a:p>
        </p:txBody>
      </p:sp>
    </p:spTree>
    <p:extLst>
      <p:ext uri="{BB962C8B-B14F-4D97-AF65-F5344CB8AC3E}">
        <p14:creationId xmlns:p14="http://schemas.microsoft.com/office/powerpoint/2010/main" val="1216794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994122"/>
          </a:xfrm>
        </p:spPr>
        <p:style>
          <a:lnRef idx="2">
            <a:schemeClr val="accent1"/>
          </a:lnRef>
          <a:fillRef idx="1">
            <a:schemeClr val="lt1"/>
          </a:fillRef>
          <a:effectRef idx="0">
            <a:schemeClr val="accent1"/>
          </a:effectRef>
          <a:fontRef idx="minor">
            <a:schemeClr val="dk1"/>
          </a:fontRef>
        </p:style>
        <p:txBody>
          <a:bodyPr>
            <a:noAutofit/>
          </a:bodyPr>
          <a:lstStyle/>
          <a:p>
            <a:pPr algn="ctr"/>
            <a:br>
              <a:rPr lang="fa-IR" sz="2400" b="1" dirty="0">
                <a:solidFill>
                  <a:schemeClr val="accent1">
                    <a:lumMod val="50000"/>
                  </a:schemeClr>
                </a:solidFill>
                <a:latin typeface="wNazanin-Bold"/>
                <a:cs typeface="B Titr" panose="00000700000000000000" pitchFamily="2" charset="-78"/>
              </a:rPr>
            </a:br>
            <a:r>
              <a:rPr lang="fa-IR" sz="2400" b="1" dirty="0">
                <a:solidFill>
                  <a:schemeClr val="accent1">
                    <a:lumMod val="50000"/>
                  </a:schemeClr>
                </a:solidFill>
                <a:latin typeface="wNazanin-Bold"/>
                <a:cs typeface="B Titr" panose="00000700000000000000" pitchFamily="2" charset="-78"/>
              </a:rPr>
              <a:t>ادامه شوک الکتریکی  </a:t>
            </a:r>
          </a:p>
        </p:txBody>
      </p:sp>
      <p:sp>
        <p:nvSpPr>
          <p:cNvPr id="3" name="Content Placeholder 2"/>
          <p:cNvSpPr>
            <a:spLocks noGrp="1"/>
          </p:cNvSpPr>
          <p:nvPr>
            <p:ph idx="1"/>
          </p:nvPr>
        </p:nvSpPr>
        <p:spPr>
          <a:xfrm>
            <a:off x="465418" y="1628800"/>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400" dirty="0">
                <a:solidFill>
                  <a:schemeClr val="bg1"/>
                </a:solidFill>
                <a:cs typeface="B Nazanin" pitchFamily="2" charset="-78"/>
              </a:rPr>
              <a:t>ا گر هیچ کدام در دسترس نبود </a:t>
            </a:r>
            <a:r>
              <a:rPr lang="en-US" sz="2400" dirty="0">
                <a:solidFill>
                  <a:schemeClr val="bg1"/>
                </a:solidFill>
                <a:cs typeface="B Nazanin" pitchFamily="2" charset="-78"/>
              </a:rPr>
              <a:t>AED </a:t>
            </a:r>
            <a:r>
              <a:rPr lang="fa-IR" sz="2400" dirty="0">
                <a:solidFill>
                  <a:schemeClr val="bg1"/>
                </a:solidFill>
                <a:cs typeface="B Nazanin" pitchFamily="2" charset="-78"/>
              </a:rPr>
              <a:t>بدون کاهش دهنده نیز می تواند مورد استفاده قرار گیرد. </a:t>
            </a:r>
          </a:p>
          <a:p>
            <a:pPr>
              <a:buFont typeface="Wingdings" panose="05000000000000000000" pitchFamily="2" charset="2"/>
              <a:buChar char="v"/>
            </a:pPr>
            <a:r>
              <a:rPr lang="fa-IR" sz="2400" dirty="0">
                <a:solidFill>
                  <a:srgbClr val="FF0000"/>
                </a:solidFill>
                <a:cs typeface="B Nazanin" pitchFamily="2" charset="-78"/>
              </a:rPr>
              <a:t>دیده  شده </a:t>
            </a:r>
            <a:r>
              <a:rPr lang="en-US" sz="2400" dirty="0">
                <a:solidFill>
                  <a:srgbClr val="FF0000"/>
                </a:solidFill>
                <a:cs typeface="B Nazanin" pitchFamily="2" charset="-78"/>
              </a:rPr>
              <a:t>AED </a:t>
            </a:r>
            <a:r>
              <a:rPr lang="fa-IR" sz="2400" dirty="0">
                <a:solidFill>
                  <a:srgbClr val="FF0000"/>
                </a:solidFill>
                <a:cs typeface="B Nazanin" pitchFamily="2" charset="-78"/>
              </a:rPr>
              <a:t>هایی که انرژی های بالا ایجاد می کنند نیز بدون اینکه آسیبی به میوکاردوارد کنند، به طور موفق در شیرخواران استفاده شده اند.</a:t>
            </a:r>
          </a:p>
          <a:p>
            <a:pPr>
              <a:buFont typeface="Wingdings" panose="05000000000000000000" pitchFamily="2" charset="2"/>
              <a:buChar char="v"/>
            </a:pPr>
            <a:r>
              <a:rPr lang="fa-IR" sz="2400" dirty="0">
                <a:solidFill>
                  <a:schemeClr val="bg1"/>
                </a:solidFill>
                <a:cs typeface="B Nazanin" pitchFamily="2" charset="-78"/>
              </a:rPr>
              <a:t>احیا گرها باید ماساژ قلبی و دادن شوک را به گونه ای هماهنگ نمایند تا فاصله</a:t>
            </a:r>
          </a:p>
          <a:p>
            <a:pPr marL="0" indent="0">
              <a:buNone/>
            </a:pPr>
            <a:r>
              <a:rPr lang="fa-IR" sz="2400" dirty="0">
                <a:solidFill>
                  <a:schemeClr val="bg1"/>
                </a:solidFill>
                <a:cs typeface="B Nazanin" pitchFamily="2" charset="-78"/>
              </a:rPr>
              <a:t>زمانی بین ماساژها و دادن شوک به حداقل برسد و دوباره احیا را با ماساژ قلبی</a:t>
            </a:r>
          </a:p>
          <a:p>
            <a:pPr marL="0" indent="0">
              <a:buNone/>
            </a:pPr>
            <a:r>
              <a:rPr lang="fa-IR" sz="2400" dirty="0">
                <a:solidFill>
                  <a:schemeClr val="bg1"/>
                </a:solidFill>
                <a:cs typeface="B Nazanin" pitchFamily="2" charset="-78"/>
              </a:rPr>
              <a:t>بلافاصله بعد از دادن شوک، ادامه دهند. </a:t>
            </a:r>
          </a:p>
          <a:p>
            <a:pPr>
              <a:buFont typeface="Wingdings" panose="05000000000000000000" pitchFamily="2" charset="2"/>
              <a:buChar char="v"/>
            </a:pPr>
            <a:r>
              <a:rPr lang="en-US" sz="2400" dirty="0">
                <a:solidFill>
                  <a:srgbClr val="FF0000"/>
                </a:solidFill>
                <a:cs typeface="B Nazanin" pitchFamily="2" charset="-78"/>
              </a:rPr>
              <a:t>AED </a:t>
            </a:r>
            <a:r>
              <a:rPr lang="fa-IR" sz="2400" dirty="0">
                <a:solidFill>
                  <a:srgbClr val="FF0000"/>
                </a:solidFill>
                <a:cs typeface="B Nazanin" pitchFamily="2" charset="-78"/>
              </a:rPr>
              <a:t>ها این قابلیت را دارند که به احیاکننده هشدار دهند تا ریتم را هر 2 دقیقه مورد تجزیه وتحلیل مجدد قرار دهد.</a:t>
            </a:r>
          </a:p>
        </p:txBody>
      </p:sp>
    </p:spTree>
    <p:extLst>
      <p:ext uri="{BB962C8B-B14F-4D97-AF65-F5344CB8AC3E}">
        <p14:creationId xmlns:p14="http://schemas.microsoft.com/office/powerpoint/2010/main" val="2364476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1066130"/>
          </a:xfrm>
        </p:spPr>
        <p:style>
          <a:lnRef idx="2">
            <a:schemeClr val="accent1"/>
          </a:lnRef>
          <a:fillRef idx="1">
            <a:schemeClr val="lt1"/>
          </a:fillRef>
          <a:effectRef idx="0">
            <a:schemeClr val="accent1"/>
          </a:effectRef>
          <a:fontRef idx="minor">
            <a:schemeClr val="dk1"/>
          </a:fontRef>
        </p:style>
        <p:txBody>
          <a:bodyPr>
            <a:noAutofit/>
          </a:bodyPr>
          <a:lstStyle/>
          <a:p>
            <a:pPr algn="ctr"/>
            <a:br>
              <a:rPr lang="fa-IR" sz="2400" b="1" dirty="0">
                <a:solidFill>
                  <a:schemeClr val="accent1">
                    <a:lumMod val="50000"/>
                  </a:schemeClr>
                </a:solidFill>
                <a:latin typeface="wNazanin-Bold"/>
                <a:cs typeface="B Titr" panose="00000700000000000000" pitchFamily="2" charset="-78"/>
              </a:rPr>
            </a:br>
            <a:r>
              <a:rPr lang="fa-IR" sz="2400" b="1" dirty="0">
                <a:solidFill>
                  <a:schemeClr val="accent1">
                    <a:lumMod val="50000"/>
                  </a:schemeClr>
                </a:solidFill>
                <a:latin typeface="wNazanin-Bold"/>
                <a:cs typeface="B Titr" panose="00000700000000000000" pitchFamily="2" charset="-78"/>
              </a:rPr>
              <a:t>احیا فقط با دست ( فقط ماساژ )  </a:t>
            </a:r>
          </a:p>
        </p:txBody>
      </p:sp>
      <p:sp>
        <p:nvSpPr>
          <p:cNvPr id="3" name="Content Placeholder 2"/>
          <p:cNvSpPr>
            <a:spLocks noGrp="1"/>
          </p:cNvSpPr>
          <p:nvPr>
            <p:ph idx="1"/>
          </p:nvPr>
        </p:nvSpPr>
        <p:spPr>
          <a:xfrm>
            <a:off x="465418" y="1628800"/>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400" dirty="0">
                <a:solidFill>
                  <a:schemeClr val="bg1"/>
                </a:solidFill>
                <a:cs typeface="B Nazanin" pitchFamily="2" charset="-78"/>
              </a:rPr>
              <a:t>احیا مناسب در شیرخوار و کودکان شامل هم ماساژ و هم تهویه است.</a:t>
            </a:r>
          </a:p>
          <a:p>
            <a:pPr>
              <a:buFont typeface="Wingdings" panose="05000000000000000000" pitchFamily="2" charset="2"/>
              <a:buChar char="v"/>
            </a:pPr>
            <a:r>
              <a:rPr lang="fa-IR" sz="2400" dirty="0">
                <a:solidFill>
                  <a:schemeClr val="bg1"/>
                </a:solidFill>
                <a:cs typeface="B Nazanin" pitchFamily="2" charset="-78"/>
              </a:rPr>
              <a:t> </a:t>
            </a:r>
            <a:r>
              <a:rPr lang="fa-IR" sz="2400" dirty="0">
                <a:solidFill>
                  <a:srgbClr val="FF0000"/>
                </a:solidFill>
                <a:cs typeface="B Nazanin" pitchFamily="2" charset="-78"/>
              </a:rPr>
              <a:t>در ایست قلبی با منشا تنفسی زمانی که ماساژ قلبی بهمراه تنفس کمکی باشد، نتایج بهتری حاصل می شود. </a:t>
            </a:r>
          </a:p>
          <a:p>
            <a:pPr>
              <a:buFont typeface="Wingdings" panose="05000000000000000000" pitchFamily="2" charset="2"/>
              <a:buChar char="v"/>
            </a:pPr>
            <a:r>
              <a:rPr lang="fa-IR" sz="2400" dirty="0">
                <a:solidFill>
                  <a:schemeClr val="bg1"/>
                </a:solidFill>
                <a:cs typeface="B Nazanin" pitchFamily="2" charset="-78"/>
              </a:rPr>
              <a:t>یک مطالعه بزرگ در اطفال نشان داد که احیا با ماساژ قلبی و تنفس دهان به دهان موثرتر از روش ماساژ به تنهایی است (در صورتی که ایست قلبی با منشاغیر قلبی باشد).</a:t>
            </a:r>
          </a:p>
          <a:p>
            <a:pPr>
              <a:buFont typeface="Wingdings" panose="05000000000000000000" pitchFamily="2" charset="2"/>
              <a:buChar char="v"/>
            </a:pPr>
            <a:r>
              <a:rPr lang="fa-IR" sz="2400" dirty="0">
                <a:solidFill>
                  <a:schemeClr val="bg1"/>
                </a:solidFill>
                <a:cs typeface="B Nazanin" pitchFamily="2" charset="-78"/>
              </a:rPr>
              <a:t> </a:t>
            </a:r>
            <a:r>
              <a:rPr lang="fa-IR" sz="2400" dirty="0">
                <a:solidFill>
                  <a:srgbClr val="FF0000"/>
                </a:solidFill>
                <a:cs typeface="B Nazanin" pitchFamily="2" charset="-78"/>
              </a:rPr>
              <a:t>برعکس احیا به روش فقط ماساژ به اندازه روش ماساژ همراه با تنفس دهان به دهان در ایست های با منشا قلبی موثر بوده است.</a:t>
            </a:r>
          </a:p>
          <a:p>
            <a:pPr>
              <a:buFont typeface="Wingdings" panose="05000000000000000000" pitchFamily="2" charset="2"/>
              <a:buChar char="v"/>
            </a:pPr>
            <a:r>
              <a:rPr lang="fa-IR" sz="2400" dirty="0">
                <a:solidFill>
                  <a:schemeClr val="bg1"/>
                </a:solidFill>
                <a:cs typeface="B Nazanin" pitchFamily="2" charset="-78"/>
              </a:rPr>
              <a:t> همچنین تنفس های کمکی در طی احیای ناشی از ایست قلبی با منشا تنفسی مهمتر از ایست هایی با منشاقلبی است.</a:t>
            </a:r>
          </a:p>
        </p:txBody>
      </p:sp>
    </p:spTree>
    <p:extLst>
      <p:ext uri="{BB962C8B-B14F-4D97-AF65-F5344CB8AC3E}">
        <p14:creationId xmlns:p14="http://schemas.microsoft.com/office/powerpoint/2010/main" val="3956866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1066130"/>
          </a:xfrm>
        </p:spPr>
        <p:style>
          <a:lnRef idx="2">
            <a:schemeClr val="accent1"/>
          </a:lnRef>
          <a:fillRef idx="1">
            <a:schemeClr val="lt1"/>
          </a:fillRef>
          <a:effectRef idx="0">
            <a:schemeClr val="accent1"/>
          </a:effectRef>
          <a:fontRef idx="minor">
            <a:schemeClr val="dk1"/>
          </a:fontRef>
        </p:style>
        <p:txBody>
          <a:bodyPr>
            <a:noAutofit/>
          </a:bodyPr>
          <a:lstStyle/>
          <a:p>
            <a:pPr algn="ctr"/>
            <a:br>
              <a:rPr lang="fa-IR" sz="2400" b="1" dirty="0">
                <a:solidFill>
                  <a:srgbClr val="7030A0"/>
                </a:solidFill>
                <a:latin typeface="wNazanin-Bold"/>
                <a:cs typeface="B Titr" panose="00000700000000000000" pitchFamily="2" charset="-78"/>
              </a:rPr>
            </a:br>
            <a:r>
              <a:rPr lang="fa-IR" sz="2400" b="1" dirty="0">
                <a:solidFill>
                  <a:srgbClr val="7030A0"/>
                </a:solidFill>
                <a:latin typeface="wNazanin-Bold"/>
                <a:cs typeface="B Titr" panose="00000700000000000000" pitchFamily="2" charset="-78"/>
              </a:rPr>
              <a:t>ادامه احیافقط با دست ( فقط ماساژ)  </a:t>
            </a:r>
          </a:p>
        </p:txBody>
      </p:sp>
      <p:sp>
        <p:nvSpPr>
          <p:cNvPr id="3" name="Content Placeholder 2"/>
          <p:cNvSpPr>
            <a:spLocks noGrp="1"/>
          </p:cNvSpPr>
          <p:nvPr>
            <p:ph idx="1"/>
          </p:nvPr>
        </p:nvSpPr>
        <p:spPr>
          <a:xfrm>
            <a:off x="465418" y="1628800"/>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lvl="0">
              <a:buClr>
                <a:srgbClr val="FFCA08"/>
              </a:buClr>
              <a:buFont typeface="Wingdings" panose="05000000000000000000" pitchFamily="2" charset="2"/>
              <a:buChar char="v"/>
            </a:pPr>
            <a:r>
              <a:rPr lang="fa-IR" sz="2400" dirty="0">
                <a:solidFill>
                  <a:prstClr val="black"/>
                </a:solidFill>
                <a:cs typeface="B Nazanin" pitchFamily="2" charset="-78"/>
              </a:rPr>
              <a:t> ایست های قلبی با منشا تنفسی در شیرخواران و نوزادان شایعترین نوع ایست قلبی است، اما حتی در ایست های با منشا تنفسی، تهویه کمکی کمتری برای ایجاد یک نسبت تهویه به گردش خون مناسب مورد نیاز است زیرا برون ده قلبی (درنتیجه جریان خون ریوی ایجاد شده) ناشی از ماساژ قلبی کم می باشد و یک تهویه مختصر برای ا کسیژنه کردن آن کافی است.</a:t>
            </a:r>
          </a:p>
          <a:p>
            <a:pPr>
              <a:buFont typeface="Wingdings" panose="05000000000000000000" pitchFamily="2" charset="2"/>
              <a:buChar char="v"/>
            </a:pPr>
            <a:r>
              <a:rPr lang="fa-IR" sz="2400" dirty="0">
                <a:solidFill>
                  <a:srgbClr val="FF0000"/>
                </a:solidFill>
                <a:cs typeface="B Nazanin" pitchFamily="2" charset="-78"/>
              </a:rPr>
              <a:t>در ایست های قلبی کودکان چنانچه احیا گر/احیا گران تمایلی به دادن تنفس کمکی نداشته و یا توانایی انجام آنرا نداشته باشند، احیای فقط با ماساژ قلبی توصیه می شود.</a:t>
            </a:r>
          </a:p>
          <a:p>
            <a:pPr>
              <a:buFont typeface="Wingdings" panose="05000000000000000000" pitchFamily="2" charset="2"/>
              <a:buChar char="v"/>
            </a:pPr>
            <a:r>
              <a:rPr lang="fa-IR" sz="2400" dirty="0">
                <a:solidFill>
                  <a:schemeClr val="bg1"/>
                </a:solidFill>
                <a:cs typeface="B Nazanin" pitchFamily="2" charset="-78"/>
              </a:rPr>
              <a:t> البته لازم به ذکر است که مطالعات نشان داده انجام احیا با ماساژ قلبی تنهابا عواقب عصبی بدتری در 30 روز بعد از احیا در مقایسه احیای همراه با تنفس کمکی همراه بوده است.</a:t>
            </a:r>
          </a:p>
        </p:txBody>
      </p:sp>
    </p:spTree>
    <p:extLst>
      <p:ext uri="{BB962C8B-B14F-4D97-AF65-F5344CB8AC3E}">
        <p14:creationId xmlns:p14="http://schemas.microsoft.com/office/powerpoint/2010/main" val="963974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850106"/>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2400" b="1" dirty="0">
                <a:solidFill>
                  <a:schemeClr val="accent1">
                    <a:lumMod val="50000"/>
                  </a:schemeClr>
                </a:solidFill>
                <a:latin typeface="wNazanin-Bold"/>
                <a:cs typeface="B Titr" panose="00000700000000000000" pitchFamily="2" charset="-78"/>
              </a:rPr>
              <a:t>وسایل کمکی در تنفس </a:t>
            </a:r>
            <a:br>
              <a:rPr lang="fa-IR" sz="2400" b="1" dirty="0">
                <a:solidFill>
                  <a:schemeClr val="accent1">
                    <a:lumMod val="50000"/>
                  </a:schemeClr>
                </a:solidFill>
                <a:latin typeface="wNazanin-Bold"/>
                <a:cs typeface="B Titr" panose="00000700000000000000" pitchFamily="2" charset="-78"/>
              </a:rPr>
            </a:br>
            <a:r>
              <a:rPr lang="fa-IR" sz="2400" b="1" dirty="0">
                <a:solidFill>
                  <a:schemeClr val="accent1">
                    <a:lumMod val="50000"/>
                  </a:schemeClr>
                </a:solidFill>
                <a:latin typeface="wNazanin-Bold"/>
                <a:cs typeface="B Titr" panose="00000700000000000000" pitchFamily="2" charset="-78"/>
              </a:rPr>
              <a:t>وسایل محافظ </a:t>
            </a:r>
            <a:br>
              <a:rPr lang="fa-IR" sz="2400" b="1" dirty="0">
                <a:solidFill>
                  <a:schemeClr val="accent1">
                    <a:lumMod val="50000"/>
                  </a:schemeClr>
                </a:solidFill>
                <a:latin typeface="wNazanin-Bold"/>
                <a:cs typeface="B Titr" panose="00000700000000000000" pitchFamily="2" charset="-78"/>
              </a:rPr>
            </a:br>
            <a:r>
              <a:rPr lang="fa-IR" sz="2400" b="1" dirty="0">
                <a:solidFill>
                  <a:schemeClr val="accent1">
                    <a:lumMod val="50000"/>
                  </a:schemeClr>
                </a:solidFill>
                <a:latin typeface="wNazanin-Bold"/>
                <a:cs typeface="B Titr" panose="00000700000000000000" pitchFamily="2" charset="-78"/>
              </a:rPr>
              <a:t> </a:t>
            </a:r>
          </a:p>
        </p:txBody>
      </p:sp>
      <p:sp>
        <p:nvSpPr>
          <p:cNvPr id="3" name="Content Placeholder 2"/>
          <p:cNvSpPr>
            <a:spLocks noGrp="1"/>
          </p:cNvSpPr>
          <p:nvPr>
            <p:ph idx="1"/>
          </p:nvPr>
        </p:nvSpPr>
        <p:spPr>
          <a:xfrm>
            <a:off x="465418" y="1628800"/>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400" dirty="0">
                <a:solidFill>
                  <a:schemeClr val="bg1"/>
                </a:solidFill>
                <a:cs typeface="B Nazanin" pitchFamily="2" charset="-78"/>
              </a:rPr>
              <a:t>در برخی موارد، بدلیل نبود وسایل محافظ، انجام عملیات احیا توسط احیا گر (اعم از</a:t>
            </a:r>
          </a:p>
          <a:p>
            <a:pPr marL="0" indent="0">
              <a:buNone/>
            </a:pPr>
            <a:r>
              <a:rPr lang="fa-IR" sz="2400" dirty="0">
                <a:solidFill>
                  <a:schemeClr val="bg1"/>
                </a:solidFill>
                <a:cs typeface="B Nazanin" pitchFamily="2" charset="-78"/>
              </a:rPr>
              <a:t>حرفه ای و یا غیرحرفه ای) به تاخیر افتاده، هر چند که استفاده از این وسایل محافظ،</a:t>
            </a:r>
          </a:p>
          <a:p>
            <a:pPr marL="0" indent="0">
              <a:buNone/>
            </a:pPr>
            <a:r>
              <a:rPr lang="fa-IR" sz="2400" dirty="0">
                <a:solidFill>
                  <a:schemeClr val="bg1"/>
                </a:solidFill>
                <a:cs typeface="B Nazanin" pitchFamily="2" charset="-78"/>
              </a:rPr>
              <a:t>خطر کم انتقال عفونت را کاهش نداده است.</a:t>
            </a:r>
          </a:p>
          <a:p>
            <a:pPr>
              <a:buFont typeface="Wingdings" panose="05000000000000000000" pitchFamily="2" charset="2"/>
              <a:buChar char="v"/>
            </a:pPr>
            <a:r>
              <a:rPr lang="fa-IR" sz="2400" dirty="0">
                <a:solidFill>
                  <a:srgbClr val="FF0000"/>
                </a:solidFill>
                <a:cs typeface="B Nazanin" pitchFamily="2" charset="-78"/>
              </a:rPr>
              <a:t>در صورتی که از یک وسیله محافظ استفاده می کنید، در دادن تنفس های کمکی تاخیر نکنید. چنانچه هر گونه تاخیری در تهیه یک وسیله محافظ یا یک وسیله کمکی پیش بینی می شود، تنقس دهان به دهان را شروع نموده یا به روش ماساژ به تنهایی ادامه دهید.</a:t>
            </a:r>
          </a:p>
        </p:txBody>
      </p:sp>
    </p:spTree>
    <p:extLst>
      <p:ext uri="{BB962C8B-B14F-4D97-AF65-F5344CB8AC3E}">
        <p14:creationId xmlns:p14="http://schemas.microsoft.com/office/powerpoint/2010/main" val="4247100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1138138"/>
          </a:xfrm>
        </p:spPr>
        <p:style>
          <a:lnRef idx="2">
            <a:schemeClr val="accent1"/>
          </a:lnRef>
          <a:fillRef idx="1">
            <a:schemeClr val="lt1"/>
          </a:fillRef>
          <a:effectRef idx="0">
            <a:schemeClr val="accent1"/>
          </a:effectRef>
          <a:fontRef idx="minor">
            <a:schemeClr val="dk1"/>
          </a:fontRef>
        </p:style>
        <p:txBody>
          <a:bodyPr>
            <a:noAutofit/>
          </a:bodyPr>
          <a:lstStyle/>
          <a:p>
            <a:pPr algn="ctr"/>
            <a:br>
              <a:rPr lang="fa-IR" sz="2400" b="1" dirty="0">
                <a:solidFill>
                  <a:schemeClr val="accent1">
                    <a:lumMod val="50000"/>
                  </a:schemeClr>
                </a:solidFill>
                <a:latin typeface="wNazanin-Bold"/>
                <a:cs typeface="B Titr" panose="00000700000000000000" pitchFamily="2" charset="-78"/>
              </a:rPr>
            </a:br>
            <a:r>
              <a:rPr lang="fa-IR" sz="2400" b="1" dirty="0">
                <a:solidFill>
                  <a:schemeClr val="accent1">
                    <a:lumMod val="50000"/>
                  </a:schemeClr>
                </a:solidFill>
                <a:latin typeface="wNazanin-Bold"/>
                <a:cs typeface="B Titr" panose="00000700000000000000" pitchFamily="2" charset="-78"/>
              </a:rPr>
              <a:t>تنفس با بگ ( کیسه ) و ماسک ( افراد حرفه ای )  </a:t>
            </a:r>
          </a:p>
        </p:txBody>
      </p:sp>
      <p:sp>
        <p:nvSpPr>
          <p:cNvPr id="3" name="Content Placeholder 2"/>
          <p:cNvSpPr>
            <a:spLocks noGrp="1"/>
          </p:cNvSpPr>
          <p:nvPr>
            <p:ph idx="1"/>
          </p:nvPr>
        </p:nvSpPr>
        <p:spPr>
          <a:xfrm>
            <a:off x="465418" y="1628800"/>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000" dirty="0">
                <a:solidFill>
                  <a:schemeClr val="bg1"/>
                </a:solidFill>
                <a:cs typeface="B Nazanin" pitchFamily="2" charset="-78"/>
              </a:rPr>
              <a:t>تنفس با بگ و ماسک یک روش احیای اساسی برای کارکنان حرفه ای است.</a:t>
            </a:r>
          </a:p>
          <a:p>
            <a:pPr>
              <a:buFont typeface="Wingdings" panose="05000000000000000000" pitchFamily="2" charset="2"/>
              <a:buChar char="v"/>
            </a:pPr>
            <a:r>
              <a:rPr lang="fa-IR" sz="2000" dirty="0">
                <a:solidFill>
                  <a:schemeClr val="bg1"/>
                </a:solidFill>
                <a:cs typeface="B Nazanin" pitchFamily="2" charset="-78"/>
              </a:rPr>
              <a:t>این روش نیازمند آموزش، تمرین وبازآموزی های دوره ای متعاقب آن می باشد: </a:t>
            </a:r>
            <a:r>
              <a:rPr lang="fa-IR" sz="2000" dirty="0">
                <a:solidFill>
                  <a:srgbClr val="FF0000"/>
                </a:solidFill>
                <a:cs typeface="B Nazanin" pitchFamily="2" charset="-78"/>
              </a:rPr>
              <a:t>انتخاب اندازه مناسب، باز کردن راه هوایی، برقراری یک تماس محکم بین</a:t>
            </a:r>
          </a:p>
          <a:p>
            <a:pPr marL="0" indent="0">
              <a:buNone/>
            </a:pPr>
            <a:r>
              <a:rPr lang="fa-IR" sz="2000" dirty="0">
                <a:solidFill>
                  <a:srgbClr val="FF0000"/>
                </a:solidFill>
                <a:cs typeface="B Nazanin" pitchFamily="2" charset="-78"/>
              </a:rPr>
              <a:t>ماسک و صورت، دادن تنفس های موثر و ارزیابی موثر بودن</a:t>
            </a:r>
          </a:p>
          <a:p>
            <a:pPr marL="0" indent="0">
              <a:buNone/>
            </a:pPr>
            <a:r>
              <a:rPr lang="fa-IR" sz="2000" dirty="0">
                <a:solidFill>
                  <a:srgbClr val="FF0000"/>
                </a:solidFill>
                <a:cs typeface="B Nazanin" pitchFamily="2" charset="-78"/>
              </a:rPr>
              <a:t>تنفس های کمکی.</a:t>
            </a:r>
          </a:p>
          <a:p>
            <a:pPr>
              <a:buFont typeface="Wingdings" panose="05000000000000000000" pitchFamily="2" charset="2"/>
              <a:buChar char="v"/>
            </a:pPr>
            <a:r>
              <a:rPr lang="fa-IR" sz="2000" dirty="0">
                <a:solidFill>
                  <a:schemeClr val="bg1"/>
                </a:solidFill>
                <a:cs typeface="B Nazanin" pitchFamily="2" charset="-78"/>
              </a:rPr>
              <a:t>از بگ های خود متسع شونده با حجم حداقل 400 تا 500 سی سی برای شیرخواران</a:t>
            </a:r>
          </a:p>
          <a:p>
            <a:pPr marL="0" indent="0">
              <a:buNone/>
            </a:pPr>
            <a:r>
              <a:rPr lang="fa-IR" sz="2000" dirty="0">
                <a:solidFill>
                  <a:schemeClr val="bg1"/>
                </a:solidFill>
                <a:cs typeface="B Nazanin" pitchFamily="2" charset="-78"/>
              </a:rPr>
              <a:t>و کودکان کوچک تر استفاده کنید؛ زیرا بگ های با حجم کمتر ممکن است قادر به</a:t>
            </a:r>
          </a:p>
          <a:p>
            <a:pPr marL="0" indent="0">
              <a:buNone/>
            </a:pPr>
            <a:r>
              <a:rPr lang="fa-IR" sz="2000" dirty="0">
                <a:solidFill>
                  <a:schemeClr val="bg1"/>
                </a:solidFill>
                <a:cs typeface="B Nazanin" pitchFamily="2" charset="-78"/>
              </a:rPr>
              <a:t>فراهم آوردن حجم جاری موثر نباشد یا زمان دم طولانی تری را در یک شیرخوار یا نوزاد</a:t>
            </a:r>
          </a:p>
          <a:p>
            <a:pPr marL="0" indent="0">
              <a:buNone/>
            </a:pPr>
            <a:r>
              <a:rPr lang="fa-IR" sz="2000" dirty="0">
                <a:solidFill>
                  <a:schemeClr val="bg1"/>
                </a:solidFill>
                <a:cs typeface="B Nazanin" pitchFamily="2" charset="-78"/>
              </a:rPr>
              <a:t>ترم به همراه داشته باشد.</a:t>
            </a:r>
          </a:p>
          <a:p>
            <a:pPr marL="0" indent="0">
              <a:buNone/>
            </a:pPr>
            <a:r>
              <a:rPr lang="fa-IR" sz="2000" dirty="0">
                <a:solidFill>
                  <a:schemeClr val="bg1"/>
                </a:solidFill>
                <a:cs typeface="B Nazanin" pitchFamily="2" charset="-78"/>
              </a:rPr>
              <a:t> </a:t>
            </a:r>
            <a:r>
              <a:rPr lang="fa-IR" sz="2000" dirty="0">
                <a:solidFill>
                  <a:srgbClr val="FF0000"/>
                </a:solidFill>
                <a:cs typeface="B Nazanin" pitchFamily="2" charset="-78"/>
              </a:rPr>
              <a:t>ممکن است در کودکان بزرگتر و نوجوانان برای برقراری یک تهویه کامل، بگ خود متسع شونده بالغین ( 1000 سی سی) مورد نیاز باشد.</a:t>
            </a:r>
          </a:p>
        </p:txBody>
      </p:sp>
      <p:pic>
        <p:nvPicPr>
          <p:cNvPr id="2" name="Picture 1"/>
          <p:cNvPicPr>
            <a:picLocks noChangeAspect="1"/>
          </p:cNvPicPr>
          <p:nvPr/>
        </p:nvPicPr>
        <p:blipFill>
          <a:blip r:embed="rId2"/>
          <a:stretch>
            <a:fillRect/>
          </a:stretch>
        </p:blipFill>
        <p:spPr>
          <a:xfrm>
            <a:off x="611560" y="2564904"/>
            <a:ext cx="1928880" cy="1971600"/>
          </a:xfrm>
          <a:prstGeom prst="rect">
            <a:avLst/>
          </a:prstGeom>
        </p:spPr>
      </p:pic>
    </p:spTree>
    <p:extLst>
      <p:ext uri="{BB962C8B-B14F-4D97-AF65-F5344CB8AC3E}">
        <p14:creationId xmlns:p14="http://schemas.microsoft.com/office/powerpoint/2010/main" val="202617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332656"/>
            <a:ext cx="8291264" cy="1084982"/>
          </a:xfrm>
        </p:spPr>
        <p:style>
          <a:lnRef idx="2">
            <a:schemeClr val="accent1"/>
          </a:lnRef>
          <a:fillRef idx="1">
            <a:schemeClr val="lt1"/>
          </a:fillRef>
          <a:effectRef idx="0">
            <a:schemeClr val="accent1"/>
          </a:effectRef>
          <a:fontRef idx="minor">
            <a:schemeClr val="dk1"/>
          </a:fontRef>
        </p:style>
        <p:txBody>
          <a:bodyPr>
            <a:noAutofit/>
            <a:scene3d>
              <a:camera prst="orthographicFront"/>
              <a:lightRig rig="soft" dir="t">
                <a:rot lat="0" lon="0" rev="15600000"/>
              </a:lightRig>
            </a:scene3d>
            <a:sp3d extrusionH="57150" prstMaterial="softEdge">
              <a:bevelT w="25400" h="38100"/>
            </a:sp3d>
          </a:bodyPr>
          <a:lstStyle/>
          <a:p>
            <a:pPr algn="ctr"/>
            <a:r>
              <a:rPr lang="fa-IR" sz="2800" b="1" dirty="0">
                <a:ln/>
                <a:solidFill>
                  <a:schemeClr val="accent1">
                    <a:lumMod val="50000"/>
                  </a:schemeClr>
                </a:solidFill>
                <a:cs typeface="B Titr" panose="00000700000000000000" pitchFamily="2" charset="-78"/>
              </a:rPr>
              <a:t>ترتیب احیای پایه برای احیاگرغیر حرفه ای </a:t>
            </a:r>
          </a:p>
        </p:txBody>
      </p:sp>
      <p:sp>
        <p:nvSpPr>
          <p:cNvPr id="3" name="Content Placeholder 2"/>
          <p:cNvSpPr>
            <a:spLocks noGrp="1"/>
          </p:cNvSpPr>
          <p:nvPr>
            <p:ph idx="1"/>
          </p:nvPr>
        </p:nvSpPr>
        <p:spPr>
          <a:xfrm>
            <a:off x="395536" y="1556792"/>
            <a:ext cx="8229600" cy="4896544"/>
          </a:xfrm>
        </p:spPr>
        <p:style>
          <a:lnRef idx="2">
            <a:schemeClr val="accent1"/>
          </a:lnRef>
          <a:fillRef idx="1">
            <a:schemeClr val="lt1"/>
          </a:fillRef>
          <a:effectRef idx="0">
            <a:schemeClr val="accent1"/>
          </a:effectRef>
          <a:fontRef idx="minor">
            <a:schemeClr val="dk1"/>
          </a:fontRef>
        </p:style>
        <p:txBody>
          <a:bodyPr>
            <a:noAutofit/>
          </a:bodyPr>
          <a:lstStyle/>
          <a:p>
            <a:r>
              <a:rPr lang="fa-IR" sz="2800" dirty="0">
                <a:cs typeface="B Nazanin" pitchFamily="2" charset="-78"/>
              </a:rPr>
              <a:t>1. ارزیابی ایمنی فرد احیا کننده و کودک مصدوم</a:t>
            </a:r>
          </a:p>
          <a:p>
            <a:r>
              <a:rPr lang="fa-IR" sz="2800" dirty="0">
                <a:cs typeface="B Nazanin" pitchFamily="2" charset="-78"/>
              </a:rPr>
              <a:t>2. ارزیابی نیازمندی کودک به احیا</a:t>
            </a:r>
          </a:p>
          <a:p>
            <a:r>
              <a:rPr lang="fa-IR" sz="2800" dirty="0">
                <a:cs typeface="B Nazanin" pitchFamily="2" charset="-78"/>
              </a:rPr>
              <a:t>3. ارزیابی پاسخ دهی مصدوم</a:t>
            </a:r>
          </a:p>
          <a:p>
            <a:r>
              <a:rPr lang="fa-IR" sz="2800" dirty="0">
                <a:cs typeface="B Nazanin" pitchFamily="2" charset="-78"/>
              </a:rPr>
              <a:t>4. ارزیابی تنفس کودک</a:t>
            </a:r>
          </a:p>
          <a:p>
            <a:r>
              <a:rPr lang="fa-IR" sz="2800" dirty="0">
                <a:cs typeface="B Nazanin" pitchFamily="2" charset="-78"/>
              </a:rPr>
              <a:t>5. شروع فشردن قفسه سینه (ماساژ قلبی) </a:t>
            </a:r>
          </a:p>
          <a:p>
            <a:r>
              <a:rPr lang="fa-IR" sz="2800" dirty="0">
                <a:cs typeface="B Nazanin" pitchFamily="2" charset="-78"/>
              </a:rPr>
              <a:t>6. باز کردن راه هوایی و تهویه دادن</a:t>
            </a:r>
          </a:p>
          <a:p>
            <a:r>
              <a:rPr lang="fa-IR" sz="2800" dirty="0">
                <a:cs typeface="B Nazanin" pitchFamily="2" charset="-78"/>
              </a:rPr>
              <a:t>7. هماهنگی بین فشردن قفسه سینه و تنفس</a:t>
            </a:r>
          </a:p>
          <a:p>
            <a:r>
              <a:rPr lang="fa-IR" sz="2800" dirty="0">
                <a:cs typeface="B Nazanin" pitchFamily="2" charset="-78"/>
              </a:rPr>
              <a:t>8. اطلاع رسانی به سیستم اورژانس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Scale>
                                      <p:cBhvr>
                                        <p:cTn id="14"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xEl>
                                              <p:pRg st="0" end="0"/>
                                            </p:txEl>
                                          </p:spTgt>
                                        </p:tgtEl>
                                        <p:attrNameLst>
                                          <p:attrName>ppt_x</p:attrName>
                                          <p:attrName>ppt_y</p:attrName>
                                        </p:attrNameLst>
                                      </p:cBhvr>
                                    </p:animMotion>
                                    <p:animEffect transition="in" filter="fade">
                                      <p:cBhvr>
                                        <p:cTn id="16" dur="1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Scale>
                                      <p:cBhvr>
                                        <p:cTn id="21"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3">
                                            <p:txEl>
                                              <p:pRg st="1" end="1"/>
                                            </p:txEl>
                                          </p:spTgt>
                                        </p:tgtEl>
                                        <p:attrNameLst>
                                          <p:attrName>ppt_x</p:attrName>
                                          <p:attrName>ppt_y</p:attrName>
                                        </p:attrNameLst>
                                      </p:cBhvr>
                                    </p:animMotion>
                                    <p:animEffect transition="in" filter="fade">
                                      <p:cBhvr>
                                        <p:cTn id="23" dur="10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Scale>
                                      <p:cBhvr>
                                        <p:cTn id="28" dur="1000" decel="50000" fill="hold">
                                          <p:stCondLst>
                                            <p:cond delay="0"/>
                                          </p:stCondLst>
                                        </p:cTn>
                                        <p:tgtEl>
                                          <p:spTgt spid="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
                                            <p:txEl>
                                              <p:pRg st="2" end="2"/>
                                            </p:txEl>
                                          </p:spTgt>
                                        </p:tgtEl>
                                        <p:attrNameLst>
                                          <p:attrName>ppt_x</p:attrName>
                                          <p:attrName>ppt_y</p:attrName>
                                        </p:attrNameLst>
                                      </p:cBhvr>
                                    </p:animMotion>
                                    <p:animEffect transition="in" filter="fade">
                                      <p:cBhvr>
                                        <p:cTn id="30" dur="1000"/>
                                        <p:tgtEl>
                                          <p:spTgt spid="3">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Scale>
                                      <p:cBhvr>
                                        <p:cTn id="35" dur="1000" decel="50000" fill="hold">
                                          <p:stCondLst>
                                            <p:cond delay="0"/>
                                          </p:stCondLst>
                                        </p:cTn>
                                        <p:tgtEl>
                                          <p:spTgt spid="3">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3">
                                            <p:txEl>
                                              <p:pRg st="3" end="3"/>
                                            </p:txEl>
                                          </p:spTgt>
                                        </p:tgtEl>
                                        <p:attrNameLst>
                                          <p:attrName>ppt_x</p:attrName>
                                          <p:attrName>ppt_y</p:attrName>
                                        </p:attrNameLst>
                                      </p:cBhvr>
                                    </p:animMotion>
                                    <p:animEffect transition="in" filter="fade">
                                      <p:cBhvr>
                                        <p:cTn id="37" dur="1000"/>
                                        <p:tgtEl>
                                          <p:spTgt spid="3">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2" presetClass="entr" presetSubtype="0" fill="hold" grpId="0"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Scale>
                                      <p:cBhvr>
                                        <p:cTn id="42" dur="1000" decel="50000" fill="hold">
                                          <p:stCondLst>
                                            <p:cond delay="0"/>
                                          </p:stCondLst>
                                        </p:cTn>
                                        <p:tgtEl>
                                          <p:spTgt spid="3">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3">
                                            <p:txEl>
                                              <p:pRg st="4" end="4"/>
                                            </p:txEl>
                                          </p:spTgt>
                                        </p:tgtEl>
                                        <p:attrNameLst>
                                          <p:attrName>ppt_x</p:attrName>
                                          <p:attrName>ppt_y</p:attrName>
                                        </p:attrNameLst>
                                      </p:cBhvr>
                                    </p:animMotion>
                                    <p:animEffect transition="in" filter="fade">
                                      <p:cBhvr>
                                        <p:cTn id="44" dur="1000"/>
                                        <p:tgtEl>
                                          <p:spTgt spid="3">
                                            <p:txEl>
                                              <p:pRg st="4" end="4"/>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2" presetClass="entr" presetSubtype="0" fill="hold" grpId="0" nodeType="clickEffect">
                                  <p:stCondLst>
                                    <p:cond delay="0"/>
                                  </p:stCondLst>
                                  <p:childTnLst>
                                    <p:set>
                                      <p:cBhvr>
                                        <p:cTn id="48" dur="1" fill="hold">
                                          <p:stCondLst>
                                            <p:cond delay="0"/>
                                          </p:stCondLst>
                                        </p:cTn>
                                        <p:tgtEl>
                                          <p:spTgt spid="3">
                                            <p:txEl>
                                              <p:pRg st="5" end="5"/>
                                            </p:txEl>
                                          </p:spTgt>
                                        </p:tgtEl>
                                        <p:attrNameLst>
                                          <p:attrName>style.visibility</p:attrName>
                                        </p:attrNameLst>
                                      </p:cBhvr>
                                      <p:to>
                                        <p:strVal val="visible"/>
                                      </p:to>
                                    </p:set>
                                    <p:animScale>
                                      <p:cBhvr>
                                        <p:cTn id="49" dur="1000" decel="50000" fill="hold">
                                          <p:stCondLst>
                                            <p:cond delay="0"/>
                                          </p:stCondLst>
                                        </p:cTn>
                                        <p:tgtEl>
                                          <p:spTgt spid="3">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3">
                                            <p:txEl>
                                              <p:pRg st="5" end="5"/>
                                            </p:txEl>
                                          </p:spTgt>
                                        </p:tgtEl>
                                        <p:attrNameLst>
                                          <p:attrName>ppt_x</p:attrName>
                                          <p:attrName>ppt_y</p:attrName>
                                        </p:attrNameLst>
                                      </p:cBhvr>
                                    </p:animMotion>
                                    <p:animEffect transition="in" filter="fade">
                                      <p:cBhvr>
                                        <p:cTn id="51" dur="1000"/>
                                        <p:tgtEl>
                                          <p:spTgt spid="3">
                                            <p:txEl>
                                              <p:pRg st="5" end="5"/>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2" presetClass="entr" presetSubtype="0" fill="hold" grpId="0" nodeType="clickEffect">
                                  <p:stCondLst>
                                    <p:cond delay="0"/>
                                  </p:stCondLst>
                                  <p:childTnLst>
                                    <p:set>
                                      <p:cBhvr>
                                        <p:cTn id="55" dur="1" fill="hold">
                                          <p:stCondLst>
                                            <p:cond delay="0"/>
                                          </p:stCondLst>
                                        </p:cTn>
                                        <p:tgtEl>
                                          <p:spTgt spid="3">
                                            <p:txEl>
                                              <p:pRg st="6" end="6"/>
                                            </p:txEl>
                                          </p:spTgt>
                                        </p:tgtEl>
                                        <p:attrNameLst>
                                          <p:attrName>style.visibility</p:attrName>
                                        </p:attrNameLst>
                                      </p:cBhvr>
                                      <p:to>
                                        <p:strVal val="visible"/>
                                      </p:to>
                                    </p:set>
                                    <p:animScale>
                                      <p:cBhvr>
                                        <p:cTn id="56" dur="1000" decel="50000" fill="hold">
                                          <p:stCondLst>
                                            <p:cond delay="0"/>
                                          </p:stCondLst>
                                        </p:cTn>
                                        <p:tgtEl>
                                          <p:spTgt spid="3">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3">
                                            <p:txEl>
                                              <p:pRg st="6" end="6"/>
                                            </p:txEl>
                                          </p:spTgt>
                                        </p:tgtEl>
                                        <p:attrNameLst>
                                          <p:attrName>ppt_x</p:attrName>
                                          <p:attrName>ppt_y</p:attrName>
                                        </p:attrNameLst>
                                      </p:cBhvr>
                                    </p:animMotion>
                                    <p:animEffect transition="in" filter="fade">
                                      <p:cBhvr>
                                        <p:cTn id="58" dur="1000"/>
                                        <p:tgtEl>
                                          <p:spTgt spid="3">
                                            <p:txEl>
                                              <p:pRg st="6" end="6"/>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52" presetClass="entr" presetSubtype="0" fill="hold" grpId="0" nodeType="clickEffect">
                                  <p:stCondLst>
                                    <p:cond delay="0"/>
                                  </p:stCondLst>
                                  <p:childTnLst>
                                    <p:set>
                                      <p:cBhvr>
                                        <p:cTn id="62" dur="1" fill="hold">
                                          <p:stCondLst>
                                            <p:cond delay="0"/>
                                          </p:stCondLst>
                                        </p:cTn>
                                        <p:tgtEl>
                                          <p:spTgt spid="3">
                                            <p:txEl>
                                              <p:pRg st="7" end="7"/>
                                            </p:txEl>
                                          </p:spTgt>
                                        </p:tgtEl>
                                        <p:attrNameLst>
                                          <p:attrName>style.visibility</p:attrName>
                                        </p:attrNameLst>
                                      </p:cBhvr>
                                      <p:to>
                                        <p:strVal val="visible"/>
                                      </p:to>
                                    </p:set>
                                    <p:animScale>
                                      <p:cBhvr>
                                        <p:cTn id="63" dur="1000" decel="50000" fill="hold">
                                          <p:stCondLst>
                                            <p:cond delay="0"/>
                                          </p:stCondLst>
                                        </p:cTn>
                                        <p:tgtEl>
                                          <p:spTgt spid="3">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3">
                                            <p:txEl>
                                              <p:pRg st="7" end="7"/>
                                            </p:txEl>
                                          </p:spTgt>
                                        </p:tgtEl>
                                        <p:attrNameLst>
                                          <p:attrName>ppt_x</p:attrName>
                                          <p:attrName>ppt_y</p:attrName>
                                        </p:attrNameLst>
                                      </p:cBhvr>
                                    </p:animMotion>
                                    <p:animEffect transition="in" filter="fade">
                                      <p:cBhvr>
                                        <p:cTn id="65" dur="1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994122"/>
          </a:xfrm>
        </p:spPr>
        <p:style>
          <a:lnRef idx="2">
            <a:schemeClr val="accent1"/>
          </a:lnRef>
          <a:fillRef idx="1">
            <a:schemeClr val="lt1"/>
          </a:fillRef>
          <a:effectRef idx="0">
            <a:schemeClr val="accent1"/>
          </a:effectRef>
          <a:fontRef idx="minor">
            <a:schemeClr val="dk1"/>
          </a:fontRef>
        </p:style>
        <p:txBody>
          <a:bodyPr>
            <a:noAutofit/>
          </a:bodyPr>
          <a:lstStyle/>
          <a:p>
            <a:pPr algn="ctr"/>
            <a:br>
              <a:rPr lang="fa-IR" sz="2400" b="1" dirty="0">
                <a:solidFill>
                  <a:schemeClr val="accent1">
                    <a:lumMod val="50000"/>
                  </a:schemeClr>
                </a:solidFill>
                <a:latin typeface="wNazanin-Bold"/>
                <a:cs typeface="B Titr" panose="00000700000000000000" pitchFamily="2" charset="-78"/>
              </a:rPr>
            </a:br>
            <a:r>
              <a:rPr lang="fa-IR" sz="2400" b="1" dirty="0">
                <a:solidFill>
                  <a:schemeClr val="accent1">
                    <a:lumMod val="50000"/>
                  </a:schemeClr>
                </a:solidFill>
                <a:latin typeface="wNazanin-Bold"/>
                <a:cs typeface="B Titr" panose="00000700000000000000" pitchFamily="2" charset="-78"/>
              </a:rPr>
              <a:t>تنفس با بگ ( کیسه ) و ماسک ( افراد حرفه ای )  </a:t>
            </a:r>
          </a:p>
        </p:txBody>
      </p:sp>
      <p:sp>
        <p:nvSpPr>
          <p:cNvPr id="3" name="Content Placeholder 2"/>
          <p:cNvSpPr>
            <a:spLocks noGrp="1"/>
          </p:cNvSpPr>
          <p:nvPr>
            <p:ph idx="1"/>
          </p:nvPr>
        </p:nvSpPr>
        <p:spPr>
          <a:xfrm>
            <a:off x="465418" y="1628800"/>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000" dirty="0">
                <a:solidFill>
                  <a:srgbClr val="FF0000"/>
                </a:solidFill>
                <a:cs typeface="B Nazanin" pitchFamily="2" charset="-78"/>
              </a:rPr>
              <a:t>یک بگ متسع شونده فقط هوای اتاق را تحویل می دهد مگر اینکه منبع ا کسیژن اضافی به آن متصل شود. </a:t>
            </a:r>
          </a:p>
          <a:p>
            <a:pPr marL="0" indent="0">
              <a:buNone/>
            </a:pPr>
            <a:endParaRPr lang="fa-IR" sz="2000" dirty="0">
              <a:solidFill>
                <a:srgbClr val="FF0000"/>
              </a:solidFill>
              <a:cs typeface="B Nazanin" pitchFamily="2" charset="-78"/>
            </a:endParaRPr>
          </a:p>
          <a:p>
            <a:pPr>
              <a:buFont typeface="Wingdings" panose="05000000000000000000" pitchFamily="2" charset="2"/>
              <a:buChar char="v"/>
            </a:pPr>
            <a:r>
              <a:rPr lang="fa-IR" sz="2000" dirty="0">
                <a:solidFill>
                  <a:schemeClr val="bg1"/>
                </a:solidFill>
                <a:cs typeface="B Nazanin" pitchFamily="2" charset="-78"/>
              </a:rPr>
              <a:t>در صورت عدم استفاده از کیسه ذخیره، حتی ا گربه میزان 10 لیتر در دقیقه ا کسیژن به کودک از طریق بگ و ماسک بدهیم، غلظت ا کسیژنی که به بیمار می رسد، حدا کثر 30 تا 80 درصد خواهدبود که بستگی به حجم جاری ومیزان حدا کثر جریان دمی بیمار دارد. </a:t>
            </a:r>
          </a:p>
          <a:p>
            <a:pPr>
              <a:buFont typeface="Wingdings" panose="05000000000000000000" pitchFamily="2" charset="2"/>
              <a:buChar char="v"/>
            </a:pPr>
            <a:r>
              <a:rPr lang="fa-IR" sz="2000" dirty="0">
                <a:solidFill>
                  <a:srgbClr val="FF0000"/>
                </a:solidFill>
                <a:cs typeface="B Nazanin" pitchFamily="2" charset="-78"/>
              </a:rPr>
              <a:t>برای تحویل ا کسیژن با غلظت بالا (60 تا 95 درصد)باید یک کیسه ذخیره به بگ خود متسع شونده اضافه شود. </a:t>
            </a:r>
          </a:p>
          <a:p>
            <a:pPr>
              <a:buFont typeface="Wingdings" panose="05000000000000000000" pitchFamily="2" charset="2"/>
              <a:buChar char="v"/>
            </a:pPr>
            <a:r>
              <a:rPr lang="fa-IR" sz="2000" dirty="0">
                <a:solidFill>
                  <a:schemeClr val="bg1"/>
                </a:solidFill>
                <a:cs typeface="B Nazanin" pitchFamily="2" charset="-78"/>
              </a:rPr>
              <a:t>در چنین حالتی جریان 10 یا 15 لیتر ا کسیژن در دقیقه مورد نیازخواهد بود. برای تحویل چنین درصدی از ا کسیژن ( 60 تا 95 درصد)در حین استفاده از بگ بالغین باید جریان ا کسیژن را حداقل در حد 15 لیتر در دقیقه برقرار کنید.</a:t>
            </a:r>
          </a:p>
        </p:txBody>
      </p:sp>
      <p:pic>
        <p:nvPicPr>
          <p:cNvPr id="2" name="Picture 1"/>
          <p:cNvPicPr>
            <a:picLocks noChangeAspect="1"/>
          </p:cNvPicPr>
          <p:nvPr/>
        </p:nvPicPr>
        <p:blipFill>
          <a:blip r:embed="rId2"/>
          <a:stretch>
            <a:fillRect/>
          </a:stretch>
        </p:blipFill>
        <p:spPr>
          <a:xfrm>
            <a:off x="755576" y="1988840"/>
            <a:ext cx="1728192" cy="1014981"/>
          </a:xfrm>
          <a:prstGeom prst="rect">
            <a:avLst/>
          </a:prstGeom>
        </p:spPr>
      </p:pic>
    </p:spTree>
    <p:extLst>
      <p:ext uri="{BB962C8B-B14F-4D97-AF65-F5344CB8AC3E}">
        <p14:creationId xmlns:p14="http://schemas.microsoft.com/office/powerpoint/2010/main" val="758082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1066130"/>
          </a:xfrm>
        </p:spPr>
        <p:style>
          <a:lnRef idx="2">
            <a:schemeClr val="accent1"/>
          </a:lnRef>
          <a:fillRef idx="1">
            <a:schemeClr val="lt1"/>
          </a:fillRef>
          <a:effectRef idx="0">
            <a:schemeClr val="accent1"/>
          </a:effectRef>
          <a:fontRef idx="minor">
            <a:schemeClr val="dk1"/>
          </a:fontRef>
        </p:style>
        <p:txBody>
          <a:bodyPr>
            <a:noAutofit/>
          </a:bodyPr>
          <a:lstStyle/>
          <a:p>
            <a:pPr algn="ctr"/>
            <a:br>
              <a:rPr lang="fa-IR" sz="2400" b="1" dirty="0">
                <a:solidFill>
                  <a:schemeClr val="accent1">
                    <a:lumMod val="50000"/>
                  </a:schemeClr>
                </a:solidFill>
                <a:latin typeface="wNazanin-Bold"/>
                <a:cs typeface="B Titr" panose="00000700000000000000" pitchFamily="2" charset="-78"/>
              </a:rPr>
            </a:br>
            <a:r>
              <a:rPr lang="fa-IR" sz="2400" b="1" dirty="0">
                <a:solidFill>
                  <a:schemeClr val="accent1">
                    <a:lumMod val="50000"/>
                  </a:schemeClr>
                </a:solidFill>
                <a:latin typeface="wNazanin-Bold"/>
                <a:cs typeface="B Titr" panose="00000700000000000000" pitchFamily="2" charset="-78"/>
              </a:rPr>
              <a:t>احتیاطات  </a:t>
            </a:r>
          </a:p>
        </p:txBody>
      </p:sp>
      <p:sp>
        <p:nvSpPr>
          <p:cNvPr id="3" name="Content Placeholder 2"/>
          <p:cNvSpPr>
            <a:spLocks noGrp="1"/>
          </p:cNvSpPr>
          <p:nvPr>
            <p:ph idx="1"/>
          </p:nvPr>
        </p:nvSpPr>
        <p:spPr>
          <a:xfrm>
            <a:off x="465418" y="1628800"/>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000" dirty="0">
                <a:solidFill>
                  <a:schemeClr val="bg1"/>
                </a:solidFill>
                <a:cs typeface="B Nazanin" pitchFamily="2" charset="-78"/>
              </a:rPr>
              <a:t>احیا گران حرفه ای به ویژه هنگامی که یک راه هوایی پیشرفته برقرار می شود،</a:t>
            </a:r>
          </a:p>
          <a:p>
            <a:pPr marL="0" indent="0">
              <a:buNone/>
            </a:pPr>
            <a:r>
              <a:rPr lang="fa-IR" sz="2000" dirty="0">
                <a:solidFill>
                  <a:schemeClr val="bg1"/>
                </a:solidFill>
                <a:cs typeface="B Nazanin" pitchFamily="2" charset="-78"/>
              </a:rPr>
              <a:t>تنفس های کمکی بیش از حد ایجاد می کنند.</a:t>
            </a:r>
          </a:p>
          <a:p>
            <a:pPr>
              <a:buFont typeface="Wingdings" panose="05000000000000000000" pitchFamily="2" charset="2"/>
              <a:buChar char="v"/>
            </a:pPr>
            <a:r>
              <a:rPr lang="fa-IR" sz="2000" dirty="0">
                <a:solidFill>
                  <a:schemeClr val="bg1"/>
                </a:solidFill>
                <a:cs typeface="B Nazanin" pitchFamily="2" charset="-78"/>
              </a:rPr>
              <a:t> </a:t>
            </a:r>
            <a:r>
              <a:rPr lang="fa-IR" sz="2000" dirty="0">
                <a:solidFill>
                  <a:srgbClr val="FF0000"/>
                </a:solidFill>
                <a:cs typeface="B Nazanin" pitchFamily="2" charset="-78"/>
              </a:rPr>
              <a:t>تهویه بیش از حد به دلایل زیر مضرخواهد بود :</a:t>
            </a:r>
          </a:p>
          <a:p>
            <a:pPr marL="0" indent="0">
              <a:buNone/>
            </a:pPr>
            <a:r>
              <a:rPr lang="fa-IR" sz="2000" dirty="0">
                <a:solidFill>
                  <a:schemeClr val="bg1"/>
                </a:solidFill>
                <a:cs typeface="B Nazanin" pitchFamily="2" charset="-78"/>
              </a:rPr>
              <a:t>•فشار داخل قفسه سینه را افزایش داده و در برگشت وریدی به قلب اختلال ایجاد</a:t>
            </a:r>
          </a:p>
          <a:p>
            <a:pPr marL="0" indent="0">
              <a:buNone/>
            </a:pPr>
            <a:r>
              <a:rPr lang="fa-IR" sz="2000" dirty="0">
                <a:solidFill>
                  <a:schemeClr val="bg1"/>
                </a:solidFill>
                <a:cs typeface="B Nazanin" pitchFamily="2" charset="-78"/>
              </a:rPr>
              <a:t>می کند. این امر سبب کاهش برون ده قلبی، جریان خون مغز و عروق کرونری می شود.</a:t>
            </a:r>
          </a:p>
          <a:p>
            <a:pPr marL="0" indent="0">
              <a:buNone/>
            </a:pPr>
            <a:r>
              <a:rPr lang="fa-IR" sz="2000" dirty="0">
                <a:solidFill>
                  <a:schemeClr val="bg1"/>
                </a:solidFill>
                <a:cs typeface="B Nazanin" pitchFamily="2" charset="-78"/>
              </a:rPr>
              <a:t>•</a:t>
            </a:r>
            <a:r>
              <a:rPr lang="fa-IR" sz="2000" dirty="0">
                <a:solidFill>
                  <a:srgbClr val="FF0000"/>
                </a:solidFill>
                <a:cs typeface="B Nazanin" pitchFamily="2" charset="-78"/>
              </a:rPr>
              <a:t>در بیمارانی که دچار انسداد راه های هوایی کوچک هستند، باعث احتباس هوا</a:t>
            </a:r>
          </a:p>
          <a:p>
            <a:pPr marL="0" indent="0">
              <a:buNone/>
            </a:pPr>
            <a:r>
              <a:rPr lang="fa-IR" sz="2000" dirty="0">
                <a:solidFill>
                  <a:srgbClr val="FF0000"/>
                </a:solidFill>
                <a:cs typeface="B Nazanin" pitchFamily="2" charset="-78"/>
              </a:rPr>
              <a:t>و باروتروما می گردد.</a:t>
            </a:r>
          </a:p>
          <a:p>
            <a:pPr marL="0" indent="0">
              <a:buNone/>
            </a:pPr>
            <a:r>
              <a:rPr lang="fa-IR" sz="2000" dirty="0">
                <a:solidFill>
                  <a:schemeClr val="bg1"/>
                </a:solidFill>
                <a:cs typeface="B Nazanin" pitchFamily="2" charset="-78"/>
              </a:rPr>
              <a:t>•در بیمارانی که فاقد راه هوایی پیشرفته می باشند، خطر رگورژیتاسیون وآسپیراسیون را افزایش می دهد.</a:t>
            </a:r>
          </a:p>
          <a:p>
            <a:pPr>
              <a:buFont typeface="Wingdings" panose="05000000000000000000" pitchFamily="2" charset="2"/>
              <a:buChar char="v"/>
            </a:pPr>
            <a:r>
              <a:rPr lang="fa-IR" sz="2000" dirty="0">
                <a:solidFill>
                  <a:schemeClr val="bg1"/>
                </a:solidFill>
                <a:cs typeface="B Nazanin" pitchFamily="2" charset="-78"/>
              </a:rPr>
              <a:t>باید از تنفس کمکی بیش از حد اجتناب کنید. نیرو و حجم جاری موردنیاز را فقط به گونه ای فراهم نمایید که قفسه سینه بالا بیاید. هر تنفس را آهسته بدهید و بالاآمدن قفسه سینه را نگاه کنید.</a:t>
            </a:r>
          </a:p>
        </p:txBody>
      </p:sp>
    </p:spTree>
    <p:extLst>
      <p:ext uri="{BB962C8B-B14F-4D97-AF65-F5344CB8AC3E}">
        <p14:creationId xmlns:p14="http://schemas.microsoft.com/office/powerpoint/2010/main" val="2631089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850106"/>
          </a:xfrm>
        </p:spPr>
        <p:style>
          <a:lnRef idx="2">
            <a:schemeClr val="accent1"/>
          </a:lnRef>
          <a:fillRef idx="1">
            <a:schemeClr val="lt1"/>
          </a:fillRef>
          <a:effectRef idx="0">
            <a:schemeClr val="accent1"/>
          </a:effectRef>
          <a:fontRef idx="minor">
            <a:schemeClr val="dk1"/>
          </a:fontRef>
        </p:style>
        <p:txBody>
          <a:bodyPr>
            <a:noAutofit/>
          </a:bodyPr>
          <a:lstStyle/>
          <a:p>
            <a:pPr algn="ctr"/>
            <a:br>
              <a:rPr lang="fa-IR" sz="2400" b="1" dirty="0">
                <a:solidFill>
                  <a:schemeClr val="accent1">
                    <a:lumMod val="50000"/>
                  </a:schemeClr>
                </a:solidFill>
                <a:latin typeface="wNazanin-Bold"/>
                <a:cs typeface="B Titr" panose="00000700000000000000" pitchFamily="2" charset="-78"/>
              </a:rPr>
            </a:br>
            <a:r>
              <a:rPr lang="fa-IR" sz="2400" b="1" dirty="0">
                <a:solidFill>
                  <a:schemeClr val="accent1">
                    <a:lumMod val="50000"/>
                  </a:schemeClr>
                </a:solidFill>
                <a:latin typeface="wNazanin-Bold"/>
                <a:cs typeface="B Titr" panose="00000700000000000000" pitchFamily="2" charset="-78"/>
              </a:rPr>
              <a:t>اگر قفسه سینه بالا نیامد مجددا بررسی نمایید  </a:t>
            </a:r>
          </a:p>
        </p:txBody>
      </p:sp>
      <p:sp>
        <p:nvSpPr>
          <p:cNvPr id="3" name="Content Placeholder 2"/>
          <p:cNvSpPr>
            <a:spLocks noGrp="1"/>
          </p:cNvSpPr>
          <p:nvPr>
            <p:ph idx="1"/>
          </p:nvPr>
        </p:nvSpPr>
        <p:spPr>
          <a:xfrm>
            <a:off x="465418" y="1628800"/>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400" dirty="0">
                <a:solidFill>
                  <a:schemeClr val="bg1"/>
                </a:solidFill>
                <a:cs typeface="B Nazanin" pitchFamily="2" charset="-78"/>
              </a:rPr>
              <a:t>راه هوایی را باز کنید</a:t>
            </a:r>
          </a:p>
          <a:p>
            <a:pPr>
              <a:buFont typeface="Wingdings" panose="05000000000000000000" pitchFamily="2" charset="2"/>
              <a:buChar char="v"/>
            </a:pPr>
            <a:r>
              <a:rPr lang="fa-IR" sz="2400" dirty="0">
                <a:solidFill>
                  <a:schemeClr val="bg1"/>
                </a:solidFill>
                <a:cs typeface="B Nazanin" pitchFamily="2" charset="-78"/>
              </a:rPr>
              <a:t> </a:t>
            </a:r>
            <a:r>
              <a:rPr lang="fa-IR" sz="2400" dirty="0">
                <a:solidFill>
                  <a:srgbClr val="FF0000"/>
                </a:solidFill>
                <a:cs typeface="B Nazanin" pitchFamily="2" charset="-78"/>
              </a:rPr>
              <a:t>درستی محکم بودن تماس بین ماسک و صورت را بررسی کنید (یا بین بگ و راه هوایی پیشرفته) و مجددًا تنفس کمکی بدهید. </a:t>
            </a:r>
          </a:p>
          <a:p>
            <a:pPr>
              <a:buFont typeface="Wingdings" panose="05000000000000000000" pitchFamily="2" charset="2"/>
              <a:buChar char="v"/>
            </a:pPr>
            <a:r>
              <a:rPr lang="fa-IR" sz="2400" dirty="0">
                <a:solidFill>
                  <a:schemeClr val="bg1"/>
                </a:solidFill>
                <a:cs typeface="B Nazanin" pitchFamily="2" charset="-78"/>
              </a:rPr>
              <a:t>از آنجایی که تهویه موثر با بگ و ماسک نیازمند مراحل پیچیده ای است این روش در احیای یک نفره توصیه نمی شود. </a:t>
            </a:r>
          </a:p>
          <a:p>
            <a:pPr>
              <a:buFont typeface="Wingdings" panose="05000000000000000000" pitchFamily="2" charset="2"/>
              <a:buChar char="v"/>
            </a:pPr>
            <a:r>
              <a:rPr lang="fa-IR" sz="2400" dirty="0">
                <a:solidFill>
                  <a:srgbClr val="FF0000"/>
                </a:solidFill>
                <a:cs typeface="B Nazanin" pitchFamily="2" charset="-78"/>
              </a:rPr>
              <a:t>کودکان مبتلا به انسداد راه هوایی یا بیمارانی که پذیرش ریوی کمی دارند، ممکن است نیازمند فشارهای دمی بالاتری برای ایجاد یک تهویه موثر باشند (تا حدی که باعث بالا آمدن قفسه شود). </a:t>
            </a:r>
          </a:p>
        </p:txBody>
      </p:sp>
    </p:spTree>
    <p:extLst>
      <p:ext uri="{BB962C8B-B14F-4D97-AF65-F5344CB8AC3E}">
        <p14:creationId xmlns:p14="http://schemas.microsoft.com/office/powerpoint/2010/main" val="5751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850106"/>
          </a:xfrm>
        </p:spPr>
        <p:style>
          <a:lnRef idx="2">
            <a:schemeClr val="accent1"/>
          </a:lnRef>
          <a:fillRef idx="1">
            <a:schemeClr val="lt1"/>
          </a:fillRef>
          <a:effectRef idx="0">
            <a:schemeClr val="accent1"/>
          </a:effectRef>
          <a:fontRef idx="minor">
            <a:schemeClr val="dk1"/>
          </a:fontRef>
        </p:style>
        <p:txBody>
          <a:bodyPr>
            <a:noAutofit/>
          </a:bodyPr>
          <a:lstStyle/>
          <a:p>
            <a:pPr algn="ctr"/>
            <a:br>
              <a:rPr lang="fa-IR" sz="2400" b="1" dirty="0">
                <a:solidFill>
                  <a:schemeClr val="accent1">
                    <a:lumMod val="50000"/>
                  </a:schemeClr>
                </a:solidFill>
                <a:latin typeface="wNazanin-Bold"/>
                <a:cs typeface="B Titr" panose="00000700000000000000" pitchFamily="2" charset="-78"/>
              </a:rPr>
            </a:br>
            <a:r>
              <a:rPr lang="fa-IR" sz="2400" b="1" dirty="0">
                <a:solidFill>
                  <a:schemeClr val="accent1">
                    <a:lumMod val="50000"/>
                  </a:schemeClr>
                </a:solidFill>
                <a:latin typeface="wNazanin-Bold"/>
                <a:cs typeface="B Titr" panose="00000700000000000000" pitchFamily="2" charset="-78"/>
              </a:rPr>
              <a:t>اگر قفسه سینه بالا نیامد مجددا بررسی نمایید  </a:t>
            </a:r>
          </a:p>
        </p:txBody>
      </p:sp>
      <p:sp>
        <p:nvSpPr>
          <p:cNvPr id="3" name="Content Placeholder 2"/>
          <p:cNvSpPr>
            <a:spLocks noGrp="1"/>
          </p:cNvSpPr>
          <p:nvPr>
            <p:ph idx="1"/>
          </p:nvPr>
        </p:nvSpPr>
        <p:spPr>
          <a:xfrm>
            <a:off x="465418" y="1628800"/>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400" dirty="0">
                <a:solidFill>
                  <a:schemeClr val="bg1"/>
                </a:solidFill>
                <a:cs typeface="B Nazanin" pitchFamily="2" charset="-78"/>
              </a:rPr>
              <a:t>دریچه آزاد کننده فشاری که در سیستم بگ و ماسک طراحی شده است، ممکن است مانع از ایجاد یک حجم جاری کافی در این بیماران گردد.</a:t>
            </a:r>
          </a:p>
          <a:p>
            <a:pPr>
              <a:buFont typeface="Wingdings" panose="05000000000000000000" pitchFamily="2" charset="2"/>
              <a:buChar char="v"/>
            </a:pPr>
            <a:r>
              <a:rPr lang="fa-IR" sz="2400" dirty="0">
                <a:solidFill>
                  <a:schemeClr val="bg1"/>
                </a:solidFill>
                <a:cs typeface="B Nazanin" pitchFamily="2" charset="-78"/>
              </a:rPr>
              <a:t> اطمینان حاصل نماییدکه با وسایل بگ – ماسک موجود، قادر خواهید بود این اثر دریچه های کاهنده فشار آنها را دور زده و در صورت لزوم برای ایجاد تهویه مناسب فشارهای بالا ایجاد کنید.</a:t>
            </a:r>
          </a:p>
        </p:txBody>
      </p:sp>
    </p:spTree>
    <p:extLst>
      <p:ext uri="{BB962C8B-B14F-4D97-AF65-F5344CB8AC3E}">
        <p14:creationId xmlns:p14="http://schemas.microsoft.com/office/powerpoint/2010/main" val="2902373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850106"/>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2400" b="1" dirty="0">
                <a:solidFill>
                  <a:schemeClr val="accent1">
                    <a:lumMod val="50000"/>
                  </a:schemeClr>
                </a:solidFill>
                <a:latin typeface="wNazanin-Bold"/>
                <a:cs typeface="B Titr" panose="00000700000000000000" pitchFamily="2" charset="-78"/>
              </a:rPr>
              <a:t>تهویه بگ – ماسک ( دونفره ) </a:t>
            </a:r>
            <a:br>
              <a:rPr lang="fa-IR" sz="2400" b="1" dirty="0">
                <a:solidFill>
                  <a:schemeClr val="accent1">
                    <a:lumMod val="50000"/>
                  </a:schemeClr>
                </a:solidFill>
                <a:latin typeface="wNazanin-Bold"/>
                <a:cs typeface="B Titr" panose="00000700000000000000" pitchFamily="2" charset="-78"/>
              </a:rPr>
            </a:br>
            <a:r>
              <a:rPr lang="fa-IR" sz="2400" b="1" dirty="0">
                <a:solidFill>
                  <a:schemeClr val="accent1">
                    <a:lumMod val="50000"/>
                  </a:schemeClr>
                </a:solidFill>
                <a:latin typeface="wNazanin-Bold"/>
                <a:cs typeface="B Titr" panose="00000700000000000000" pitchFamily="2" charset="-78"/>
              </a:rPr>
              <a:t> </a:t>
            </a:r>
          </a:p>
        </p:txBody>
      </p:sp>
      <p:sp>
        <p:nvSpPr>
          <p:cNvPr id="3" name="Content Placeholder 2"/>
          <p:cNvSpPr>
            <a:spLocks noGrp="1"/>
          </p:cNvSpPr>
          <p:nvPr>
            <p:ph idx="1"/>
          </p:nvPr>
        </p:nvSpPr>
        <p:spPr>
          <a:xfrm>
            <a:off x="465418" y="1628800"/>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400" dirty="0">
                <a:solidFill>
                  <a:schemeClr val="bg1"/>
                </a:solidFill>
                <a:cs typeface="B Nazanin" pitchFamily="2" charset="-78"/>
              </a:rPr>
              <a:t>اگر احیا کنندگان ماهری در دسترس باشند، روش احیای دو نفره نسبت به روش احیای یک نفره دربرقراری تهویه موثر با بگ و ماسک موفق تر است. </a:t>
            </a:r>
          </a:p>
          <a:p>
            <a:pPr marL="0" indent="0">
              <a:buNone/>
            </a:pPr>
            <a:endParaRPr lang="fa-IR" sz="2400" dirty="0">
              <a:solidFill>
                <a:schemeClr val="bg1"/>
              </a:solidFill>
              <a:cs typeface="B Nazanin" pitchFamily="2" charset="-78"/>
            </a:endParaRPr>
          </a:p>
          <a:p>
            <a:pPr>
              <a:buFont typeface="Wingdings" panose="05000000000000000000" pitchFamily="2" charset="2"/>
              <a:buChar char="v"/>
            </a:pPr>
            <a:r>
              <a:rPr lang="fa-IR" sz="2400" dirty="0">
                <a:solidFill>
                  <a:schemeClr val="bg1"/>
                </a:solidFill>
                <a:cs typeface="B Nazanin" pitchFamily="2" charset="-78"/>
              </a:rPr>
              <a:t>تکنیک تهویه بگ-ماسک دو نفره در مواردی که انسداد راه هوایی قابل توجه، ظرفیت ریوی ناچیز یا اشکال دربرقراری یک اتصال محکم بین ماسک و صورت وجود دارد، می تواند مورد نیاز باشد.</a:t>
            </a:r>
          </a:p>
        </p:txBody>
      </p:sp>
      <p:pic>
        <p:nvPicPr>
          <p:cNvPr id="2" name="Picture 1"/>
          <p:cNvPicPr>
            <a:picLocks noChangeAspect="1"/>
          </p:cNvPicPr>
          <p:nvPr/>
        </p:nvPicPr>
        <p:blipFill>
          <a:blip r:embed="rId2"/>
          <a:stretch>
            <a:fillRect/>
          </a:stretch>
        </p:blipFill>
        <p:spPr>
          <a:xfrm>
            <a:off x="755575" y="4437112"/>
            <a:ext cx="2533545" cy="1512168"/>
          </a:xfrm>
          <a:prstGeom prst="rect">
            <a:avLst/>
          </a:prstGeom>
        </p:spPr>
      </p:pic>
    </p:spTree>
    <p:extLst>
      <p:ext uri="{BB962C8B-B14F-4D97-AF65-F5344CB8AC3E}">
        <p14:creationId xmlns:p14="http://schemas.microsoft.com/office/powerpoint/2010/main" val="1875445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850106"/>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2400" b="1" dirty="0">
                <a:solidFill>
                  <a:schemeClr val="accent1">
                    <a:lumMod val="50000"/>
                  </a:schemeClr>
                </a:solidFill>
                <a:latin typeface="wNazanin-Bold"/>
                <a:cs typeface="B Titr" panose="00000700000000000000" pitchFamily="2" charset="-78"/>
              </a:rPr>
              <a:t>تهویه بگ – ماسک ( دونفره ) </a:t>
            </a:r>
            <a:br>
              <a:rPr lang="fa-IR" sz="2400" b="1" dirty="0">
                <a:solidFill>
                  <a:schemeClr val="accent1">
                    <a:lumMod val="50000"/>
                  </a:schemeClr>
                </a:solidFill>
                <a:latin typeface="wNazanin-Bold"/>
                <a:cs typeface="B Titr" panose="00000700000000000000" pitchFamily="2" charset="-78"/>
              </a:rPr>
            </a:br>
            <a:r>
              <a:rPr lang="fa-IR" sz="2400" b="1" dirty="0">
                <a:solidFill>
                  <a:schemeClr val="accent1">
                    <a:lumMod val="50000"/>
                  </a:schemeClr>
                </a:solidFill>
                <a:latin typeface="wNazanin-Bold"/>
                <a:cs typeface="B Titr" panose="00000700000000000000" pitchFamily="2" charset="-78"/>
              </a:rPr>
              <a:t> </a:t>
            </a:r>
          </a:p>
        </p:txBody>
      </p:sp>
      <p:sp>
        <p:nvSpPr>
          <p:cNvPr id="3" name="Content Placeholder 2"/>
          <p:cNvSpPr>
            <a:spLocks noGrp="1"/>
          </p:cNvSpPr>
          <p:nvPr>
            <p:ph idx="1"/>
          </p:nvPr>
        </p:nvSpPr>
        <p:spPr>
          <a:xfrm>
            <a:off x="465418" y="1628800"/>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400" dirty="0">
                <a:solidFill>
                  <a:schemeClr val="bg1"/>
                </a:solidFill>
                <a:cs typeface="B Nazanin" pitchFamily="2" charset="-78"/>
              </a:rPr>
              <a:t>یک احیا کننده از هر دو دست جهت هم باز کردن راه هوایی و هم برقراری یک تماس محکم بین صورت و ماسک استفاده می کند در حالی که دیگری بگ را فشار می دهد.</a:t>
            </a:r>
          </a:p>
          <a:p>
            <a:pPr>
              <a:buFont typeface="Wingdings" panose="05000000000000000000" pitchFamily="2" charset="2"/>
              <a:buChar char="v"/>
            </a:pPr>
            <a:r>
              <a:rPr lang="fa-IR" sz="2400" dirty="0">
                <a:solidFill>
                  <a:schemeClr val="bg1"/>
                </a:solidFill>
                <a:cs typeface="B Nazanin" pitchFamily="2" charset="-78"/>
              </a:rPr>
              <a:t>هر دو احیا کننده باید قفسه سینه را نگاه کنند تا از بالا آمدن آن اطمینان حاصل</a:t>
            </a:r>
          </a:p>
          <a:p>
            <a:pPr marL="0" indent="0">
              <a:buNone/>
            </a:pPr>
            <a:r>
              <a:rPr lang="fa-IR" sz="2400" dirty="0">
                <a:solidFill>
                  <a:schemeClr val="bg1"/>
                </a:solidFill>
                <a:cs typeface="B Nazanin" pitchFamily="2" charset="-78"/>
              </a:rPr>
              <a:t>نماید.</a:t>
            </a:r>
          </a:p>
          <a:p>
            <a:pPr>
              <a:buFont typeface="Wingdings" panose="05000000000000000000" pitchFamily="2" charset="2"/>
              <a:buChar char="v"/>
            </a:pPr>
            <a:r>
              <a:rPr lang="fa-IR" sz="2400" dirty="0">
                <a:solidFill>
                  <a:schemeClr val="bg1"/>
                </a:solidFill>
                <a:cs typeface="B Nazanin" pitchFamily="2" charset="-78"/>
              </a:rPr>
              <a:t> با توجه به اینکه احیای بگ-ماسک دو نفره می تواند موثرتر باشد، مراقب</a:t>
            </a:r>
          </a:p>
          <a:p>
            <a:pPr marL="0" indent="0">
              <a:buNone/>
            </a:pPr>
            <a:r>
              <a:rPr lang="fa-IR" sz="2400" dirty="0">
                <a:solidFill>
                  <a:schemeClr val="bg1"/>
                </a:solidFill>
                <a:cs typeface="B Nazanin" pitchFamily="2" charset="-78"/>
              </a:rPr>
              <a:t>باشید که از دادن حجم های خیلی زیاد که منجر به تهویه بیش از حد می گردد،</a:t>
            </a:r>
          </a:p>
          <a:p>
            <a:pPr marL="0" indent="0">
              <a:buNone/>
            </a:pPr>
            <a:r>
              <a:rPr lang="fa-IR" sz="2400" dirty="0">
                <a:solidFill>
                  <a:schemeClr val="bg1"/>
                </a:solidFill>
                <a:cs typeface="B Nazanin" pitchFamily="2" charset="-78"/>
              </a:rPr>
              <a:t>اجتناب کنید.</a:t>
            </a:r>
          </a:p>
        </p:txBody>
      </p:sp>
      <p:pic>
        <p:nvPicPr>
          <p:cNvPr id="2" name="Picture 1"/>
          <p:cNvPicPr>
            <a:picLocks noChangeAspect="1"/>
          </p:cNvPicPr>
          <p:nvPr/>
        </p:nvPicPr>
        <p:blipFill>
          <a:blip r:embed="rId2"/>
          <a:stretch>
            <a:fillRect/>
          </a:stretch>
        </p:blipFill>
        <p:spPr>
          <a:xfrm>
            <a:off x="827584" y="4869160"/>
            <a:ext cx="2412900" cy="1440160"/>
          </a:xfrm>
          <a:prstGeom prst="rect">
            <a:avLst/>
          </a:prstGeom>
        </p:spPr>
      </p:pic>
    </p:spTree>
    <p:extLst>
      <p:ext uri="{BB962C8B-B14F-4D97-AF65-F5344CB8AC3E}">
        <p14:creationId xmlns:p14="http://schemas.microsoft.com/office/powerpoint/2010/main" val="2976369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850106"/>
          </a:xfrm>
        </p:spPr>
        <p:style>
          <a:lnRef idx="2">
            <a:schemeClr val="accent1"/>
          </a:lnRef>
          <a:fillRef idx="1">
            <a:schemeClr val="lt1"/>
          </a:fillRef>
          <a:effectRef idx="0">
            <a:schemeClr val="accent1"/>
          </a:effectRef>
          <a:fontRef idx="minor">
            <a:schemeClr val="dk1"/>
          </a:fontRef>
        </p:style>
        <p:txBody>
          <a:bodyPr>
            <a:noAutofit/>
          </a:bodyPr>
          <a:lstStyle/>
          <a:p>
            <a:pPr algn="ctr"/>
            <a:br>
              <a:rPr lang="fa-IR" sz="2400" b="1" dirty="0">
                <a:solidFill>
                  <a:schemeClr val="accent1">
                    <a:lumMod val="50000"/>
                  </a:schemeClr>
                </a:solidFill>
                <a:latin typeface="wNazanin-Bold"/>
                <a:cs typeface="B Titr" panose="00000700000000000000" pitchFamily="2" charset="-78"/>
              </a:rPr>
            </a:br>
            <a:r>
              <a:rPr lang="fa-IR" sz="2400" b="1" dirty="0">
                <a:solidFill>
                  <a:schemeClr val="accent1">
                    <a:lumMod val="50000"/>
                  </a:schemeClr>
                </a:solidFill>
                <a:latin typeface="wNazanin-Bold"/>
                <a:cs typeface="B Titr" panose="00000700000000000000" pitchFamily="2" charset="-78"/>
              </a:rPr>
              <a:t>باد شدن معده و فشردن کریکوئید  </a:t>
            </a:r>
          </a:p>
        </p:txBody>
      </p:sp>
      <p:sp>
        <p:nvSpPr>
          <p:cNvPr id="3" name="Content Placeholder 2"/>
          <p:cNvSpPr>
            <a:spLocks noGrp="1"/>
          </p:cNvSpPr>
          <p:nvPr>
            <p:ph idx="1"/>
          </p:nvPr>
        </p:nvSpPr>
        <p:spPr>
          <a:xfrm>
            <a:off x="395536" y="1124744"/>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400" dirty="0">
                <a:solidFill>
                  <a:schemeClr val="bg1"/>
                </a:solidFill>
                <a:cs typeface="B Nazanin" pitchFamily="2" charset="-78"/>
              </a:rPr>
              <a:t>باد شدن معده می تواند با تهویه موثر تداخل ایجادکند و باعث رگورژیتاسیون گردد.</a:t>
            </a:r>
          </a:p>
          <a:p>
            <a:pPr>
              <a:buFont typeface="Wingdings" panose="05000000000000000000" pitchFamily="2" charset="2"/>
              <a:buChar char="v"/>
            </a:pPr>
            <a:r>
              <a:rPr lang="fa-IR" sz="2400" dirty="0">
                <a:solidFill>
                  <a:srgbClr val="FF0000"/>
                </a:solidFill>
                <a:cs typeface="B Nazanin" pitchFamily="2" charset="-78"/>
              </a:rPr>
              <a:t>برای به حداقل رساندن باد شدن معده، از ایجادفشارهای دمی بیش از حد اجتناب نمایید. </a:t>
            </a:r>
          </a:p>
          <a:p>
            <a:pPr>
              <a:buFont typeface="Wingdings" panose="05000000000000000000" pitchFamily="2" charset="2"/>
              <a:buChar char="v"/>
            </a:pPr>
            <a:r>
              <a:rPr lang="fa-IR" sz="2400" dirty="0">
                <a:solidFill>
                  <a:schemeClr val="bg1"/>
                </a:solidFill>
                <a:cs typeface="B Nazanin" pitchFamily="2" charset="-78"/>
              </a:rPr>
              <a:t>این کار را بابرقراری هر تنفس طی حدود یک ثانیه انجام دهید.</a:t>
            </a:r>
          </a:p>
          <a:p>
            <a:pPr>
              <a:buFont typeface="Wingdings" panose="05000000000000000000" pitchFamily="2" charset="2"/>
              <a:buChar char="v"/>
            </a:pPr>
            <a:r>
              <a:rPr lang="fa-IR" sz="2400" dirty="0">
                <a:solidFill>
                  <a:schemeClr val="bg1"/>
                </a:solidFill>
                <a:cs typeface="B Nazanin" pitchFamily="2" charset="-78"/>
              </a:rPr>
              <a:t>فشردن کریکوئید می تواند مد نظر قرار بگیرد؛ اما فقط درصورتی قابل </a:t>
            </a:r>
          </a:p>
          <a:p>
            <a:pPr marL="0" indent="0">
              <a:buNone/>
            </a:pPr>
            <a:r>
              <a:rPr lang="fa-IR" sz="2400" dirty="0">
                <a:solidFill>
                  <a:schemeClr val="bg1"/>
                </a:solidFill>
                <a:cs typeface="B Nazanin" pitchFamily="2" charset="-78"/>
              </a:rPr>
              <a:t>       انجام خواهد بودکه قربانی پاسخ گو نباشد و یک احیا گر حرفه ای </a:t>
            </a:r>
          </a:p>
          <a:p>
            <a:pPr marL="0" indent="0">
              <a:buNone/>
            </a:pPr>
            <a:r>
              <a:rPr lang="fa-IR" sz="2400" dirty="0">
                <a:solidFill>
                  <a:schemeClr val="bg1"/>
                </a:solidFill>
                <a:cs typeface="B Nazanin" pitchFamily="2" charset="-78"/>
              </a:rPr>
              <a:t>       اضافی دردسترس باشد. </a:t>
            </a:r>
          </a:p>
          <a:p>
            <a:pPr>
              <a:buFont typeface="Wingdings" panose="05000000000000000000" pitchFamily="2" charset="2"/>
              <a:buChar char="v"/>
            </a:pPr>
            <a:r>
              <a:rPr lang="fa-IR" sz="2400" dirty="0">
                <a:solidFill>
                  <a:srgbClr val="FF0000"/>
                </a:solidFill>
                <a:cs typeface="B Nazanin" pitchFamily="2" charset="-78"/>
              </a:rPr>
              <a:t> از فشار بیش از حد بر روی کریکوئید اجتناب نمایید. زیرا می تواند موجب بسته         شدن تراشه گردد</a:t>
            </a:r>
            <a:r>
              <a:rPr lang="fa-IR" sz="2400" dirty="0">
                <a:solidFill>
                  <a:schemeClr val="bg1"/>
                </a:solidFill>
                <a:cs typeface="B Nazanin" pitchFamily="2" charset="-78"/>
              </a:rPr>
              <a:t>.</a:t>
            </a:r>
          </a:p>
        </p:txBody>
      </p:sp>
      <p:pic>
        <p:nvPicPr>
          <p:cNvPr id="5" name="Picture 4"/>
          <p:cNvPicPr>
            <a:picLocks noChangeAspect="1"/>
          </p:cNvPicPr>
          <p:nvPr/>
        </p:nvPicPr>
        <p:blipFill>
          <a:blip r:embed="rId2"/>
          <a:stretch>
            <a:fillRect/>
          </a:stretch>
        </p:blipFill>
        <p:spPr>
          <a:xfrm>
            <a:off x="611560" y="1953786"/>
            <a:ext cx="1584176" cy="1223731"/>
          </a:xfrm>
          <a:prstGeom prst="rect">
            <a:avLst/>
          </a:prstGeom>
        </p:spPr>
      </p:pic>
    </p:spTree>
    <p:extLst>
      <p:ext uri="{BB962C8B-B14F-4D97-AF65-F5344CB8AC3E}">
        <p14:creationId xmlns:p14="http://schemas.microsoft.com/office/powerpoint/2010/main" val="581724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1066130"/>
          </a:xfrm>
        </p:spPr>
        <p:style>
          <a:lnRef idx="2">
            <a:schemeClr val="accent1"/>
          </a:lnRef>
          <a:fillRef idx="1">
            <a:schemeClr val="lt1"/>
          </a:fillRef>
          <a:effectRef idx="0">
            <a:schemeClr val="accent1"/>
          </a:effectRef>
          <a:fontRef idx="minor">
            <a:schemeClr val="dk1"/>
          </a:fontRef>
        </p:style>
        <p:txBody>
          <a:bodyPr>
            <a:noAutofit/>
          </a:bodyPr>
          <a:lstStyle/>
          <a:p>
            <a:pPr algn="ctr"/>
            <a:br>
              <a:rPr lang="fa-IR" sz="2400" b="1" dirty="0">
                <a:solidFill>
                  <a:schemeClr val="accent1">
                    <a:lumMod val="50000"/>
                  </a:schemeClr>
                </a:solidFill>
                <a:latin typeface="wNazanin-Bold"/>
                <a:cs typeface="B Titr" panose="00000700000000000000" pitchFamily="2" charset="-78"/>
              </a:rPr>
            </a:br>
            <a:r>
              <a:rPr lang="fa-IR" sz="2400" b="1" dirty="0">
                <a:solidFill>
                  <a:schemeClr val="accent1">
                    <a:lumMod val="50000"/>
                  </a:schemeClr>
                </a:solidFill>
                <a:latin typeface="wNazanin-Bold"/>
                <a:cs typeface="B Titr" panose="00000700000000000000" pitchFamily="2" charset="-78"/>
              </a:rPr>
              <a:t>تجویز اکسیژن  </a:t>
            </a:r>
          </a:p>
        </p:txBody>
      </p:sp>
      <p:sp>
        <p:nvSpPr>
          <p:cNvPr id="3" name="Content Placeholder 2"/>
          <p:cNvSpPr>
            <a:spLocks noGrp="1"/>
          </p:cNvSpPr>
          <p:nvPr>
            <p:ph idx="1"/>
          </p:nvPr>
        </p:nvSpPr>
        <p:spPr>
          <a:xfrm>
            <a:off x="465418" y="1628800"/>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400" dirty="0">
                <a:solidFill>
                  <a:srgbClr val="FF0000"/>
                </a:solidFill>
                <a:cs typeface="B Nazanin" pitchFamily="2" charset="-78"/>
              </a:rPr>
              <a:t>بررسی های متعدد تئوری و حیوانی موید این نکته است که تجویز ا کسیژن 100</a:t>
            </a:r>
          </a:p>
          <a:p>
            <a:pPr marL="0" indent="0">
              <a:buNone/>
            </a:pPr>
            <a:r>
              <a:rPr lang="fa-IR" sz="2400" dirty="0">
                <a:solidFill>
                  <a:srgbClr val="FF0000"/>
                </a:solidFill>
                <a:cs typeface="B Nazanin" pitchFamily="2" charset="-78"/>
              </a:rPr>
              <a:t>درصد، احتمالاٌ عوارض نامطلوبی به همراه خواهد داشت. </a:t>
            </a:r>
          </a:p>
          <a:p>
            <a:pPr marL="0" indent="0">
              <a:buNone/>
            </a:pPr>
            <a:endParaRPr lang="fa-IR" sz="2400" dirty="0">
              <a:solidFill>
                <a:schemeClr val="bg1"/>
              </a:solidFill>
              <a:cs typeface="B Nazanin" pitchFamily="2" charset="-78"/>
            </a:endParaRPr>
          </a:p>
          <a:p>
            <a:pPr>
              <a:buFont typeface="Wingdings" panose="05000000000000000000" pitchFamily="2" charset="2"/>
              <a:buChar char="v"/>
            </a:pPr>
            <a:r>
              <a:rPr lang="fa-IR" sz="2400" dirty="0">
                <a:solidFill>
                  <a:schemeClr val="bg1"/>
                </a:solidFill>
                <a:cs typeface="B Nazanin" pitchFamily="2" charset="-78"/>
              </a:rPr>
              <a:t>عوارض ا کسیژن طی احیافقط در نوزادان مطالعه شده است. لذا تا زمانی که اطلاعات جدیدتری در دسترس قرار گیرد، منطقی است که احیا گران حرفه ای در طی احیا از ا کسیژن 100 درصد استفاده کنند.</a:t>
            </a:r>
          </a:p>
          <a:p>
            <a:pPr marL="0" indent="0">
              <a:buNone/>
            </a:pPr>
            <a:r>
              <a:rPr lang="fa-IR" sz="2400" dirty="0">
                <a:solidFill>
                  <a:schemeClr val="bg1"/>
                </a:solidFill>
                <a:cs typeface="B Nazanin" pitchFamily="2" charset="-78"/>
              </a:rPr>
              <a:t> </a:t>
            </a:r>
          </a:p>
        </p:txBody>
      </p:sp>
    </p:spTree>
    <p:extLst>
      <p:ext uri="{BB962C8B-B14F-4D97-AF65-F5344CB8AC3E}">
        <p14:creationId xmlns:p14="http://schemas.microsoft.com/office/powerpoint/2010/main" val="2750599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994122"/>
          </a:xfrm>
        </p:spPr>
        <p:style>
          <a:lnRef idx="2">
            <a:schemeClr val="accent1"/>
          </a:lnRef>
          <a:fillRef idx="1">
            <a:schemeClr val="lt1"/>
          </a:fillRef>
          <a:effectRef idx="0">
            <a:schemeClr val="accent1"/>
          </a:effectRef>
          <a:fontRef idx="minor">
            <a:schemeClr val="dk1"/>
          </a:fontRef>
        </p:style>
        <p:txBody>
          <a:bodyPr>
            <a:noAutofit/>
          </a:bodyPr>
          <a:lstStyle/>
          <a:p>
            <a:pPr algn="ctr"/>
            <a:br>
              <a:rPr lang="fa-IR" sz="2400" b="1" dirty="0">
                <a:solidFill>
                  <a:schemeClr val="accent1">
                    <a:lumMod val="50000"/>
                  </a:schemeClr>
                </a:solidFill>
                <a:latin typeface="wNazanin-Bold"/>
                <a:cs typeface="B Titr" panose="00000700000000000000" pitchFamily="2" charset="-78"/>
              </a:rPr>
            </a:br>
            <a:r>
              <a:rPr lang="fa-IR" sz="2400" b="1" dirty="0">
                <a:solidFill>
                  <a:schemeClr val="accent1">
                    <a:lumMod val="50000"/>
                  </a:schemeClr>
                </a:solidFill>
                <a:latin typeface="wNazanin-Bold"/>
                <a:cs typeface="B Titr" panose="00000700000000000000" pitchFamily="2" charset="-78"/>
              </a:rPr>
              <a:t>تجویز اکسیژن  </a:t>
            </a:r>
          </a:p>
        </p:txBody>
      </p:sp>
      <p:sp>
        <p:nvSpPr>
          <p:cNvPr id="3" name="Content Placeholder 2"/>
          <p:cNvSpPr>
            <a:spLocks noGrp="1"/>
          </p:cNvSpPr>
          <p:nvPr>
            <p:ph idx="1"/>
          </p:nvPr>
        </p:nvSpPr>
        <p:spPr>
          <a:xfrm>
            <a:off x="465418" y="1628800"/>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400" dirty="0">
                <a:solidFill>
                  <a:srgbClr val="FF0000"/>
                </a:solidFill>
                <a:cs typeface="B Nazanin" pitchFamily="2" charset="-78"/>
              </a:rPr>
              <a:t>وقتی گردش خون به حالت طبیعی برگشت، میزان اشباع ا کسیژن رامانیتور کنید. </a:t>
            </a:r>
          </a:p>
          <a:p>
            <a:pPr>
              <a:buFont typeface="Wingdings" panose="05000000000000000000" pitchFamily="2" charset="2"/>
              <a:buChar char="v"/>
            </a:pPr>
            <a:r>
              <a:rPr lang="fa-IR" sz="2400" dirty="0">
                <a:solidFill>
                  <a:schemeClr val="bg1"/>
                </a:solidFill>
                <a:cs typeface="B Nazanin" pitchFamily="2" charset="-78"/>
              </a:rPr>
              <a:t>منطقی است که در این حالت میزان تجویز ا کسیژن را به گونه ای تنظیم نمایید که میزان اشباع هموگلوبین مساوی یا بیش از 94 درصد بماند. </a:t>
            </a:r>
          </a:p>
          <a:p>
            <a:pPr>
              <a:buFont typeface="Wingdings" panose="05000000000000000000" pitchFamily="2" charset="2"/>
              <a:buChar char="v"/>
            </a:pPr>
            <a:r>
              <a:rPr lang="fa-IR" sz="2400" dirty="0">
                <a:solidFill>
                  <a:srgbClr val="FF0000"/>
                </a:solidFill>
                <a:cs typeface="B Nazanin" pitchFamily="2" charset="-78"/>
              </a:rPr>
              <a:t>باید غلظت ا کسیژن دمی را از یک اشباع 100 درصد بطور تدریجی کم کنیم مشروط به اینکه میزان اشباع ا کسیژن هموگلوبین در حد 94 درصد و یا بیشتر باقی بماند. </a:t>
            </a:r>
          </a:p>
          <a:p>
            <a:pPr>
              <a:buFont typeface="Wingdings" panose="05000000000000000000" pitchFamily="2" charset="2"/>
              <a:buChar char="v"/>
            </a:pPr>
            <a:r>
              <a:rPr lang="fa-IR" sz="2400" dirty="0">
                <a:solidFill>
                  <a:schemeClr val="bg1"/>
                </a:solidFill>
                <a:cs typeface="B Nazanin" pitchFamily="2" charset="-78"/>
              </a:rPr>
              <a:t>از آنجا که تجویزا کسیژن خشک سبب خشک شدن مخاط ها و غلیظ شدن ترشحات می گردد، بایدهر وقت امکان پذیر شد ا کسیژن مرطوب شود.</a:t>
            </a:r>
          </a:p>
        </p:txBody>
      </p:sp>
    </p:spTree>
    <p:extLst>
      <p:ext uri="{BB962C8B-B14F-4D97-AF65-F5344CB8AC3E}">
        <p14:creationId xmlns:p14="http://schemas.microsoft.com/office/powerpoint/2010/main" val="4105596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03754" y="332656"/>
            <a:ext cx="8291264" cy="1035712"/>
          </a:xfrm>
        </p:spPr>
        <p:style>
          <a:lnRef idx="2">
            <a:schemeClr val="accent1"/>
          </a:lnRef>
          <a:fillRef idx="1">
            <a:schemeClr val="lt1"/>
          </a:fillRef>
          <a:effectRef idx="0">
            <a:schemeClr val="accent1"/>
          </a:effectRef>
          <a:fontRef idx="minor">
            <a:schemeClr val="dk1"/>
          </a:fontRef>
        </p:style>
        <p:txBody>
          <a:bodyPr>
            <a:noAutofit/>
          </a:bodyPr>
          <a:lstStyle/>
          <a:p>
            <a:pPr algn="ctr"/>
            <a:br>
              <a:rPr lang="fa-IR" sz="2400" b="1" dirty="0">
                <a:solidFill>
                  <a:schemeClr val="accent1">
                    <a:lumMod val="50000"/>
                  </a:schemeClr>
                </a:solidFill>
                <a:latin typeface="wNazanin-Bold"/>
                <a:cs typeface="B Titr" panose="00000700000000000000" pitchFamily="2" charset="-78"/>
              </a:rPr>
            </a:br>
            <a:r>
              <a:rPr lang="fa-IR" sz="2400" b="1" dirty="0">
                <a:solidFill>
                  <a:schemeClr val="accent1">
                    <a:lumMod val="50000"/>
                  </a:schemeClr>
                </a:solidFill>
                <a:latin typeface="wNazanin-Bold"/>
                <a:cs typeface="B Titr" panose="00000700000000000000" pitchFamily="2" charset="-78"/>
              </a:rPr>
              <a:t>ماسک ها ی اکسیژن  </a:t>
            </a:r>
          </a:p>
        </p:txBody>
      </p:sp>
      <p:sp>
        <p:nvSpPr>
          <p:cNvPr id="3" name="Content Placeholder 2"/>
          <p:cNvSpPr>
            <a:spLocks noGrp="1"/>
          </p:cNvSpPr>
          <p:nvPr>
            <p:ph idx="1"/>
          </p:nvPr>
        </p:nvSpPr>
        <p:spPr>
          <a:xfrm>
            <a:off x="465418" y="1628800"/>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400" dirty="0">
                <a:solidFill>
                  <a:srgbClr val="FF0000"/>
                </a:solidFill>
                <a:cs typeface="B Nazanin" pitchFamily="2" charset="-78"/>
              </a:rPr>
              <a:t>ماسک های ساده ا کسیژن توانایی این را دارند تا غلظت ا کسیژنی معادل 30تا 50 درصد را در بیماردارای تنفس خودبخودی، فراهم سازند.</a:t>
            </a:r>
          </a:p>
          <a:p>
            <a:pPr marL="0" indent="0">
              <a:buNone/>
            </a:pPr>
            <a:endParaRPr lang="fa-IR" sz="2400" dirty="0">
              <a:solidFill>
                <a:schemeClr val="bg1"/>
              </a:solidFill>
              <a:cs typeface="B Nazanin" pitchFamily="2" charset="-78"/>
            </a:endParaRPr>
          </a:p>
          <a:p>
            <a:pPr>
              <a:buFont typeface="Wingdings" panose="05000000000000000000" pitchFamily="2" charset="2"/>
              <a:buChar char="v"/>
            </a:pPr>
            <a:r>
              <a:rPr lang="fa-IR" sz="2400" dirty="0">
                <a:solidFill>
                  <a:schemeClr val="bg1"/>
                </a:solidFill>
                <a:cs typeface="B Nazanin" pitchFamily="2" charset="-78"/>
              </a:rPr>
              <a:t> برای فراهم آوری درصد های بالاتر ا کسیژن باید از یک ماسک غیر خود متسع شونده به همراه جریان ا کسیژن حدود 15 لیتر در دقیقه به طوری که بگ ذخیره باد شود،استفاده کنیم.</a:t>
            </a:r>
          </a:p>
        </p:txBody>
      </p:sp>
      <p:pic>
        <p:nvPicPr>
          <p:cNvPr id="2" name="Picture 1"/>
          <p:cNvPicPr>
            <a:picLocks noChangeAspect="1"/>
          </p:cNvPicPr>
          <p:nvPr/>
        </p:nvPicPr>
        <p:blipFill>
          <a:blip r:embed="rId2"/>
          <a:stretch>
            <a:fillRect/>
          </a:stretch>
        </p:blipFill>
        <p:spPr>
          <a:xfrm>
            <a:off x="611560" y="4077072"/>
            <a:ext cx="1725840" cy="2187840"/>
          </a:xfrm>
          <a:prstGeom prst="rect">
            <a:avLst/>
          </a:prstGeom>
        </p:spPr>
      </p:pic>
    </p:spTree>
    <p:extLst>
      <p:ext uri="{BB962C8B-B14F-4D97-AF65-F5344CB8AC3E}">
        <p14:creationId xmlns:p14="http://schemas.microsoft.com/office/powerpoint/2010/main" val="3349641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476672"/>
            <a:ext cx="8291264" cy="720080"/>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2000" b="1" dirty="0">
                <a:solidFill>
                  <a:schemeClr val="accent1">
                    <a:lumMod val="50000"/>
                  </a:schemeClr>
                </a:solidFill>
                <a:cs typeface="B Nazanin" pitchFamily="2" charset="-78"/>
              </a:rPr>
              <a:t>(ترتیب احیا برای احیاگر غیر حرفه ای ) </a:t>
            </a:r>
            <a:r>
              <a:rPr lang="fa-IR" sz="2800" b="1" dirty="0">
                <a:solidFill>
                  <a:schemeClr val="accent1">
                    <a:lumMod val="50000"/>
                  </a:schemeClr>
                </a:solidFill>
                <a:cs typeface="B Nazanin" pitchFamily="2" charset="-78"/>
              </a:rPr>
              <a:t>1-ایمنی فرد احیا کننده و کودک مصدوم</a:t>
            </a:r>
            <a:br>
              <a:rPr lang="fa-IR" sz="2800" b="1" dirty="0">
                <a:solidFill>
                  <a:schemeClr val="accent1">
                    <a:lumMod val="50000"/>
                  </a:schemeClr>
                </a:solidFill>
                <a:cs typeface="B Nazanin" pitchFamily="2" charset="-78"/>
              </a:rPr>
            </a:br>
            <a:endParaRPr lang="fa-IR" sz="2800" b="1" dirty="0">
              <a:solidFill>
                <a:schemeClr val="accent1">
                  <a:lumMod val="50000"/>
                </a:schemeClr>
              </a:solidFill>
              <a:cs typeface="B Nazanin" pitchFamily="2" charset="-78"/>
            </a:endParaRPr>
          </a:p>
        </p:txBody>
      </p:sp>
      <p:sp>
        <p:nvSpPr>
          <p:cNvPr id="3" name="Content Placeholder 2"/>
          <p:cNvSpPr>
            <a:spLocks noGrp="1"/>
          </p:cNvSpPr>
          <p:nvPr>
            <p:ph idx="1"/>
          </p:nvPr>
        </p:nvSpPr>
        <p:spPr>
          <a:xfrm>
            <a:off x="395536" y="1556792"/>
            <a:ext cx="8229600" cy="4896544"/>
          </a:xfrm>
        </p:spPr>
        <p:style>
          <a:lnRef idx="2">
            <a:schemeClr val="accent1"/>
          </a:lnRef>
          <a:fillRef idx="1">
            <a:schemeClr val="lt1"/>
          </a:fillRef>
          <a:effectRef idx="0">
            <a:schemeClr val="accent1"/>
          </a:effectRef>
          <a:fontRef idx="minor">
            <a:schemeClr val="dk1"/>
          </a:fontRef>
        </p:style>
        <p:txBody>
          <a:bodyPr>
            <a:noAutofit/>
          </a:bodyPr>
          <a:lstStyle/>
          <a:p>
            <a:r>
              <a:rPr lang="fa-IR" sz="2800" dirty="0">
                <a:cs typeface="B Nazanin" pitchFamily="2" charset="-78"/>
              </a:rPr>
              <a:t>همیشه قبل از هرگونه اقدامی از </a:t>
            </a:r>
            <a:r>
              <a:rPr lang="fa-IR" sz="2800" dirty="0">
                <a:solidFill>
                  <a:srgbClr val="FF0000"/>
                </a:solidFill>
                <a:cs typeface="B Nazanin" pitchFamily="2" charset="-78"/>
              </a:rPr>
              <a:t>ایمنی محل احیا برای خود و مصدوم </a:t>
            </a:r>
            <a:r>
              <a:rPr lang="fa-IR" sz="2800" dirty="0">
                <a:cs typeface="B Nazanin" pitchFamily="2" charset="-78"/>
              </a:rPr>
              <a:t>اطمینان حاصل نمایید. </a:t>
            </a:r>
          </a:p>
          <a:p>
            <a:r>
              <a:rPr lang="fa-IR" sz="2800" dirty="0">
                <a:cs typeface="B Nazanin" pitchFamily="2" charset="-78"/>
              </a:rPr>
              <a:t>به طور تئوریک انجام عملیات احیا با خطر انتقال بیماری های عفونی همراه است؛ اما براساس بررسی های انجام شده خطر خیلی کمی متوجه فرداحیا کننده می باشد.</a:t>
            </a:r>
          </a:p>
        </p:txBody>
      </p:sp>
    </p:spTree>
    <p:extLst>
      <p:ext uri="{BB962C8B-B14F-4D97-AF65-F5344CB8AC3E}">
        <p14:creationId xmlns:p14="http://schemas.microsoft.com/office/powerpoint/2010/main" val="2632599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Scale>
                                      <p:cBhvr>
                                        <p:cTn id="14"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xEl>
                                              <p:pRg st="0" end="0"/>
                                            </p:txEl>
                                          </p:spTgt>
                                        </p:tgtEl>
                                        <p:attrNameLst>
                                          <p:attrName>ppt_x</p:attrName>
                                          <p:attrName>ppt_y</p:attrName>
                                        </p:attrNameLst>
                                      </p:cBhvr>
                                    </p:animMotion>
                                    <p:animEffect transition="in" filter="fade">
                                      <p:cBhvr>
                                        <p:cTn id="16" dur="1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Scale>
                                      <p:cBhvr>
                                        <p:cTn id="21"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3">
                                            <p:txEl>
                                              <p:pRg st="1" end="1"/>
                                            </p:txEl>
                                          </p:spTgt>
                                        </p:tgtEl>
                                        <p:attrNameLst>
                                          <p:attrName>ppt_x</p:attrName>
                                          <p:attrName>ppt_y</p:attrName>
                                        </p:attrNameLst>
                                      </p:cBhvr>
                                    </p:animMotion>
                                    <p:animEffect transition="in" filter="fade">
                                      <p:cBhvr>
                                        <p:cTn id="23"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994122"/>
          </a:xfrm>
        </p:spPr>
        <p:style>
          <a:lnRef idx="2">
            <a:schemeClr val="accent1"/>
          </a:lnRef>
          <a:fillRef idx="1">
            <a:schemeClr val="lt1"/>
          </a:fillRef>
          <a:effectRef idx="0">
            <a:schemeClr val="accent1"/>
          </a:effectRef>
          <a:fontRef idx="minor">
            <a:schemeClr val="dk1"/>
          </a:fontRef>
        </p:style>
        <p:txBody>
          <a:bodyPr>
            <a:noAutofit/>
          </a:bodyPr>
          <a:lstStyle/>
          <a:p>
            <a:pPr algn="ctr"/>
            <a:br>
              <a:rPr lang="fa-IR" sz="2400" b="1" dirty="0">
                <a:solidFill>
                  <a:schemeClr val="accent1">
                    <a:lumMod val="50000"/>
                  </a:schemeClr>
                </a:solidFill>
                <a:latin typeface="wNazanin-Bold"/>
                <a:cs typeface="B Titr" panose="00000700000000000000" pitchFamily="2" charset="-78"/>
              </a:rPr>
            </a:br>
            <a:r>
              <a:rPr lang="fa-IR" sz="2400" b="1" dirty="0">
                <a:solidFill>
                  <a:schemeClr val="accent1">
                    <a:lumMod val="50000"/>
                  </a:schemeClr>
                </a:solidFill>
                <a:latin typeface="wNazanin-Bold"/>
                <a:cs typeface="B Titr" panose="00000700000000000000" pitchFamily="2" charset="-78"/>
              </a:rPr>
              <a:t>کانول بینی  </a:t>
            </a:r>
          </a:p>
        </p:txBody>
      </p:sp>
      <p:sp>
        <p:nvSpPr>
          <p:cNvPr id="3" name="Content Placeholder 2"/>
          <p:cNvSpPr>
            <a:spLocks noGrp="1"/>
          </p:cNvSpPr>
          <p:nvPr>
            <p:ph idx="1"/>
          </p:nvPr>
        </p:nvSpPr>
        <p:spPr>
          <a:xfrm>
            <a:off x="465418" y="1628800"/>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400" dirty="0">
                <a:solidFill>
                  <a:srgbClr val="FF0000"/>
                </a:solidFill>
                <a:cs typeface="B Nazanin" pitchFamily="2" charset="-78"/>
              </a:rPr>
              <a:t>برای کودکانی که تنفس خود بخودی دارند، کانول های بینی سایز اطفال و شیرخواران برای تجویز ا کسیژن مناسب است.</a:t>
            </a:r>
          </a:p>
          <a:p>
            <a:pPr marL="0" indent="0">
              <a:buNone/>
            </a:pPr>
            <a:endParaRPr lang="fa-IR" sz="2400" dirty="0">
              <a:solidFill>
                <a:srgbClr val="FF0000"/>
              </a:solidFill>
              <a:cs typeface="B Nazanin" pitchFamily="2" charset="-78"/>
            </a:endParaRPr>
          </a:p>
          <a:p>
            <a:pPr>
              <a:buFont typeface="Wingdings" panose="05000000000000000000" pitchFamily="2" charset="2"/>
              <a:buChar char="v"/>
            </a:pPr>
            <a:r>
              <a:rPr lang="fa-IR" sz="2400" dirty="0">
                <a:solidFill>
                  <a:schemeClr val="bg1"/>
                </a:solidFill>
                <a:cs typeface="B Nazanin" pitchFamily="2" charset="-78"/>
              </a:rPr>
              <a:t>غلظت ا کسیژن تجویزی با این روش محدود بوده و بستگی به اندازه کودک، تعداد تنفس و تلاش های تنفسی وی دارد.</a:t>
            </a:r>
          </a:p>
        </p:txBody>
      </p:sp>
    </p:spTree>
    <p:extLst>
      <p:ext uri="{BB962C8B-B14F-4D97-AF65-F5344CB8AC3E}">
        <p14:creationId xmlns:p14="http://schemas.microsoft.com/office/powerpoint/2010/main" val="234760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04664"/>
            <a:ext cx="8229600" cy="1143000"/>
          </a:xfrm>
        </p:spPr>
        <p:style>
          <a:lnRef idx="2">
            <a:schemeClr val="accent4"/>
          </a:lnRef>
          <a:fillRef idx="1">
            <a:schemeClr val="lt1"/>
          </a:fillRef>
          <a:effectRef idx="0">
            <a:schemeClr val="accent4"/>
          </a:effectRef>
          <a:fontRef idx="minor">
            <a:schemeClr val="dk1"/>
          </a:fontRef>
        </p:style>
        <p:txBody>
          <a:bodyPr>
            <a:normAutofit/>
          </a:bodyPr>
          <a:lstStyle/>
          <a:p>
            <a:pPr algn="ctr"/>
            <a:r>
              <a:rPr lang="fa-IR" sz="2800" b="1" dirty="0">
                <a:solidFill>
                  <a:schemeClr val="accent1">
                    <a:lumMod val="50000"/>
                  </a:schemeClr>
                </a:solidFill>
                <a:cs typeface="B Titr" panose="00000700000000000000" pitchFamily="2" charset="-78"/>
              </a:rPr>
              <a:t>خفگی </a:t>
            </a:r>
          </a:p>
        </p:txBody>
      </p:sp>
      <p:sp>
        <p:nvSpPr>
          <p:cNvPr id="3" name="Content Placeholder 2"/>
          <p:cNvSpPr>
            <a:spLocks noGrp="1"/>
          </p:cNvSpPr>
          <p:nvPr>
            <p:ph idx="1"/>
          </p:nvPr>
        </p:nvSpPr>
        <p:spPr>
          <a:xfrm>
            <a:off x="500034" y="2143116"/>
            <a:ext cx="8229600" cy="2799192"/>
          </a:xfrm>
        </p:spPr>
        <p:style>
          <a:lnRef idx="2">
            <a:schemeClr val="accent4"/>
          </a:lnRef>
          <a:fillRef idx="1">
            <a:schemeClr val="lt1"/>
          </a:fillRef>
          <a:effectRef idx="0">
            <a:schemeClr val="accent4"/>
          </a:effectRef>
          <a:fontRef idx="minor">
            <a:schemeClr val="dk1"/>
          </a:fontRef>
        </p:style>
        <p:txBody>
          <a:bodyPr>
            <a:noAutofit/>
          </a:bodyPr>
          <a:lstStyle/>
          <a:p>
            <a:pPr algn="ctr">
              <a:lnSpc>
                <a:spcPct val="200000"/>
              </a:lnSpc>
              <a:buNone/>
            </a:pPr>
            <a:r>
              <a:rPr lang="fa-IR" sz="2400" dirty="0">
                <a:cs typeface="B Nazanin" pitchFamily="2" charset="-78"/>
              </a:rPr>
              <a:t>بیش از %90 مرگ‌های ناشی از خفگی جسم خارجی در اطفال،  در کودکان زیر 5 سال اتفاق می افتد</a:t>
            </a:r>
          </a:p>
        </p:txBody>
      </p:sp>
      <p:sp>
        <p:nvSpPr>
          <p:cNvPr id="4" name="Slide Number Placeholder 3"/>
          <p:cNvSpPr>
            <a:spLocks noGrp="1"/>
          </p:cNvSpPr>
          <p:nvPr>
            <p:ph type="sldNum" sz="quarter" idx="12"/>
          </p:nvPr>
        </p:nvSpPr>
        <p:spPr/>
        <p:txBody>
          <a:bodyPr/>
          <a:lstStyle/>
          <a:p>
            <a:fld id="{F8E4BC58-C6E1-46A1-A28E-4ED601E90704}" type="slidenum">
              <a:rPr lang="fa-IR" smtClean="0"/>
              <a:pPr/>
              <a:t>51</a:t>
            </a:fld>
            <a:endParaRPr lang="fa-IR"/>
          </a:p>
        </p:txBody>
      </p:sp>
    </p:spTree>
    <p:extLst>
      <p:ext uri="{BB962C8B-B14F-4D97-AF65-F5344CB8AC3E}">
        <p14:creationId xmlns:p14="http://schemas.microsoft.com/office/powerpoint/2010/main" val="204182161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916832"/>
            <a:ext cx="8229600" cy="3571900"/>
          </a:xfrm>
        </p:spPr>
        <p:style>
          <a:lnRef idx="2">
            <a:schemeClr val="accent4"/>
          </a:lnRef>
          <a:fillRef idx="1">
            <a:schemeClr val="lt1"/>
          </a:fillRef>
          <a:effectRef idx="0">
            <a:schemeClr val="accent4"/>
          </a:effectRef>
          <a:fontRef idx="minor">
            <a:schemeClr val="dk1"/>
          </a:fontRef>
        </p:style>
        <p:txBody>
          <a:bodyPr>
            <a:noAutofit/>
          </a:bodyPr>
          <a:lstStyle/>
          <a:p>
            <a:pPr fontAlgn="t">
              <a:lnSpc>
                <a:spcPct val="200000"/>
              </a:lnSpc>
            </a:pPr>
            <a:r>
              <a:rPr lang="fa-IR" sz="2700" dirty="0">
                <a:cs typeface="B Nazanin" pitchFamily="2" charset="-78"/>
              </a:rPr>
              <a:t>برای شناخت دنیای اطرافشان</a:t>
            </a:r>
            <a:r>
              <a:rPr lang="en-US" sz="2700" dirty="0">
                <a:cs typeface="B Nazanin" pitchFamily="2" charset="-78"/>
              </a:rPr>
              <a:t> </a:t>
            </a:r>
            <a:r>
              <a:rPr lang="fa-IR" sz="2700" dirty="0">
                <a:cs typeface="B Nazanin" pitchFamily="2" charset="-78"/>
              </a:rPr>
              <a:t>دوست دارند</a:t>
            </a:r>
            <a:r>
              <a:rPr lang="fa-IR" sz="2700" b="1" dirty="0">
                <a:cs typeface="B Nazanin" pitchFamily="2" charset="-78"/>
              </a:rPr>
              <a:t> </a:t>
            </a:r>
            <a:r>
              <a:rPr lang="fa-IR" sz="2700" dirty="0">
                <a:cs typeface="B Nazanin" pitchFamily="2" charset="-78"/>
              </a:rPr>
              <a:t>اشیاء را در دهان بگذارند</a:t>
            </a:r>
            <a:endParaRPr lang="en-US" sz="2700" dirty="0">
              <a:cs typeface="B Nazanin" pitchFamily="2" charset="-78"/>
            </a:endParaRPr>
          </a:p>
          <a:p>
            <a:pPr lvl="0" fontAlgn="t">
              <a:lnSpc>
                <a:spcPct val="200000"/>
              </a:lnSpc>
            </a:pPr>
            <a:r>
              <a:rPr lang="fa-IR" sz="2700" dirty="0">
                <a:cs typeface="B Nazanin" pitchFamily="2" charset="-78"/>
              </a:rPr>
              <a:t>راه هوایی  آن‌ها باریک است و خیلی راحت دچار انسداد می‌شوند</a:t>
            </a:r>
            <a:endParaRPr lang="en-US" sz="2700" dirty="0">
              <a:cs typeface="B Nazanin" pitchFamily="2" charset="-78"/>
            </a:endParaRPr>
          </a:p>
        </p:txBody>
      </p:sp>
      <p:sp>
        <p:nvSpPr>
          <p:cNvPr id="4" name="Title 1"/>
          <p:cNvSpPr>
            <a:spLocks noGrp="1"/>
          </p:cNvSpPr>
          <p:nvPr>
            <p:ph type="title"/>
          </p:nvPr>
        </p:nvSpPr>
        <p:spPr>
          <a:xfrm>
            <a:off x="395536" y="571480"/>
            <a:ext cx="8334098" cy="1057320"/>
          </a:xfrm>
        </p:spPr>
        <p:style>
          <a:lnRef idx="2">
            <a:schemeClr val="accent4"/>
          </a:lnRef>
          <a:fillRef idx="1">
            <a:schemeClr val="lt1"/>
          </a:fillRef>
          <a:effectRef idx="0">
            <a:schemeClr val="accent4"/>
          </a:effectRef>
          <a:fontRef idx="minor">
            <a:schemeClr val="dk1"/>
          </a:fontRef>
        </p:style>
        <p:txBody>
          <a:bodyPr>
            <a:noAutofit/>
          </a:bodyPr>
          <a:lstStyle/>
          <a:p>
            <a:pPr lvl="0" algn="ctr"/>
            <a:br>
              <a:rPr lang="en-US" sz="2800" b="1" dirty="0">
                <a:solidFill>
                  <a:schemeClr val="accent1">
                    <a:lumMod val="50000"/>
                  </a:schemeClr>
                </a:solidFill>
                <a:cs typeface="B Titr" panose="00000700000000000000" pitchFamily="2" charset="-78"/>
              </a:rPr>
            </a:br>
            <a:r>
              <a:rPr lang="fa-IR" sz="2800" b="1" dirty="0">
                <a:solidFill>
                  <a:schemeClr val="accent1">
                    <a:lumMod val="50000"/>
                  </a:schemeClr>
                </a:solidFill>
                <a:cs typeface="B Titr" panose="00000700000000000000" pitchFamily="2" charset="-78"/>
              </a:rPr>
              <a:t>چرا کودکان به سادگی دچار خفگی می شوند؟ </a:t>
            </a:r>
            <a:br>
              <a:rPr lang="en-US" sz="2800" b="1" dirty="0">
                <a:solidFill>
                  <a:schemeClr val="accent1">
                    <a:lumMod val="50000"/>
                  </a:schemeClr>
                </a:solidFill>
                <a:cs typeface="B Titr" panose="00000700000000000000" pitchFamily="2" charset="-78"/>
              </a:rPr>
            </a:br>
            <a:endParaRPr lang="fa-IR" sz="2800" b="1" dirty="0">
              <a:solidFill>
                <a:schemeClr val="accent1">
                  <a:lumMod val="50000"/>
                </a:schemeClr>
              </a:solidFill>
              <a:cs typeface="B Titr" panose="00000700000000000000" pitchFamily="2" charset="-78"/>
            </a:endParaRPr>
          </a:p>
        </p:txBody>
      </p:sp>
      <p:sp>
        <p:nvSpPr>
          <p:cNvPr id="5" name="Slide Number Placeholder 4"/>
          <p:cNvSpPr>
            <a:spLocks noGrp="1"/>
          </p:cNvSpPr>
          <p:nvPr>
            <p:ph type="sldNum" sz="quarter" idx="12"/>
          </p:nvPr>
        </p:nvSpPr>
        <p:spPr/>
        <p:txBody>
          <a:bodyPr/>
          <a:lstStyle/>
          <a:p>
            <a:fld id="{F8E4BC58-C6E1-46A1-A28E-4ED601E90704}" type="slidenum">
              <a:rPr lang="fa-IR" smtClean="0"/>
              <a:pPr/>
              <a:t>52</a:t>
            </a:fld>
            <a:endParaRPr lang="fa-IR"/>
          </a:p>
        </p:txBody>
      </p:sp>
      <p:pic>
        <p:nvPicPr>
          <p:cNvPr id="6" name="Picture 5" descr="4.bmp"/>
          <p:cNvPicPr>
            <a:picLocks noChangeAspect="1"/>
          </p:cNvPicPr>
          <p:nvPr/>
        </p:nvPicPr>
        <p:blipFill>
          <a:blip r:embed="rId2" cstate="print"/>
          <a:stretch>
            <a:fillRect/>
          </a:stretch>
        </p:blipFill>
        <p:spPr>
          <a:xfrm>
            <a:off x="1259632" y="3933056"/>
            <a:ext cx="1162050" cy="1162050"/>
          </a:xfrm>
          <a:prstGeom prst="rect">
            <a:avLst/>
          </a:prstGeom>
        </p:spPr>
      </p:pic>
    </p:spTree>
    <p:extLst>
      <p:ext uri="{BB962C8B-B14F-4D97-AF65-F5344CB8AC3E}">
        <p14:creationId xmlns:p14="http://schemas.microsoft.com/office/powerpoint/2010/main" val="302848827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74638"/>
            <a:ext cx="8291264" cy="1011222"/>
          </a:xfrm>
        </p:spPr>
        <p:style>
          <a:lnRef idx="2">
            <a:schemeClr val="accent4"/>
          </a:lnRef>
          <a:fillRef idx="1">
            <a:schemeClr val="lt1"/>
          </a:fillRef>
          <a:effectRef idx="0">
            <a:schemeClr val="accent4"/>
          </a:effectRef>
          <a:fontRef idx="minor">
            <a:schemeClr val="dk1"/>
          </a:fontRef>
        </p:style>
        <p:txBody>
          <a:bodyPr>
            <a:noAutofit/>
          </a:bodyPr>
          <a:lstStyle/>
          <a:p>
            <a:pPr lvl="0" algn="ctr"/>
            <a:r>
              <a:rPr lang="fa-IR" sz="2800" b="1" dirty="0">
                <a:solidFill>
                  <a:schemeClr val="accent1">
                    <a:lumMod val="50000"/>
                  </a:schemeClr>
                </a:solidFill>
                <a:cs typeface="B Titr" panose="00000700000000000000" pitchFamily="2" charset="-78"/>
              </a:rPr>
              <a:t>چه چیزی کودکان را خفه می‌کند؟</a:t>
            </a:r>
            <a:br>
              <a:rPr lang="fa-IR" sz="2800" b="1" dirty="0">
                <a:solidFill>
                  <a:schemeClr val="accent1">
                    <a:lumMod val="50000"/>
                  </a:schemeClr>
                </a:solidFill>
                <a:cs typeface="B Titr" panose="00000700000000000000" pitchFamily="2" charset="-78"/>
              </a:rPr>
            </a:br>
            <a:br>
              <a:rPr lang="en-US" sz="2800" b="1" dirty="0">
                <a:solidFill>
                  <a:schemeClr val="accent1">
                    <a:lumMod val="50000"/>
                  </a:schemeClr>
                </a:solidFill>
                <a:cs typeface="B Titr" panose="00000700000000000000" pitchFamily="2" charset="-78"/>
              </a:rPr>
            </a:br>
            <a:r>
              <a:rPr lang="fa-IR" sz="2800" b="1" dirty="0">
                <a:solidFill>
                  <a:schemeClr val="accent1">
                    <a:lumMod val="50000"/>
                  </a:schemeClr>
                </a:solidFill>
                <a:cs typeface="B Titr" panose="00000700000000000000" pitchFamily="2" charset="-78"/>
              </a:rPr>
              <a:t>   </a:t>
            </a:r>
            <a:br>
              <a:rPr lang="en-US" sz="2800" b="1" dirty="0">
                <a:solidFill>
                  <a:schemeClr val="accent1">
                    <a:lumMod val="50000"/>
                  </a:schemeClr>
                </a:solidFill>
                <a:cs typeface="B Titr" panose="00000700000000000000" pitchFamily="2" charset="-78"/>
              </a:rPr>
            </a:br>
            <a:br>
              <a:rPr lang="en-US" sz="2800" b="1" dirty="0">
                <a:solidFill>
                  <a:schemeClr val="accent1">
                    <a:lumMod val="50000"/>
                  </a:schemeClr>
                </a:solidFill>
                <a:cs typeface="B Titr" panose="00000700000000000000" pitchFamily="2" charset="-78"/>
              </a:rPr>
            </a:br>
            <a:endParaRPr lang="fa-IR" sz="2800" b="1" dirty="0">
              <a:solidFill>
                <a:schemeClr val="accent1">
                  <a:lumMod val="50000"/>
                </a:schemeClr>
              </a:solidFill>
              <a:cs typeface="B Titr" panose="00000700000000000000" pitchFamily="2" charset="-78"/>
            </a:endParaRPr>
          </a:p>
        </p:txBody>
      </p:sp>
      <p:sp>
        <p:nvSpPr>
          <p:cNvPr id="3" name="Content Placeholder 2"/>
          <p:cNvSpPr>
            <a:spLocks noGrp="1"/>
          </p:cNvSpPr>
          <p:nvPr>
            <p:ph idx="1"/>
          </p:nvPr>
        </p:nvSpPr>
        <p:spPr>
          <a:xfrm>
            <a:off x="357158" y="1556792"/>
            <a:ext cx="8267978" cy="5040560"/>
          </a:xfrm>
        </p:spPr>
        <p:style>
          <a:lnRef idx="2">
            <a:schemeClr val="accent4"/>
          </a:lnRef>
          <a:fillRef idx="1">
            <a:schemeClr val="lt1"/>
          </a:fillRef>
          <a:effectRef idx="0">
            <a:schemeClr val="accent4"/>
          </a:effectRef>
          <a:fontRef idx="minor">
            <a:schemeClr val="dk1"/>
          </a:fontRef>
        </p:style>
        <p:txBody>
          <a:bodyPr>
            <a:noAutofit/>
          </a:bodyPr>
          <a:lstStyle/>
          <a:p>
            <a:pPr lvl="0" fontAlgn="t">
              <a:lnSpc>
                <a:spcPct val="150000"/>
              </a:lnSpc>
            </a:pPr>
            <a:r>
              <a:rPr lang="fa-IR" sz="2400" dirty="0">
                <a:cs typeface="B Nazanin" pitchFamily="2" charset="-78"/>
              </a:rPr>
              <a:t>خوردنی‌های سفت مانند آب نبات، مغزها، بادام زمینی، آجیل، تخمه، ذرت بو داده، استخوان</a:t>
            </a:r>
            <a:endParaRPr lang="en-US" sz="2400" dirty="0">
              <a:cs typeface="B Nazanin" pitchFamily="2" charset="-78"/>
            </a:endParaRPr>
          </a:p>
          <a:p>
            <a:pPr lvl="0" fontAlgn="t">
              <a:lnSpc>
                <a:spcPct val="150000"/>
              </a:lnSpc>
            </a:pPr>
            <a:r>
              <a:rPr lang="fa-IR" sz="2400" dirty="0">
                <a:cs typeface="B Nazanin" pitchFamily="2" charset="-78"/>
              </a:rPr>
              <a:t>تکه های بزرگ غذا مانند تکه های بزرگ گوشت، تکه‌های بزرگ شیرینی، سوسیس، حتی با خوردنی‌هایی مثل حبه انگور که خیلی نرم و کوچک هستند هم ممکن است خفه شوند</a:t>
            </a:r>
            <a:endParaRPr lang="en-US" sz="2400" dirty="0">
              <a:cs typeface="B Nazanin" pitchFamily="2" charset="-78"/>
            </a:endParaRPr>
          </a:p>
          <a:p>
            <a:pPr lvl="0" fontAlgn="t">
              <a:lnSpc>
                <a:spcPct val="150000"/>
              </a:lnSpc>
            </a:pPr>
            <a:r>
              <a:rPr lang="fa-IR" sz="2400" dirty="0">
                <a:cs typeface="B Nazanin" pitchFamily="2" charset="-78"/>
              </a:rPr>
              <a:t>اشیاء ریز مانند سکه، دکمه و باطری‌های کوچک ساعت، سنجاق، پیچ     </a:t>
            </a:r>
            <a:endParaRPr lang="en-US" sz="2400" dirty="0">
              <a:cs typeface="B Nazanin" pitchFamily="2" charset="-78"/>
            </a:endParaRPr>
          </a:p>
          <a:p>
            <a:pPr lvl="0" fontAlgn="t">
              <a:lnSpc>
                <a:spcPct val="150000"/>
              </a:lnSpc>
            </a:pPr>
            <a:r>
              <a:rPr lang="fa-IR" sz="2400" dirty="0">
                <a:cs typeface="B Nazanin" pitchFamily="2" charset="-78"/>
              </a:rPr>
              <a:t>اسباب بازی‌های کوچک یا تکه های کوچک اسباب‌بازی های بزرگ </a:t>
            </a:r>
            <a:endParaRPr lang="en-US" sz="2400" dirty="0">
              <a:cs typeface="B Nazanin" pitchFamily="2" charset="-78"/>
            </a:endParaRPr>
          </a:p>
          <a:p>
            <a:pPr lvl="0" fontAlgn="t">
              <a:lnSpc>
                <a:spcPct val="150000"/>
              </a:lnSpc>
            </a:pPr>
            <a:r>
              <a:rPr lang="fa-IR" sz="2400" dirty="0">
                <a:cs typeface="B Nazanin" pitchFamily="2" charset="-78"/>
              </a:rPr>
              <a:t>بادکنک قبل از این که باد شود یا وقتی می‌ترکد</a:t>
            </a:r>
            <a:endParaRPr lang="en-US" sz="2400" dirty="0">
              <a:cs typeface="B Nazanin" pitchFamily="2" charset="-78"/>
            </a:endParaRPr>
          </a:p>
          <a:p>
            <a:pPr algn="just">
              <a:lnSpc>
                <a:spcPct val="150000"/>
              </a:lnSpc>
              <a:buNone/>
            </a:pPr>
            <a:endParaRPr lang="fa-IR" sz="2400" dirty="0">
              <a:cs typeface="B Nazanin" pitchFamily="2" charset="-78"/>
            </a:endParaRPr>
          </a:p>
        </p:txBody>
      </p:sp>
      <p:sp>
        <p:nvSpPr>
          <p:cNvPr id="4" name="Slide Number Placeholder 3"/>
          <p:cNvSpPr>
            <a:spLocks noGrp="1"/>
          </p:cNvSpPr>
          <p:nvPr>
            <p:ph type="sldNum" sz="quarter" idx="12"/>
          </p:nvPr>
        </p:nvSpPr>
        <p:spPr/>
        <p:txBody>
          <a:bodyPr/>
          <a:lstStyle/>
          <a:p>
            <a:fld id="{F8E4BC58-C6E1-46A1-A28E-4ED601E90704}" type="slidenum">
              <a:rPr lang="fa-IR" smtClean="0"/>
              <a:pPr/>
              <a:t>53</a:t>
            </a:fld>
            <a:endParaRPr lang="fa-IR"/>
          </a:p>
        </p:txBody>
      </p:sp>
      <p:pic>
        <p:nvPicPr>
          <p:cNvPr id="5" name="Picture 4" descr="2.bmp"/>
          <p:cNvPicPr>
            <a:picLocks noChangeAspect="1"/>
          </p:cNvPicPr>
          <p:nvPr/>
        </p:nvPicPr>
        <p:blipFill>
          <a:blip r:embed="rId2" cstate="print"/>
          <a:stretch>
            <a:fillRect/>
          </a:stretch>
        </p:blipFill>
        <p:spPr>
          <a:xfrm>
            <a:off x="714348" y="2143116"/>
            <a:ext cx="1181100" cy="809625"/>
          </a:xfrm>
          <a:prstGeom prst="rect">
            <a:avLst/>
          </a:prstGeom>
        </p:spPr>
      </p:pic>
      <p:pic>
        <p:nvPicPr>
          <p:cNvPr id="6" name="Picture 5" descr="6.bmp"/>
          <p:cNvPicPr>
            <a:picLocks noChangeAspect="1"/>
          </p:cNvPicPr>
          <p:nvPr/>
        </p:nvPicPr>
        <p:blipFill>
          <a:blip r:embed="rId3" cstate="print"/>
          <a:stretch>
            <a:fillRect/>
          </a:stretch>
        </p:blipFill>
        <p:spPr>
          <a:xfrm>
            <a:off x="571472" y="3929066"/>
            <a:ext cx="1086266" cy="909637"/>
          </a:xfrm>
          <a:prstGeom prst="rect">
            <a:avLst/>
          </a:prstGeom>
        </p:spPr>
      </p:pic>
      <p:pic>
        <p:nvPicPr>
          <p:cNvPr id="7" name="Picture 6" descr="3.bmp"/>
          <p:cNvPicPr>
            <a:picLocks noChangeAspect="1"/>
          </p:cNvPicPr>
          <p:nvPr/>
        </p:nvPicPr>
        <p:blipFill>
          <a:blip r:embed="rId4" cstate="print"/>
          <a:stretch>
            <a:fillRect/>
          </a:stretch>
        </p:blipFill>
        <p:spPr>
          <a:xfrm>
            <a:off x="714348" y="5643578"/>
            <a:ext cx="571500" cy="742950"/>
          </a:xfrm>
          <a:prstGeom prst="rect">
            <a:avLst/>
          </a:prstGeom>
        </p:spPr>
      </p:pic>
    </p:spTree>
    <p:extLst>
      <p:ext uri="{BB962C8B-B14F-4D97-AF65-F5344CB8AC3E}">
        <p14:creationId xmlns:p14="http://schemas.microsoft.com/office/powerpoint/2010/main" val="407594767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404664"/>
            <a:ext cx="8339416" cy="994122"/>
          </a:xfrm>
        </p:spPr>
        <p:style>
          <a:lnRef idx="2">
            <a:schemeClr val="accent4"/>
          </a:lnRef>
          <a:fillRef idx="1">
            <a:schemeClr val="lt1"/>
          </a:fillRef>
          <a:effectRef idx="0">
            <a:schemeClr val="accent4"/>
          </a:effectRef>
          <a:fontRef idx="minor">
            <a:schemeClr val="dk1"/>
          </a:fontRef>
        </p:style>
        <p:txBody>
          <a:bodyPr>
            <a:noAutofit/>
          </a:bodyPr>
          <a:lstStyle/>
          <a:p>
            <a:pPr lvl="0" algn="ctr"/>
            <a:r>
              <a:rPr lang="fa-IR" sz="2800" b="1" dirty="0">
                <a:solidFill>
                  <a:schemeClr val="accent1">
                    <a:lumMod val="50000"/>
                  </a:schemeClr>
                </a:solidFill>
                <a:cs typeface="B Titr" panose="00000700000000000000" pitchFamily="2" charset="-78"/>
              </a:rPr>
              <a:t>علائم انسداد راه هوایی با جسم خارجی</a:t>
            </a:r>
          </a:p>
        </p:txBody>
      </p:sp>
      <p:sp>
        <p:nvSpPr>
          <p:cNvPr id="3" name="Content Placeholder 2"/>
          <p:cNvSpPr>
            <a:spLocks noGrp="1"/>
          </p:cNvSpPr>
          <p:nvPr>
            <p:ph idx="1"/>
          </p:nvPr>
        </p:nvSpPr>
        <p:spPr>
          <a:xfrm>
            <a:off x="285720" y="1857364"/>
            <a:ext cx="8373616" cy="4714908"/>
          </a:xfrm>
        </p:spPr>
        <p:style>
          <a:lnRef idx="2">
            <a:schemeClr val="accent4"/>
          </a:lnRef>
          <a:fillRef idx="1">
            <a:schemeClr val="lt1"/>
          </a:fillRef>
          <a:effectRef idx="0">
            <a:schemeClr val="accent4"/>
          </a:effectRef>
          <a:fontRef idx="minor">
            <a:schemeClr val="dk1"/>
          </a:fontRef>
        </p:style>
        <p:txBody>
          <a:bodyPr>
            <a:noAutofit/>
          </a:bodyPr>
          <a:lstStyle/>
          <a:p>
            <a:pPr fontAlgn="t"/>
            <a:r>
              <a:rPr lang="fa-IR" sz="1600" dirty="0">
                <a:cs typeface="B Nazanin" pitchFamily="2" charset="-78"/>
              </a:rPr>
              <a:t>شروع ناگهانی و سریع علائم در کودک به هنگام غذا خوردن یا بازی کردن با اسباب بازی و اجسام کوچک احتمال وجود جسم خارجی در گلو را تقویت می‌کند</a:t>
            </a:r>
            <a:endParaRPr lang="en-US" sz="1600" dirty="0">
              <a:cs typeface="B Nazanin" pitchFamily="2" charset="-78"/>
            </a:endParaRPr>
          </a:p>
          <a:p>
            <a:pPr fontAlgn="t"/>
            <a:r>
              <a:rPr lang="fa-IR" sz="1600" dirty="0">
                <a:cs typeface="B Nazanin" pitchFamily="2" charset="-78"/>
              </a:rPr>
              <a:t>علائم بستگی به محل گیر کردن دارد</a:t>
            </a:r>
          </a:p>
          <a:p>
            <a:pPr fontAlgn="t"/>
            <a:r>
              <a:rPr lang="fa-IR" sz="1600" dirty="0">
                <a:cs typeface="B Nazanin" pitchFamily="2" charset="-78"/>
              </a:rPr>
              <a:t>غذا یا جسم خارجی ممکن است از دو راه عبور کنند:</a:t>
            </a:r>
          </a:p>
          <a:p>
            <a:pPr lvl="1" fontAlgn="t"/>
            <a:r>
              <a:rPr lang="fa-IR" dirty="0">
                <a:cs typeface="B Nazanin" pitchFamily="2" charset="-78"/>
              </a:rPr>
              <a:t>وارد دستگاه تنفس </a:t>
            </a:r>
          </a:p>
          <a:p>
            <a:pPr lvl="1" fontAlgn="t"/>
            <a:r>
              <a:rPr lang="fa-IR" dirty="0">
                <a:cs typeface="B Nazanin" pitchFamily="2" charset="-78"/>
              </a:rPr>
              <a:t>وارد دستگاه گوارش</a:t>
            </a:r>
          </a:p>
          <a:p>
            <a:pPr fontAlgn="t"/>
            <a:r>
              <a:rPr lang="fa-IR" sz="1600" dirty="0">
                <a:cs typeface="B Nazanin" pitchFamily="2" charset="-78"/>
              </a:rPr>
              <a:t>شروع ناگهانی مشکل تنفسی همراه با:</a:t>
            </a:r>
          </a:p>
          <a:p>
            <a:pPr lvl="1" fontAlgn="t"/>
            <a:r>
              <a:rPr lang="fa-IR" dirty="0">
                <a:cs typeface="B Nazanin" pitchFamily="2" charset="-78"/>
              </a:rPr>
              <a:t> سرفه</a:t>
            </a:r>
          </a:p>
          <a:p>
            <a:pPr lvl="1" fontAlgn="t"/>
            <a:r>
              <a:rPr lang="fa-IR" dirty="0">
                <a:cs typeface="B Nazanin" pitchFamily="2" charset="-78"/>
              </a:rPr>
              <a:t> اوغ زدن</a:t>
            </a:r>
          </a:p>
          <a:p>
            <a:pPr lvl="1" fontAlgn="t"/>
            <a:r>
              <a:rPr lang="fa-IR" dirty="0">
                <a:cs typeface="B Nazanin" pitchFamily="2" charset="-78"/>
              </a:rPr>
              <a:t>  استریدور یا خس خس</a:t>
            </a:r>
          </a:p>
          <a:p>
            <a:pPr lvl="1" fontAlgn="t"/>
            <a:r>
              <a:rPr lang="fa-IR" dirty="0">
                <a:cs typeface="B Nazanin" pitchFamily="2" charset="-78"/>
              </a:rPr>
              <a:t>فقدان تب </a:t>
            </a:r>
          </a:p>
          <a:p>
            <a:pPr lvl="1" fontAlgn="t"/>
            <a:r>
              <a:rPr lang="fa-IR" dirty="0">
                <a:cs typeface="B Nazanin" pitchFamily="2" charset="-78"/>
              </a:rPr>
              <a:t>فقدان دیگر علائم تنفس</a:t>
            </a:r>
          </a:p>
          <a:p>
            <a:pPr lvl="1" fontAlgn="t"/>
            <a:r>
              <a:rPr lang="fa-IR" dirty="0">
                <a:cs typeface="B Nazanin" pitchFamily="2" charset="-78"/>
              </a:rPr>
              <a:t>(سرفه قبلی،  احتقان بینی)</a:t>
            </a:r>
          </a:p>
          <a:p>
            <a:pPr algn="ctr">
              <a:buNone/>
            </a:pPr>
            <a:endParaRPr lang="fa-IR" dirty="0">
              <a:cs typeface="B Nazanin" pitchFamily="2" charset="-78"/>
            </a:endParaRPr>
          </a:p>
        </p:txBody>
      </p:sp>
      <p:pic>
        <p:nvPicPr>
          <p:cNvPr id="5" name="Picture 4" descr="1.bmp"/>
          <p:cNvPicPr>
            <a:picLocks noChangeAspect="1"/>
          </p:cNvPicPr>
          <p:nvPr/>
        </p:nvPicPr>
        <p:blipFill>
          <a:blip r:embed="rId2" cstate="print"/>
          <a:stretch>
            <a:fillRect/>
          </a:stretch>
        </p:blipFill>
        <p:spPr>
          <a:xfrm>
            <a:off x="1000100" y="3357562"/>
            <a:ext cx="2124619" cy="1571636"/>
          </a:xfrm>
          <a:prstGeom prst="rect">
            <a:avLst/>
          </a:prstGeom>
        </p:spPr>
      </p:pic>
    </p:spTree>
    <p:extLst>
      <p:ext uri="{BB962C8B-B14F-4D97-AF65-F5344CB8AC3E}">
        <p14:creationId xmlns:p14="http://schemas.microsoft.com/office/powerpoint/2010/main" val="408605178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357166"/>
            <a:ext cx="8001056" cy="1143000"/>
          </a:xfrm>
        </p:spPr>
        <p:style>
          <a:lnRef idx="2">
            <a:schemeClr val="accent4"/>
          </a:lnRef>
          <a:fillRef idx="1">
            <a:schemeClr val="lt1"/>
          </a:fillRef>
          <a:effectRef idx="0">
            <a:schemeClr val="accent4"/>
          </a:effectRef>
          <a:fontRef idx="minor">
            <a:schemeClr val="dk1"/>
          </a:fontRef>
        </p:style>
        <p:txBody>
          <a:bodyPr>
            <a:noAutofit/>
          </a:bodyPr>
          <a:lstStyle/>
          <a:p>
            <a:pPr algn="ctr"/>
            <a:r>
              <a:rPr lang="fa-IR" sz="2400" b="1" dirty="0">
                <a:solidFill>
                  <a:schemeClr val="accent1">
                    <a:lumMod val="50000"/>
                  </a:schemeClr>
                </a:solidFill>
                <a:cs typeface="B Titr" panose="00000700000000000000" pitchFamily="2" charset="-78"/>
              </a:rPr>
              <a:t>علائم شایع در صورت وارد شدن جسم خارجی به دستگاه گوارش </a:t>
            </a:r>
            <a:br>
              <a:rPr lang="en-US" sz="2400" b="1" dirty="0">
                <a:solidFill>
                  <a:schemeClr val="accent1">
                    <a:lumMod val="50000"/>
                  </a:schemeClr>
                </a:solidFill>
                <a:cs typeface="B Titr" panose="00000700000000000000" pitchFamily="2" charset="-78"/>
              </a:rPr>
            </a:br>
            <a:endParaRPr lang="fa-IR" sz="2400" b="1" dirty="0">
              <a:solidFill>
                <a:schemeClr val="accent1">
                  <a:lumMod val="50000"/>
                </a:schemeClr>
              </a:solidFill>
              <a:cs typeface="B Titr" panose="00000700000000000000" pitchFamily="2" charset="-78"/>
            </a:endParaRPr>
          </a:p>
        </p:txBody>
      </p:sp>
      <p:sp>
        <p:nvSpPr>
          <p:cNvPr id="3" name="Content Placeholder 2"/>
          <p:cNvSpPr>
            <a:spLocks noGrp="1"/>
          </p:cNvSpPr>
          <p:nvPr>
            <p:ph idx="1"/>
          </p:nvPr>
        </p:nvSpPr>
        <p:spPr>
          <a:xfrm>
            <a:off x="571472" y="1643050"/>
            <a:ext cx="8001056" cy="4536504"/>
          </a:xfrm>
        </p:spPr>
        <p:style>
          <a:lnRef idx="2">
            <a:schemeClr val="accent4"/>
          </a:lnRef>
          <a:fillRef idx="1">
            <a:schemeClr val="lt1"/>
          </a:fillRef>
          <a:effectRef idx="0">
            <a:schemeClr val="accent4"/>
          </a:effectRef>
          <a:fontRef idx="minor">
            <a:schemeClr val="dk1"/>
          </a:fontRef>
        </p:style>
        <p:txBody>
          <a:bodyPr>
            <a:noAutofit/>
          </a:bodyPr>
          <a:lstStyle/>
          <a:p>
            <a:pPr lvl="0" fontAlgn="t"/>
            <a:r>
              <a:rPr lang="fa-IR" sz="2800" dirty="0">
                <a:cs typeface="B Nazanin" pitchFamily="2" charset="-78"/>
              </a:rPr>
              <a:t>مری در پشت نای و در مجاورت با آن قرار دارد و در صورت گیر‌کردن چیزی در آن متورم شده و می‌تواند راه تنفسی را ببندد و علائم اختلال تنفسی ایجاد کند</a:t>
            </a:r>
          </a:p>
          <a:p>
            <a:pPr lvl="1" fontAlgn="t"/>
            <a:r>
              <a:rPr lang="fa-IR" sz="2400" dirty="0">
                <a:cs typeface="B Nazanin" pitchFamily="2" charset="-78"/>
              </a:rPr>
              <a:t>سرفه و حالت خفگی</a:t>
            </a:r>
            <a:endParaRPr lang="en-US" sz="2400" dirty="0">
              <a:cs typeface="B Nazanin" pitchFamily="2" charset="-78"/>
            </a:endParaRPr>
          </a:p>
          <a:p>
            <a:pPr lvl="1" fontAlgn="t"/>
            <a:r>
              <a:rPr lang="fa-IR" sz="2400" dirty="0">
                <a:cs typeface="B Nazanin" pitchFamily="2" charset="-78"/>
              </a:rPr>
              <a:t>احساس گیر کردن چیزی در گلو</a:t>
            </a:r>
            <a:endParaRPr lang="en-US" sz="2400" dirty="0">
              <a:cs typeface="B Nazanin" pitchFamily="2" charset="-78"/>
            </a:endParaRPr>
          </a:p>
          <a:p>
            <a:pPr lvl="1" fontAlgn="t"/>
            <a:r>
              <a:rPr lang="fa-IR" sz="2400" dirty="0">
                <a:cs typeface="B Nazanin" pitchFamily="2" charset="-78"/>
              </a:rPr>
              <a:t>بلع مشکل یا دردناک</a:t>
            </a:r>
            <a:endParaRPr lang="en-US" sz="2400" dirty="0">
              <a:cs typeface="B Nazanin" pitchFamily="2" charset="-78"/>
            </a:endParaRPr>
          </a:p>
          <a:p>
            <a:pPr lvl="1" fontAlgn="t"/>
            <a:r>
              <a:rPr lang="fa-IR" sz="2400" dirty="0">
                <a:cs typeface="B Nazanin" pitchFamily="2" charset="-78"/>
              </a:rPr>
              <a:t>امتناع از غذا خوردن </a:t>
            </a:r>
          </a:p>
          <a:p>
            <a:pPr lvl="1" fontAlgn="t"/>
            <a:r>
              <a:rPr lang="fa-IR" sz="2400" dirty="0">
                <a:cs typeface="B Nazanin" pitchFamily="2" charset="-78"/>
              </a:rPr>
              <a:t>آبریزش دهان</a:t>
            </a:r>
            <a:endParaRPr lang="en-US" sz="2400" dirty="0">
              <a:cs typeface="B Nazanin" pitchFamily="2" charset="-78"/>
            </a:endParaRPr>
          </a:p>
          <a:p>
            <a:pPr lvl="1" fontAlgn="t"/>
            <a:r>
              <a:rPr lang="fa-IR" sz="2400" dirty="0">
                <a:cs typeface="B Nazanin" pitchFamily="2" charset="-78"/>
              </a:rPr>
              <a:t>استفراغ</a:t>
            </a:r>
            <a:endParaRPr lang="en-US" sz="2400" dirty="0">
              <a:cs typeface="B Nazanin" pitchFamily="2" charset="-78"/>
            </a:endParaRPr>
          </a:p>
          <a:p>
            <a:pPr lvl="0" fontAlgn="t"/>
            <a:endParaRPr lang="en-US" sz="2800" dirty="0">
              <a:cs typeface="B Nazanin" pitchFamily="2" charset="-78"/>
            </a:endParaRPr>
          </a:p>
          <a:p>
            <a:pPr lvl="1">
              <a:lnSpc>
                <a:spcPct val="150000"/>
              </a:lnSpc>
            </a:pPr>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F8E4BC58-C6E1-46A1-A28E-4ED601E90704}" type="slidenum">
              <a:rPr lang="fa-IR" smtClean="0"/>
              <a:pPr/>
              <a:t>55</a:t>
            </a:fld>
            <a:endParaRPr lang="fa-IR"/>
          </a:p>
        </p:txBody>
      </p:sp>
    </p:spTree>
    <p:extLst>
      <p:ext uri="{BB962C8B-B14F-4D97-AF65-F5344CB8AC3E}">
        <p14:creationId xmlns:p14="http://schemas.microsoft.com/office/powerpoint/2010/main" val="140228043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922114"/>
          </a:xfrm>
        </p:spPr>
        <p:style>
          <a:lnRef idx="2">
            <a:schemeClr val="accent4"/>
          </a:lnRef>
          <a:fillRef idx="1">
            <a:schemeClr val="lt1"/>
          </a:fillRef>
          <a:effectRef idx="0">
            <a:schemeClr val="accent4"/>
          </a:effectRef>
          <a:fontRef idx="minor">
            <a:schemeClr val="dk1"/>
          </a:fontRef>
        </p:style>
        <p:txBody>
          <a:bodyPr>
            <a:noAutofit/>
          </a:bodyPr>
          <a:lstStyle/>
          <a:p>
            <a:pPr fontAlgn="t"/>
            <a:r>
              <a:rPr lang="fa-IR" sz="2800" b="1" dirty="0">
                <a:solidFill>
                  <a:schemeClr val="accent1">
                    <a:lumMod val="50000"/>
                  </a:schemeClr>
                </a:solidFill>
                <a:cs typeface="B Titr" panose="00000700000000000000" pitchFamily="2" charset="-78"/>
              </a:rPr>
              <a:t>علائم شایع در صورت وارد شدن جسم خارجی به دستگاه تنفس</a:t>
            </a:r>
            <a:endParaRPr lang="en-US" sz="2800" b="1" dirty="0">
              <a:solidFill>
                <a:schemeClr val="accent1">
                  <a:lumMod val="50000"/>
                </a:schemeClr>
              </a:solidFill>
              <a:cs typeface="B Titr" panose="00000700000000000000" pitchFamily="2" charset="-78"/>
            </a:endParaRPr>
          </a:p>
        </p:txBody>
      </p:sp>
      <p:sp>
        <p:nvSpPr>
          <p:cNvPr id="3" name="Content Placeholder 2"/>
          <p:cNvSpPr>
            <a:spLocks noGrp="1"/>
          </p:cNvSpPr>
          <p:nvPr>
            <p:ph idx="1"/>
          </p:nvPr>
        </p:nvSpPr>
        <p:spPr>
          <a:xfrm>
            <a:off x="467544" y="1340768"/>
            <a:ext cx="8239692" cy="5088628"/>
          </a:xfrm>
        </p:spPr>
        <p:style>
          <a:lnRef idx="2">
            <a:schemeClr val="accent4"/>
          </a:lnRef>
          <a:fillRef idx="1">
            <a:schemeClr val="lt1"/>
          </a:fillRef>
          <a:effectRef idx="0">
            <a:schemeClr val="accent4"/>
          </a:effectRef>
          <a:fontRef idx="minor">
            <a:schemeClr val="dk1"/>
          </a:fontRef>
        </p:style>
        <p:txBody>
          <a:bodyPr>
            <a:noAutofit/>
          </a:bodyPr>
          <a:lstStyle/>
          <a:p>
            <a:pPr lvl="0" fontAlgn="t">
              <a:lnSpc>
                <a:spcPct val="150000"/>
              </a:lnSpc>
            </a:pPr>
            <a:r>
              <a:rPr lang="fa-IR" sz="2000" dirty="0">
                <a:cs typeface="B Nazanin" pitchFamily="2" charset="-78"/>
              </a:rPr>
              <a:t>شروع ناگهانی سرفه با صدایی خشن </a:t>
            </a:r>
            <a:endParaRPr lang="en-US" sz="2000" dirty="0">
              <a:cs typeface="B Nazanin" pitchFamily="2" charset="-78"/>
            </a:endParaRPr>
          </a:p>
          <a:p>
            <a:pPr lvl="0" fontAlgn="t">
              <a:lnSpc>
                <a:spcPct val="150000"/>
              </a:lnSpc>
            </a:pPr>
            <a:r>
              <a:rPr lang="fa-IR" sz="2000" dirty="0">
                <a:cs typeface="B Nazanin" pitchFamily="2" charset="-78"/>
              </a:rPr>
              <a:t>از دست رفتن کامل صدا (به علت انسداد کامل راه تنفسی) </a:t>
            </a:r>
            <a:endParaRPr lang="en-US" sz="2000" dirty="0">
              <a:cs typeface="B Nazanin" pitchFamily="2" charset="-78"/>
            </a:endParaRPr>
          </a:p>
          <a:p>
            <a:pPr lvl="0" fontAlgn="t">
              <a:lnSpc>
                <a:spcPct val="150000"/>
              </a:lnSpc>
            </a:pPr>
            <a:r>
              <a:rPr lang="fa-IR" sz="2000" dirty="0">
                <a:cs typeface="B Nazanin" pitchFamily="2" charset="-78"/>
              </a:rPr>
              <a:t>خشن شدن صدا</a:t>
            </a:r>
            <a:endParaRPr lang="en-US" sz="2000" dirty="0">
              <a:cs typeface="B Nazanin" pitchFamily="2" charset="-78"/>
            </a:endParaRPr>
          </a:p>
          <a:p>
            <a:pPr lvl="0" fontAlgn="t">
              <a:lnSpc>
                <a:spcPct val="150000"/>
              </a:lnSpc>
            </a:pPr>
            <a:r>
              <a:rPr lang="fa-IR" sz="2000" dirty="0">
                <a:cs typeface="B Nazanin" pitchFamily="2" charset="-78"/>
              </a:rPr>
              <a:t>بلع مشکل یا دردناک </a:t>
            </a:r>
            <a:endParaRPr lang="en-US" sz="2000" dirty="0">
              <a:cs typeface="B Nazanin" pitchFamily="2" charset="-78"/>
            </a:endParaRPr>
          </a:p>
          <a:p>
            <a:pPr lvl="0" fontAlgn="t">
              <a:lnSpc>
                <a:spcPct val="150000"/>
              </a:lnSpc>
            </a:pPr>
            <a:r>
              <a:rPr lang="fa-IR" sz="2000" dirty="0">
                <a:cs typeface="B Nazanin" pitchFamily="2" charset="-78"/>
              </a:rPr>
              <a:t>تغییر رنگ پوست كودك به خاکستری یا آبی </a:t>
            </a:r>
            <a:endParaRPr lang="en-US" sz="2000" dirty="0">
              <a:cs typeface="B Nazanin" pitchFamily="2" charset="-78"/>
            </a:endParaRPr>
          </a:p>
          <a:p>
            <a:pPr lvl="0" fontAlgn="t">
              <a:lnSpc>
                <a:spcPct val="150000"/>
              </a:lnSpc>
            </a:pPr>
            <a:r>
              <a:rPr lang="fa-IR" sz="2000" dirty="0">
                <a:cs typeface="B Nazanin" pitchFamily="2" charset="-78"/>
              </a:rPr>
              <a:t>خس خس سینه</a:t>
            </a:r>
          </a:p>
          <a:p>
            <a:pPr lvl="0" fontAlgn="t">
              <a:lnSpc>
                <a:spcPct val="150000"/>
              </a:lnSpc>
            </a:pPr>
            <a:r>
              <a:rPr lang="fa-IR" sz="2000" dirty="0">
                <a:cs typeface="B Nazanin" pitchFamily="2" charset="-78"/>
              </a:rPr>
              <a:t> هر چه جسم خارجی بالاتر گیر کند علائم بیشتری دارد </a:t>
            </a:r>
          </a:p>
          <a:p>
            <a:pPr lvl="0" fontAlgn="t">
              <a:lnSpc>
                <a:spcPct val="150000"/>
              </a:lnSpc>
            </a:pPr>
            <a:r>
              <a:rPr lang="fa-IR" sz="2000" dirty="0">
                <a:cs typeface="B Nazanin" pitchFamily="2" charset="-78"/>
              </a:rPr>
              <a:t>خطرناک‌ترین محل نزدیک تارهای صوتی است که بسیار تنگ است</a:t>
            </a:r>
            <a:endParaRPr lang="en-US" sz="2000" dirty="0">
              <a:cs typeface="B Nazanin" pitchFamily="2" charset="-78"/>
            </a:endParaRPr>
          </a:p>
          <a:p>
            <a:pPr lvl="1">
              <a:lnSpc>
                <a:spcPct val="150000"/>
              </a:lnSpc>
              <a:buNone/>
            </a:pPr>
            <a:endParaRPr lang="fa-IR" sz="2400" dirty="0">
              <a:cs typeface="B Nazanin" pitchFamily="2" charset="-78"/>
            </a:endParaRPr>
          </a:p>
          <a:p>
            <a:pPr lvl="0">
              <a:lnSpc>
                <a:spcPct val="150000"/>
              </a:lnSpc>
            </a:pPr>
            <a:endParaRPr lang="en-US" sz="2400" dirty="0">
              <a:cs typeface="B Nazanin" pitchFamily="2" charset="-78"/>
            </a:endParaRPr>
          </a:p>
          <a:p>
            <a:pPr lvl="0">
              <a:lnSpc>
                <a:spcPct val="150000"/>
              </a:lnSpc>
            </a:pPr>
            <a:endParaRPr lang="fa-IR" sz="2400" dirty="0">
              <a:cs typeface="B Nazanin" pitchFamily="2" charset="-78"/>
            </a:endParaRPr>
          </a:p>
        </p:txBody>
      </p:sp>
      <p:sp>
        <p:nvSpPr>
          <p:cNvPr id="4" name="Slide Number Placeholder 3"/>
          <p:cNvSpPr>
            <a:spLocks noGrp="1"/>
          </p:cNvSpPr>
          <p:nvPr>
            <p:ph type="sldNum" sz="quarter" idx="12"/>
          </p:nvPr>
        </p:nvSpPr>
        <p:spPr/>
        <p:txBody>
          <a:bodyPr/>
          <a:lstStyle/>
          <a:p>
            <a:fld id="{F8E4BC58-C6E1-46A1-A28E-4ED601E90704}" type="slidenum">
              <a:rPr lang="fa-IR" smtClean="0"/>
              <a:pPr/>
              <a:t>56</a:t>
            </a:fld>
            <a:endParaRPr lang="fa-IR"/>
          </a:p>
        </p:txBody>
      </p:sp>
    </p:spTree>
    <p:extLst>
      <p:ext uri="{BB962C8B-B14F-4D97-AF65-F5344CB8AC3E}">
        <p14:creationId xmlns:p14="http://schemas.microsoft.com/office/powerpoint/2010/main" val="260049557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38138"/>
          </a:xfrm>
        </p:spPr>
        <p:style>
          <a:lnRef idx="2">
            <a:schemeClr val="accent4"/>
          </a:lnRef>
          <a:fillRef idx="1">
            <a:schemeClr val="lt1"/>
          </a:fillRef>
          <a:effectRef idx="0">
            <a:schemeClr val="accent4"/>
          </a:effectRef>
          <a:fontRef idx="minor">
            <a:schemeClr val="dk1"/>
          </a:fontRef>
        </p:style>
        <p:txBody>
          <a:bodyPr>
            <a:noAutofit/>
          </a:bodyPr>
          <a:lstStyle/>
          <a:p>
            <a:pPr lvl="0" algn="ctr"/>
            <a:br>
              <a:rPr lang="fa-IR" sz="2800" b="1" dirty="0">
                <a:solidFill>
                  <a:schemeClr val="accent1">
                    <a:lumMod val="50000"/>
                  </a:schemeClr>
                </a:solidFill>
                <a:cs typeface="B Titr" panose="00000700000000000000" pitchFamily="2" charset="-78"/>
              </a:rPr>
            </a:br>
            <a:r>
              <a:rPr lang="fa-IR" sz="2800" b="1" dirty="0">
                <a:solidFill>
                  <a:schemeClr val="accent1">
                    <a:lumMod val="50000"/>
                  </a:schemeClr>
                </a:solidFill>
                <a:cs typeface="B Titr" panose="00000700000000000000" pitchFamily="2" charset="-78"/>
              </a:rPr>
              <a:t>برای پیشگیری از خفگی كودك چه بايد كرد؟</a:t>
            </a:r>
            <a:br>
              <a:rPr lang="fa-IR" sz="2800" b="1" dirty="0">
                <a:solidFill>
                  <a:schemeClr val="accent1">
                    <a:lumMod val="50000"/>
                  </a:schemeClr>
                </a:solidFill>
                <a:cs typeface="B Titr" panose="00000700000000000000" pitchFamily="2" charset="-78"/>
              </a:rPr>
            </a:br>
            <a:br>
              <a:rPr lang="fa-IR" sz="2800" b="1" dirty="0">
                <a:solidFill>
                  <a:schemeClr val="accent1">
                    <a:lumMod val="50000"/>
                  </a:schemeClr>
                </a:solidFill>
                <a:cs typeface="B Titr" panose="00000700000000000000" pitchFamily="2" charset="-78"/>
              </a:rPr>
            </a:br>
            <a:endParaRPr lang="fa-IR" sz="2800" b="1" dirty="0">
              <a:solidFill>
                <a:schemeClr val="accent1">
                  <a:lumMod val="50000"/>
                </a:schemeClr>
              </a:solidFill>
              <a:cs typeface="B Titr" panose="00000700000000000000" pitchFamily="2" charset="-78"/>
            </a:endParaRPr>
          </a:p>
        </p:txBody>
      </p:sp>
      <p:sp>
        <p:nvSpPr>
          <p:cNvPr id="3" name="Content Placeholder 2"/>
          <p:cNvSpPr>
            <a:spLocks noGrp="1"/>
          </p:cNvSpPr>
          <p:nvPr>
            <p:ph idx="1"/>
          </p:nvPr>
        </p:nvSpPr>
        <p:spPr>
          <a:xfrm>
            <a:off x="428596" y="1785926"/>
            <a:ext cx="8208912" cy="4643470"/>
          </a:xfrm>
        </p:spPr>
        <p:style>
          <a:lnRef idx="2">
            <a:schemeClr val="accent4"/>
          </a:lnRef>
          <a:fillRef idx="1">
            <a:schemeClr val="lt1"/>
          </a:fillRef>
          <a:effectRef idx="0">
            <a:schemeClr val="accent4"/>
          </a:effectRef>
          <a:fontRef idx="minor">
            <a:schemeClr val="dk1"/>
          </a:fontRef>
        </p:style>
        <p:txBody>
          <a:bodyPr>
            <a:noAutofit/>
          </a:bodyPr>
          <a:lstStyle/>
          <a:p>
            <a:pPr lvl="0" fontAlgn="t">
              <a:lnSpc>
                <a:spcPct val="150000"/>
              </a:lnSpc>
            </a:pPr>
            <a:r>
              <a:rPr lang="fa-IR" sz="2400" dirty="0">
                <a:cs typeface="B Nazanin" pitchFamily="2" charset="-78"/>
              </a:rPr>
              <a:t>اسباب بازی ها متناسب با سن کودک انتخاب شوند</a:t>
            </a:r>
          </a:p>
          <a:p>
            <a:pPr lvl="0" fontAlgn="t">
              <a:lnSpc>
                <a:spcPct val="150000"/>
              </a:lnSpc>
            </a:pPr>
            <a:r>
              <a:rPr lang="fa-IR" sz="2400" dirty="0">
                <a:cs typeface="B Nazanin" pitchFamily="2" charset="-78"/>
              </a:rPr>
              <a:t>اسباب بازی‌هایی که قطعات کوچک و جدا شدنی دارند، در اختیار کودکان کمتر از 6-5 سال  قرار داده نشوند</a:t>
            </a:r>
            <a:endParaRPr lang="en-US" sz="2400" dirty="0">
              <a:cs typeface="B Nazanin" pitchFamily="2" charset="-78"/>
            </a:endParaRPr>
          </a:p>
          <a:p>
            <a:pPr lvl="0" fontAlgn="t">
              <a:lnSpc>
                <a:spcPct val="150000"/>
              </a:lnSpc>
            </a:pPr>
            <a:r>
              <a:rPr lang="fa-IR" sz="2400" dirty="0">
                <a:cs typeface="B Nazanin" pitchFamily="2" charset="-78"/>
              </a:rPr>
              <a:t>اشیاء ریز خارج از دسترس کودکان نگه‌داری ‌شوند</a:t>
            </a:r>
            <a:endParaRPr lang="en-US" sz="2400" dirty="0">
              <a:cs typeface="B Nazanin" pitchFamily="2" charset="-78"/>
            </a:endParaRPr>
          </a:p>
          <a:p>
            <a:pPr lvl="0" fontAlgn="t">
              <a:lnSpc>
                <a:spcPct val="150000"/>
              </a:lnSpc>
            </a:pPr>
            <a:r>
              <a:rPr lang="fa-IR" sz="2400" dirty="0">
                <a:cs typeface="B Nazanin" pitchFamily="2" charset="-78"/>
              </a:rPr>
              <a:t>هیچ گاه از لیوان و فنجان به عنوان جایی برای نگه‌داری اشیای کوچک استفاده نشود</a:t>
            </a:r>
            <a:endParaRPr lang="en-US" sz="2400" dirty="0">
              <a:cs typeface="B Nazanin" pitchFamily="2" charset="-78"/>
            </a:endParaRPr>
          </a:p>
        </p:txBody>
      </p:sp>
      <p:sp>
        <p:nvSpPr>
          <p:cNvPr id="4" name="Slide Number Placeholder 3"/>
          <p:cNvSpPr>
            <a:spLocks noGrp="1"/>
          </p:cNvSpPr>
          <p:nvPr>
            <p:ph type="sldNum" sz="quarter" idx="12"/>
          </p:nvPr>
        </p:nvSpPr>
        <p:spPr/>
        <p:txBody>
          <a:bodyPr/>
          <a:lstStyle/>
          <a:p>
            <a:fld id="{F8E4BC58-C6E1-46A1-A28E-4ED601E90704}" type="slidenum">
              <a:rPr lang="fa-IR" smtClean="0"/>
              <a:pPr/>
              <a:t>57</a:t>
            </a:fld>
            <a:endParaRPr lang="fa-IR"/>
          </a:p>
        </p:txBody>
      </p:sp>
      <p:pic>
        <p:nvPicPr>
          <p:cNvPr id="5" name="Picture 4" descr="7.bmp"/>
          <p:cNvPicPr>
            <a:picLocks noChangeAspect="1"/>
          </p:cNvPicPr>
          <p:nvPr/>
        </p:nvPicPr>
        <p:blipFill>
          <a:blip r:embed="rId2" cstate="print"/>
          <a:stretch>
            <a:fillRect/>
          </a:stretch>
        </p:blipFill>
        <p:spPr>
          <a:xfrm>
            <a:off x="785786" y="4929198"/>
            <a:ext cx="1412364" cy="1285884"/>
          </a:xfrm>
          <a:prstGeom prst="rect">
            <a:avLst/>
          </a:prstGeom>
        </p:spPr>
      </p:pic>
      <p:pic>
        <p:nvPicPr>
          <p:cNvPr id="6" name="Picture 5" descr="5.bmp"/>
          <p:cNvPicPr>
            <a:picLocks noChangeAspect="1"/>
          </p:cNvPicPr>
          <p:nvPr/>
        </p:nvPicPr>
        <p:blipFill>
          <a:blip r:embed="rId3" cstate="print"/>
          <a:stretch>
            <a:fillRect/>
          </a:stretch>
        </p:blipFill>
        <p:spPr>
          <a:xfrm>
            <a:off x="1214414" y="3143248"/>
            <a:ext cx="1714512" cy="1226439"/>
          </a:xfrm>
          <a:prstGeom prst="rect">
            <a:avLst/>
          </a:prstGeom>
        </p:spPr>
      </p:pic>
    </p:spTree>
    <p:extLst>
      <p:ext uri="{BB962C8B-B14F-4D97-AF65-F5344CB8AC3E}">
        <p14:creationId xmlns:p14="http://schemas.microsoft.com/office/powerpoint/2010/main" val="231602730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720080"/>
          </a:xfrm>
        </p:spPr>
        <p:style>
          <a:lnRef idx="2">
            <a:schemeClr val="accent4"/>
          </a:lnRef>
          <a:fillRef idx="1">
            <a:schemeClr val="lt1"/>
          </a:fillRef>
          <a:effectRef idx="0">
            <a:schemeClr val="accent4"/>
          </a:effectRef>
          <a:fontRef idx="minor">
            <a:schemeClr val="dk1"/>
          </a:fontRef>
        </p:style>
        <p:txBody>
          <a:bodyPr>
            <a:noAutofit/>
          </a:bodyPr>
          <a:lstStyle/>
          <a:p>
            <a:pPr lvl="0" algn="ctr"/>
            <a:r>
              <a:rPr lang="fa-IR" sz="2400" b="1" dirty="0">
                <a:solidFill>
                  <a:schemeClr val="accent1">
                    <a:lumMod val="50000"/>
                  </a:schemeClr>
                </a:solidFill>
                <a:cs typeface="B Titr" panose="00000700000000000000" pitchFamily="2" charset="-78"/>
              </a:rPr>
              <a:t>برای پیشگیری از خفگی كودك چه بايد كرد؟</a:t>
            </a:r>
            <a:br>
              <a:rPr lang="fa-IR" sz="2400" b="1" dirty="0">
                <a:solidFill>
                  <a:schemeClr val="accent1">
                    <a:lumMod val="50000"/>
                  </a:schemeClr>
                </a:solidFill>
                <a:cs typeface="B Titr" panose="00000700000000000000" pitchFamily="2" charset="-78"/>
              </a:rPr>
            </a:br>
            <a:br>
              <a:rPr lang="fa-IR" sz="2400" b="1" dirty="0">
                <a:solidFill>
                  <a:schemeClr val="accent1">
                    <a:lumMod val="50000"/>
                  </a:schemeClr>
                </a:solidFill>
                <a:cs typeface="B Titr" panose="00000700000000000000" pitchFamily="2" charset="-78"/>
              </a:rPr>
            </a:br>
            <a:br>
              <a:rPr lang="fa-IR" sz="2400" b="1" dirty="0">
                <a:solidFill>
                  <a:schemeClr val="accent1">
                    <a:lumMod val="50000"/>
                  </a:schemeClr>
                </a:solidFill>
                <a:cs typeface="B Titr" panose="00000700000000000000" pitchFamily="2" charset="-78"/>
              </a:rPr>
            </a:br>
            <a:br>
              <a:rPr lang="fa-IR" sz="2400" b="1" dirty="0">
                <a:solidFill>
                  <a:schemeClr val="accent1">
                    <a:lumMod val="50000"/>
                  </a:schemeClr>
                </a:solidFill>
                <a:cs typeface="B Titr" panose="00000700000000000000" pitchFamily="2" charset="-78"/>
              </a:rPr>
            </a:br>
            <a:endParaRPr lang="fa-IR" sz="2400" b="1" dirty="0">
              <a:solidFill>
                <a:schemeClr val="accent1">
                  <a:lumMod val="50000"/>
                </a:schemeClr>
              </a:solidFill>
              <a:cs typeface="B Titr" panose="00000700000000000000" pitchFamily="2" charset="-78"/>
            </a:endParaRPr>
          </a:p>
        </p:txBody>
      </p:sp>
      <p:sp>
        <p:nvSpPr>
          <p:cNvPr id="3" name="Content Placeholder 2"/>
          <p:cNvSpPr>
            <a:spLocks noGrp="1"/>
          </p:cNvSpPr>
          <p:nvPr>
            <p:ph idx="1"/>
          </p:nvPr>
        </p:nvSpPr>
        <p:spPr>
          <a:xfrm>
            <a:off x="467544" y="1556792"/>
            <a:ext cx="8136904" cy="4968552"/>
          </a:xfrm>
        </p:spPr>
        <p:style>
          <a:lnRef idx="2">
            <a:schemeClr val="accent4"/>
          </a:lnRef>
          <a:fillRef idx="1">
            <a:schemeClr val="lt1"/>
          </a:fillRef>
          <a:effectRef idx="0">
            <a:schemeClr val="accent4"/>
          </a:effectRef>
          <a:fontRef idx="minor">
            <a:schemeClr val="dk1"/>
          </a:fontRef>
        </p:style>
        <p:txBody>
          <a:bodyPr>
            <a:noAutofit/>
          </a:bodyPr>
          <a:lstStyle/>
          <a:p>
            <a:pPr lvl="0" fontAlgn="t">
              <a:lnSpc>
                <a:spcPct val="150000"/>
              </a:lnSpc>
            </a:pPr>
            <a:r>
              <a:rPr lang="fa-IR" sz="2200" dirty="0">
                <a:cs typeface="B Nazanin" pitchFamily="2" charset="-78"/>
              </a:rPr>
              <a:t>به کودکان غذاهایی مناسب سن شان داده شود (غذاهایی مانند ذرت بو داده، انگور، بادام زمینی، آجیل، سوسیس برای کودکان زیر 3 سال مناسب نیست)</a:t>
            </a:r>
            <a:endParaRPr lang="en-US" sz="2200" dirty="0">
              <a:cs typeface="B Nazanin" pitchFamily="2" charset="-78"/>
            </a:endParaRPr>
          </a:p>
          <a:p>
            <a:pPr lvl="0" fontAlgn="t">
              <a:lnSpc>
                <a:spcPct val="150000"/>
              </a:lnSpc>
            </a:pPr>
            <a:r>
              <a:rPr lang="fa-IR" sz="2200" dirty="0">
                <a:cs typeface="B Nazanin" pitchFamily="2" charset="-78"/>
              </a:rPr>
              <a:t>هنگام نوشیدن مایعات مراقب كودكان باشیم</a:t>
            </a:r>
            <a:endParaRPr lang="en-US" sz="2200" dirty="0">
              <a:cs typeface="B Nazanin" pitchFamily="2" charset="-78"/>
            </a:endParaRPr>
          </a:p>
          <a:p>
            <a:pPr lvl="0" fontAlgn="t">
              <a:lnSpc>
                <a:spcPct val="150000"/>
              </a:lnSpc>
            </a:pPr>
            <a:r>
              <a:rPr lang="fa-IR" sz="2200" dirty="0">
                <a:cs typeface="B Nazanin" pitchFamily="2" charset="-78"/>
              </a:rPr>
              <a:t>هنگام غذا خوردن، بازی و جست و خیز نکنند و ندوند</a:t>
            </a:r>
            <a:endParaRPr lang="en-US" sz="2200" dirty="0">
              <a:cs typeface="B Nazanin" pitchFamily="2" charset="-78"/>
            </a:endParaRPr>
          </a:p>
          <a:p>
            <a:pPr lvl="0" fontAlgn="t">
              <a:lnSpc>
                <a:spcPct val="150000"/>
              </a:lnSpc>
            </a:pPr>
            <a:r>
              <a:rPr lang="fa-IR" sz="2200" dirty="0">
                <a:cs typeface="B Nazanin" pitchFamily="2" charset="-78"/>
              </a:rPr>
              <a:t>بندهاي پرده‌ها و کرکره‌ها کوتاه شوند و دور از دسترس كودكان باشند</a:t>
            </a:r>
            <a:endParaRPr lang="en-US" sz="2200" dirty="0">
              <a:cs typeface="B Nazanin" pitchFamily="2" charset="-78"/>
            </a:endParaRPr>
          </a:p>
          <a:p>
            <a:pPr lvl="0" fontAlgn="t">
              <a:lnSpc>
                <a:spcPct val="150000"/>
              </a:lnSpc>
            </a:pPr>
            <a:r>
              <a:rPr lang="fa-IR" sz="2200" dirty="0">
                <a:cs typeface="B Nazanin" pitchFamily="2" charset="-78"/>
              </a:rPr>
              <a:t>كودك اسباب بازي‌هايي مانند سوت را به گردن آویزان نکند</a:t>
            </a:r>
            <a:endParaRPr lang="en-US" sz="2200" dirty="0">
              <a:cs typeface="B Nazanin" pitchFamily="2" charset="-78"/>
            </a:endParaRPr>
          </a:p>
          <a:p>
            <a:pPr lvl="0" fontAlgn="t">
              <a:lnSpc>
                <a:spcPct val="150000"/>
              </a:lnSpc>
            </a:pPr>
            <a:r>
              <a:rPr lang="fa-IR" sz="2200" dirty="0">
                <a:cs typeface="B Nazanin" pitchFamily="2" charset="-78"/>
              </a:rPr>
              <a:t>بچه‌هاي خيلي كوچك با بادكنك بازي نكنند (دوست دارند بادكنك را گاز بگيرند و لاستيك بادكنك پس از تركيدن ممكن است به داخل ريه‌هاي آن‌ها فرو رود)</a:t>
            </a:r>
            <a:endParaRPr lang="en-US" sz="2200" dirty="0">
              <a:cs typeface="B Nazanin" pitchFamily="2" charset="-78"/>
            </a:endParaRPr>
          </a:p>
          <a:p>
            <a:pPr lvl="0">
              <a:lnSpc>
                <a:spcPct val="150000"/>
              </a:lnSpc>
            </a:pPr>
            <a:endParaRPr lang="fa-IR" sz="2200" dirty="0">
              <a:cs typeface="B Nazanin" pitchFamily="2" charset="-78"/>
            </a:endParaRPr>
          </a:p>
        </p:txBody>
      </p:sp>
      <p:sp>
        <p:nvSpPr>
          <p:cNvPr id="4" name="Slide Number Placeholder 3"/>
          <p:cNvSpPr>
            <a:spLocks noGrp="1"/>
          </p:cNvSpPr>
          <p:nvPr>
            <p:ph type="sldNum" sz="quarter" idx="12"/>
          </p:nvPr>
        </p:nvSpPr>
        <p:spPr/>
        <p:txBody>
          <a:bodyPr/>
          <a:lstStyle/>
          <a:p>
            <a:fld id="{F8E4BC58-C6E1-46A1-A28E-4ED601E90704}" type="slidenum">
              <a:rPr lang="fa-IR" smtClean="0"/>
              <a:pPr/>
              <a:t>58</a:t>
            </a:fld>
            <a:endParaRPr lang="fa-IR"/>
          </a:p>
        </p:txBody>
      </p:sp>
    </p:spTree>
    <p:extLst>
      <p:ext uri="{BB962C8B-B14F-4D97-AF65-F5344CB8AC3E}">
        <p14:creationId xmlns:p14="http://schemas.microsoft.com/office/powerpoint/2010/main" val="362996976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42852"/>
            <a:ext cx="8229600" cy="1125908"/>
          </a:xfrm>
        </p:spPr>
        <p:style>
          <a:lnRef idx="2">
            <a:schemeClr val="accent4"/>
          </a:lnRef>
          <a:fillRef idx="1">
            <a:schemeClr val="lt1"/>
          </a:fillRef>
          <a:effectRef idx="0">
            <a:schemeClr val="accent4"/>
          </a:effectRef>
          <a:fontRef idx="minor">
            <a:schemeClr val="dk1"/>
          </a:fontRef>
        </p:style>
        <p:txBody>
          <a:bodyPr>
            <a:noAutofit/>
          </a:bodyPr>
          <a:lstStyle/>
          <a:p>
            <a:pPr lvl="0" algn="ctr" fontAlgn="t"/>
            <a:r>
              <a:rPr lang="fa-IR" sz="2400" b="1" dirty="0">
                <a:solidFill>
                  <a:schemeClr val="accent1">
                    <a:lumMod val="50000"/>
                  </a:schemeClr>
                </a:solidFill>
                <a:cs typeface="B Titr" panose="00000700000000000000" pitchFamily="2" charset="-78"/>
              </a:rPr>
              <a:t>در صورتی که کودک جسمی را بلعید چه بايد كرد؟ </a:t>
            </a:r>
            <a:endParaRPr lang="en-US" sz="2400" b="1" dirty="0">
              <a:solidFill>
                <a:schemeClr val="accent1">
                  <a:lumMod val="50000"/>
                </a:schemeClr>
              </a:solidFill>
              <a:cs typeface="B Titr" panose="00000700000000000000" pitchFamily="2" charset="-78"/>
            </a:endParaRPr>
          </a:p>
        </p:txBody>
      </p:sp>
      <p:sp>
        <p:nvSpPr>
          <p:cNvPr id="3" name="Content Placeholder 2"/>
          <p:cNvSpPr>
            <a:spLocks noGrp="1"/>
          </p:cNvSpPr>
          <p:nvPr>
            <p:ph idx="1"/>
          </p:nvPr>
        </p:nvSpPr>
        <p:spPr>
          <a:xfrm>
            <a:off x="428596" y="1571612"/>
            <a:ext cx="8168254" cy="4643470"/>
          </a:xfrm>
        </p:spPr>
        <p:style>
          <a:lnRef idx="2">
            <a:schemeClr val="accent4"/>
          </a:lnRef>
          <a:fillRef idx="1">
            <a:schemeClr val="lt1"/>
          </a:fillRef>
          <a:effectRef idx="0">
            <a:schemeClr val="accent4"/>
          </a:effectRef>
          <a:fontRef idx="minor">
            <a:schemeClr val="dk1"/>
          </a:fontRef>
        </p:style>
        <p:txBody>
          <a:bodyPr>
            <a:noAutofit/>
          </a:bodyPr>
          <a:lstStyle/>
          <a:p>
            <a:pPr lvl="0">
              <a:lnSpc>
                <a:spcPct val="150000"/>
              </a:lnSpc>
            </a:pPr>
            <a:r>
              <a:rPr lang="ar-SA" sz="2400" dirty="0">
                <a:cs typeface="B Nazanin" pitchFamily="2" charset="-78"/>
              </a:rPr>
              <a:t>انسداد</a:t>
            </a:r>
            <a:r>
              <a:rPr lang="fa-IR" sz="2400" dirty="0">
                <a:cs typeface="B Nazanin" pitchFamily="2" charset="-78"/>
              </a:rPr>
              <a:t> </a:t>
            </a:r>
            <a:r>
              <a:rPr lang="ar-SA" sz="2400" dirty="0">
                <a:cs typeface="B Nazanin" pitchFamily="2" charset="-78"/>
              </a:rPr>
              <a:t>خفیف راه هوایی با جسم خارجی </a:t>
            </a:r>
            <a:r>
              <a:rPr lang="fa-IR" sz="2400" dirty="0">
                <a:cs typeface="B Nazanin" pitchFamily="2" charset="-78"/>
              </a:rPr>
              <a:t>(کودک می‌تواند سرفه كند و از خود صداهایی تولید نمايد)</a:t>
            </a:r>
          </a:p>
          <a:p>
            <a:pPr lvl="1">
              <a:lnSpc>
                <a:spcPct val="150000"/>
              </a:lnSpc>
            </a:pPr>
            <a:r>
              <a:rPr lang="ar-SA" sz="2000" dirty="0">
                <a:cs typeface="B Nazanin" pitchFamily="2" charset="-78"/>
              </a:rPr>
              <a:t>کودک را از نظر پیشرفت به طرف انسداد راه هوایی شدید تحت نظر بگیرید</a:t>
            </a:r>
            <a:endParaRPr lang="fa-IR" sz="2000" dirty="0">
              <a:cs typeface="B Nazanin" pitchFamily="2" charset="-78"/>
            </a:endParaRPr>
          </a:p>
          <a:p>
            <a:pPr lvl="1">
              <a:lnSpc>
                <a:spcPct val="150000"/>
              </a:lnSpc>
            </a:pPr>
            <a:r>
              <a:rPr lang="ar-SA" sz="2000" dirty="0">
                <a:cs typeface="B Nazanin" pitchFamily="2" charset="-78"/>
              </a:rPr>
              <a:t> به او اجازه دهید  با سرفه کردن راه هوایی خود را پاک نماید</a:t>
            </a:r>
            <a:endParaRPr lang="fa-IR" sz="2000" dirty="0">
              <a:cs typeface="B Nazanin" pitchFamily="2" charset="-78"/>
            </a:endParaRPr>
          </a:p>
          <a:p>
            <a:pPr lvl="0">
              <a:lnSpc>
                <a:spcPct val="150000"/>
              </a:lnSpc>
            </a:pPr>
            <a:r>
              <a:rPr lang="ar-SA" sz="2400" dirty="0">
                <a:cs typeface="B Nazanin" pitchFamily="2" charset="-78"/>
              </a:rPr>
              <a:t>انسداد  شدید راه هوایی با جسم خارجی </a:t>
            </a:r>
            <a:r>
              <a:rPr lang="fa-IR" sz="2400" dirty="0">
                <a:cs typeface="B Nazanin" pitchFamily="2" charset="-78"/>
              </a:rPr>
              <a:t>(</a:t>
            </a:r>
            <a:r>
              <a:rPr lang="ar-SA" sz="2400" dirty="0">
                <a:cs typeface="B Nazanin" pitchFamily="2" charset="-78"/>
              </a:rPr>
              <a:t>كودك قادر به تولید هیچ صدایی نیست</a:t>
            </a:r>
            <a:r>
              <a:rPr lang="fa-IR" sz="2400" dirty="0">
                <a:cs typeface="B Nazanin" pitchFamily="2" charset="-78"/>
              </a:rPr>
              <a:t>)</a:t>
            </a:r>
          </a:p>
          <a:p>
            <a:pPr lvl="1">
              <a:lnSpc>
                <a:spcPct val="150000"/>
              </a:lnSpc>
            </a:pPr>
            <a:r>
              <a:rPr lang="ar-SA" sz="2000" dirty="0">
                <a:cs typeface="B Nazanin" pitchFamily="2" charset="-78"/>
              </a:rPr>
              <a:t>برای رفع انسداد دست بکار شوید </a:t>
            </a:r>
            <a:endParaRPr lang="en-US" sz="2000" dirty="0">
              <a:cs typeface="B Nazanin" pitchFamily="2" charset="-78"/>
            </a:endParaRPr>
          </a:p>
        </p:txBody>
      </p:sp>
      <p:sp>
        <p:nvSpPr>
          <p:cNvPr id="4" name="Slide Number Placeholder 3"/>
          <p:cNvSpPr>
            <a:spLocks noGrp="1"/>
          </p:cNvSpPr>
          <p:nvPr>
            <p:ph type="sldNum" sz="quarter" idx="12"/>
          </p:nvPr>
        </p:nvSpPr>
        <p:spPr/>
        <p:txBody>
          <a:bodyPr/>
          <a:lstStyle/>
          <a:p>
            <a:fld id="{F8E4BC58-C6E1-46A1-A28E-4ED601E90704}" type="slidenum">
              <a:rPr lang="fa-IR" smtClean="0"/>
              <a:pPr/>
              <a:t>59</a:t>
            </a:fld>
            <a:endParaRPr lang="fa-IR"/>
          </a:p>
        </p:txBody>
      </p:sp>
    </p:spTree>
    <p:extLst>
      <p:ext uri="{BB962C8B-B14F-4D97-AF65-F5344CB8AC3E}">
        <p14:creationId xmlns:p14="http://schemas.microsoft.com/office/powerpoint/2010/main" val="39161766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1143000"/>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2000" b="1" dirty="0">
                <a:solidFill>
                  <a:schemeClr val="accent1">
                    <a:lumMod val="50000"/>
                  </a:schemeClr>
                </a:solidFill>
                <a:cs typeface="B Nazanin" pitchFamily="2" charset="-78"/>
              </a:rPr>
              <a:t>(ترتیب احیا برای احیاگر غیر حرفه ای ) </a:t>
            </a:r>
            <a:r>
              <a:rPr lang="fa-IR" sz="2800" b="1" dirty="0">
                <a:solidFill>
                  <a:schemeClr val="accent1">
                    <a:lumMod val="50000"/>
                  </a:schemeClr>
                </a:solidFill>
                <a:cs typeface="B Nazanin" pitchFamily="2" charset="-78"/>
              </a:rPr>
              <a:t>2- نیاز به احیا را ارزیابی کنید </a:t>
            </a:r>
            <a:br>
              <a:rPr lang="fa-IR" sz="2800" b="1" dirty="0">
                <a:solidFill>
                  <a:schemeClr val="accent1">
                    <a:lumMod val="50000"/>
                  </a:schemeClr>
                </a:solidFill>
                <a:cs typeface="B Nazanin" pitchFamily="2" charset="-78"/>
              </a:rPr>
            </a:br>
            <a:endParaRPr lang="fa-IR" sz="2800" b="1" dirty="0">
              <a:solidFill>
                <a:schemeClr val="accent1">
                  <a:lumMod val="50000"/>
                </a:schemeClr>
              </a:solidFill>
              <a:cs typeface="B Nazanin" pitchFamily="2" charset="-78"/>
            </a:endParaRPr>
          </a:p>
        </p:txBody>
      </p:sp>
      <p:sp>
        <p:nvSpPr>
          <p:cNvPr id="3" name="Content Placeholder 2"/>
          <p:cNvSpPr>
            <a:spLocks noGrp="1"/>
          </p:cNvSpPr>
          <p:nvPr>
            <p:ph idx="1"/>
          </p:nvPr>
        </p:nvSpPr>
        <p:spPr>
          <a:xfrm>
            <a:off x="395536" y="1556792"/>
            <a:ext cx="8229600" cy="4896544"/>
          </a:xfrm>
        </p:spPr>
        <p:style>
          <a:lnRef idx="2">
            <a:schemeClr val="accent1"/>
          </a:lnRef>
          <a:fillRef idx="1">
            <a:schemeClr val="lt1"/>
          </a:fillRef>
          <a:effectRef idx="0">
            <a:schemeClr val="accent1"/>
          </a:effectRef>
          <a:fontRef idx="minor">
            <a:schemeClr val="dk1"/>
          </a:fontRef>
        </p:style>
        <p:txBody>
          <a:bodyPr>
            <a:noAutofit/>
          </a:bodyPr>
          <a:lstStyle/>
          <a:p>
            <a:endParaRPr lang="fa-IR" sz="2800" dirty="0">
              <a:cs typeface="B Nazanin" pitchFamily="2" charset="-78"/>
            </a:endParaRPr>
          </a:p>
          <a:p>
            <a:endParaRPr lang="fa-IR" sz="2800" dirty="0">
              <a:cs typeface="B Nazanin" pitchFamily="2" charset="-78"/>
            </a:endParaRPr>
          </a:p>
          <a:p>
            <a:r>
              <a:rPr lang="fa-IR" sz="2800" dirty="0">
                <a:cs typeface="B Nazanin" pitchFamily="2" charset="-78"/>
              </a:rPr>
              <a:t>کودک مصدومی که پاسخی به تحریکات نداده و نفس نمی کشد و یاتنفس غیرموثر دارد </a:t>
            </a:r>
            <a:r>
              <a:rPr lang="fa-IR" sz="2800" dirty="0">
                <a:solidFill>
                  <a:srgbClr val="FF0000"/>
                </a:solidFill>
                <a:cs typeface="B Nazanin" pitchFamily="2" charset="-78"/>
              </a:rPr>
              <a:t>باید بنا را بر وجود ایست قلبی </a:t>
            </a:r>
            <a:r>
              <a:rPr lang="fa-IR" sz="2800" dirty="0">
                <a:cs typeface="B Nazanin" pitchFamily="2" charset="-78"/>
              </a:rPr>
              <a:t>بگذارید.</a:t>
            </a:r>
          </a:p>
          <a:p>
            <a:pPr marL="0" indent="0">
              <a:buNone/>
            </a:pPr>
            <a:endParaRPr lang="fa-IR" sz="2800" dirty="0">
              <a:cs typeface="B Nazanin" pitchFamily="2" charset="-78"/>
            </a:endParaRPr>
          </a:p>
        </p:txBody>
      </p:sp>
    </p:spTree>
    <p:extLst>
      <p:ext uri="{BB962C8B-B14F-4D97-AF65-F5344CB8AC3E}">
        <p14:creationId xmlns:p14="http://schemas.microsoft.com/office/powerpoint/2010/main" val="2796167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Scale>
                                      <p:cBhvr>
                                        <p:cTn id="14" dur="1000" decel="50000" fill="hold">
                                          <p:stCondLst>
                                            <p:cond delay="0"/>
                                          </p:stCondLst>
                                        </p:cTn>
                                        <p:tgtEl>
                                          <p:spTgt spid="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xEl>
                                              <p:pRg st="2" end="2"/>
                                            </p:txEl>
                                          </p:spTgt>
                                        </p:tgtEl>
                                        <p:attrNameLst>
                                          <p:attrName>ppt_x</p:attrName>
                                          <p:attrName>ppt_y</p:attrName>
                                        </p:attrNameLst>
                                      </p:cBhvr>
                                    </p:animMotion>
                                    <p:animEffect transition="in" filter="fade">
                                      <p:cBhvr>
                                        <p:cTn id="16"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85728"/>
            <a:ext cx="8229600" cy="1071570"/>
          </a:xfrm>
        </p:spPr>
        <p:style>
          <a:lnRef idx="2">
            <a:schemeClr val="accent4"/>
          </a:lnRef>
          <a:fillRef idx="1">
            <a:schemeClr val="lt1"/>
          </a:fillRef>
          <a:effectRef idx="0">
            <a:schemeClr val="accent4"/>
          </a:effectRef>
          <a:fontRef idx="minor">
            <a:schemeClr val="dk1"/>
          </a:fontRef>
        </p:style>
        <p:txBody>
          <a:bodyPr>
            <a:noAutofit/>
          </a:bodyPr>
          <a:lstStyle/>
          <a:p>
            <a:pPr lvl="0" algn="ctr" fontAlgn="t"/>
            <a:r>
              <a:rPr lang="fa-IR" sz="2400" b="1" dirty="0">
                <a:solidFill>
                  <a:schemeClr val="accent1">
                    <a:lumMod val="50000"/>
                  </a:schemeClr>
                </a:solidFill>
                <a:cs typeface="B Titr" panose="00000700000000000000" pitchFamily="2" charset="-78"/>
              </a:rPr>
              <a:t> در كودكان بالاي يكسال ( </a:t>
            </a:r>
            <a:r>
              <a:rPr lang="en-US" sz="2400" dirty="0">
                <a:solidFill>
                  <a:schemeClr val="accent1">
                    <a:lumMod val="50000"/>
                  </a:schemeClr>
                </a:solidFill>
                <a:cs typeface="B Titr" panose="00000700000000000000" pitchFamily="2" charset="-78"/>
              </a:rPr>
              <a:t>Heimlich</a:t>
            </a:r>
            <a:r>
              <a:rPr lang="en-US" sz="2400" baseline="30000" dirty="0">
                <a:solidFill>
                  <a:schemeClr val="accent1">
                    <a:lumMod val="50000"/>
                  </a:schemeClr>
                </a:solidFill>
                <a:cs typeface="B Titr" panose="00000700000000000000" pitchFamily="2" charset="-78"/>
              </a:rPr>
              <a:t> </a:t>
            </a:r>
            <a:r>
              <a:rPr lang="en-US" sz="2400" dirty="0">
                <a:solidFill>
                  <a:schemeClr val="accent1">
                    <a:lumMod val="50000"/>
                  </a:schemeClr>
                </a:solidFill>
                <a:cs typeface="B Titr" panose="00000700000000000000" pitchFamily="2" charset="-78"/>
              </a:rPr>
              <a:t>maneuver</a:t>
            </a:r>
            <a:r>
              <a:rPr lang="fa-IR" sz="2400" dirty="0">
                <a:solidFill>
                  <a:schemeClr val="accent1">
                    <a:lumMod val="50000"/>
                  </a:schemeClr>
                </a:solidFill>
                <a:cs typeface="B Titr" panose="00000700000000000000" pitchFamily="2" charset="-78"/>
              </a:rPr>
              <a:t>)</a:t>
            </a:r>
            <a:endParaRPr lang="en-US" sz="2400" b="1" dirty="0">
              <a:solidFill>
                <a:schemeClr val="accent1">
                  <a:lumMod val="50000"/>
                </a:schemeClr>
              </a:solidFill>
              <a:cs typeface="B Titr" panose="00000700000000000000" pitchFamily="2" charset="-78"/>
            </a:endParaRPr>
          </a:p>
        </p:txBody>
      </p:sp>
      <p:sp>
        <p:nvSpPr>
          <p:cNvPr id="3" name="Content Placeholder 2"/>
          <p:cNvSpPr>
            <a:spLocks noGrp="1"/>
          </p:cNvSpPr>
          <p:nvPr>
            <p:ph idx="1"/>
          </p:nvPr>
        </p:nvSpPr>
        <p:spPr>
          <a:xfrm>
            <a:off x="467544" y="1844824"/>
            <a:ext cx="8096816" cy="4680520"/>
          </a:xfrm>
        </p:spPr>
        <p:style>
          <a:lnRef idx="2">
            <a:schemeClr val="accent4"/>
          </a:lnRef>
          <a:fillRef idx="1">
            <a:schemeClr val="lt1"/>
          </a:fillRef>
          <a:effectRef idx="0">
            <a:schemeClr val="accent4"/>
          </a:effectRef>
          <a:fontRef idx="minor">
            <a:schemeClr val="dk1"/>
          </a:fontRef>
        </p:style>
        <p:txBody>
          <a:bodyPr>
            <a:noAutofit/>
          </a:bodyPr>
          <a:lstStyle/>
          <a:p>
            <a:pPr lvl="0">
              <a:lnSpc>
                <a:spcPct val="150000"/>
              </a:lnSpc>
            </a:pPr>
            <a:r>
              <a:rPr lang="fa-IR" sz="2400" dirty="0">
                <a:cs typeface="B Nazanin" pitchFamily="2" charset="-78"/>
              </a:rPr>
              <a:t>پشت کودک را به جایی سفت مثل پشتی صندلی یا سینه شما تکیه دهید</a:t>
            </a:r>
          </a:p>
          <a:p>
            <a:pPr lvl="0">
              <a:lnSpc>
                <a:spcPct val="150000"/>
              </a:lnSpc>
            </a:pPr>
            <a:r>
              <a:rPr lang="fa-IR" sz="2400" dirty="0">
                <a:cs typeface="B Nazanin" pitchFamily="2" charset="-78"/>
              </a:rPr>
              <a:t>در پشت کودک قرار گیرید، هر دو دست را بر روی شکم و زیر قفسه سینه او به یکدیگر قلاب کنید</a:t>
            </a:r>
          </a:p>
          <a:p>
            <a:pPr lvl="0">
              <a:lnSpc>
                <a:spcPct val="150000"/>
              </a:lnSpc>
            </a:pPr>
            <a:r>
              <a:rPr lang="fa-IR" sz="2400" dirty="0">
                <a:cs typeface="B Nazanin" pitchFamily="2" charset="-78"/>
              </a:rPr>
              <a:t>ضربه‌ای محکم و سریع به شکم کودک وارد کنید</a:t>
            </a:r>
          </a:p>
          <a:p>
            <a:pPr lvl="0">
              <a:lnSpc>
                <a:spcPct val="150000"/>
              </a:lnSpc>
            </a:pPr>
            <a:r>
              <a:rPr lang="fa-IR" sz="2400" dirty="0">
                <a:cs typeface="B Nazanin" pitchFamily="2" charset="-78"/>
              </a:rPr>
              <a:t>فشار داخل شکم بالا می‌رود و دیافراگم را به بالا می‌راند </a:t>
            </a:r>
          </a:p>
          <a:p>
            <a:pPr lvl="0">
              <a:lnSpc>
                <a:spcPct val="150000"/>
              </a:lnSpc>
            </a:pPr>
            <a:r>
              <a:rPr lang="fa-IR" sz="2400" dirty="0">
                <a:cs typeface="B Nazanin" pitchFamily="2" charset="-78"/>
              </a:rPr>
              <a:t>فشار داخل قفسه سینه به طور ناگهانی بالا می‌رود و جسم خارجی از داخل راه تنفسی به بیرون می‌جهد   </a:t>
            </a:r>
            <a:endParaRPr lang="en-US" sz="2400" dirty="0">
              <a:cs typeface="B Nazanin" pitchFamily="2" charset="-78"/>
            </a:endParaRPr>
          </a:p>
        </p:txBody>
      </p:sp>
      <p:pic>
        <p:nvPicPr>
          <p:cNvPr id="4" name="Picture 3" descr="3 khaf.bmp"/>
          <p:cNvPicPr>
            <a:picLocks noChangeAspect="1"/>
          </p:cNvPicPr>
          <p:nvPr/>
        </p:nvPicPr>
        <p:blipFill>
          <a:blip r:embed="rId2" cstate="print"/>
          <a:stretch>
            <a:fillRect/>
          </a:stretch>
        </p:blipFill>
        <p:spPr>
          <a:xfrm>
            <a:off x="642910" y="3000372"/>
            <a:ext cx="1285884" cy="2019157"/>
          </a:xfrm>
          <a:prstGeom prst="rect">
            <a:avLst/>
          </a:prstGeom>
        </p:spPr>
      </p:pic>
    </p:spTree>
    <p:extLst>
      <p:ext uri="{BB962C8B-B14F-4D97-AF65-F5344CB8AC3E}">
        <p14:creationId xmlns:p14="http://schemas.microsoft.com/office/powerpoint/2010/main" val="367158223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332656"/>
            <a:ext cx="8229600" cy="1024642"/>
          </a:xfrm>
        </p:spPr>
        <p:style>
          <a:lnRef idx="2">
            <a:schemeClr val="accent4"/>
          </a:lnRef>
          <a:fillRef idx="1">
            <a:schemeClr val="lt1"/>
          </a:fillRef>
          <a:effectRef idx="0">
            <a:schemeClr val="accent4"/>
          </a:effectRef>
          <a:fontRef idx="minor">
            <a:schemeClr val="dk1"/>
          </a:fontRef>
        </p:style>
        <p:txBody>
          <a:bodyPr>
            <a:noAutofit/>
          </a:bodyPr>
          <a:lstStyle/>
          <a:p>
            <a:pPr lvl="0" algn="ctr" fontAlgn="t"/>
            <a:r>
              <a:rPr lang="fa-IR" sz="2400" b="1" dirty="0">
                <a:solidFill>
                  <a:schemeClr val="accent1">
                    <a:lumMod val="50000"/>
                  </a:schemeClr>
                </a:solidFill>
                <a:cs typeface="B Titr" panose="00000700000000000000" pitchFamily="2" charset="-78"/>
              </a:rPr>
              <a:t>در کودکان زیر یکسال </a:t>
            </a:r>
            <a:endParaRPr lang="en-US" sz="2400" b="1" dirty="0">
              <a:solidFill>
                <a:schemeClr val="accent1">
                  <a:lumMod val="50000"/>
                </a:schemeClr>
              </a:solidFill>
              <a:cs typeface="B Titr" panose="00000700000000000000" pitchFamily="2" charset="-78"/>
            </a:endParaRPr>
          </a:p>
        </p:txBody>
      </p:sp>
      <p:sp>
        <p:nvSpPr>
          <p:cNvPr id="3" name="Content Placeholder 2"/>
          <p:cNvSpPr>
            <a:spLocks noGrp="1"/>
          </p:cNvSpPr>
          <p:nvPr>
            <p:ph idx="1"/>
          </p:nvPr>
        </p:nvSpPr>
        <p:spPr>
          <a:xfrm>
            <a:off x="395536" y="1643050"/>
            <a:ext cx="8240262" cy="5072098"/>
          </a:xfrm>
        </p:spPr>
        <p:style>
          <a:lnRef idx="2">
            <a:schemeClr val="accent4"/>
          </a:lnRef>
          <a:fillRef idx="1">
            <a:schemeClr val="lt1"/>
          </a:fillRef>
          <a:effectRef idx="0">
            <a:schemeClr val="accent4"/>
          </a:effectRef>
          <a:fontRef idx="minor">
            <a:schemeClr val="dk1"/>
          </a:fontRef>
        </p:style>
        <p:txBody>
          <a:bodyPr>
            <a:noAutofit/>
          </a:bodyPr>
          <a:lstStyle/>
          <a:p>
            <a:pPr>
              <a:lnSpc>
                <a:spcPct val="150000"/>
              </a:lnSpc>
            </a:pPr>
            <a:r>
              <a:rPr lang="fa-IR" sz="2800" dirty="0">
                <a:cs typeface="B Nazanin" pitchFamily="2" charset="-78"/>
              </a:rPr>
              <a:t>5 ضربه به پشت و متعاقب آن 5 بار فشردن قفسه سينه</a:t>
            </a:r>
            <a:endParaRPr lang="en-US" sz="2800" dirty="0">
              <a:cs typeface="B Nazanin" pitchFamily="2" charset="-78"/>
            </a:endParaRPr>
          </a:p>
          <a:p>
            <a:pPr lvl="0">
              <a:lnSpc>
                <a:spcPct val="150000"/>
              </a:lnSpc>
            </a:pPr>
            <a:r>
              <a:rPr lang="fa-IR" sz="2800" dirty="0">
                <a:cs typeface="B Nazanin" pitchFamily="2" charset="-78"/>
              </a:rPr>
              <a:t>بدلیل کبد نسبتاً بزرگ که بطور کامل توسط دنده‌ها حفاظت نمی‌شود، مانور هایملیش توصیه نمی‌شود (به دليل عوارضي كه ممكن است براي كبد و طحال شيرخوار ايجاد كند) </a:t>
            </a:r>
          </a:p>
          <a:p>
            <a:pPr lvl="0" fontAlgn="t">
              <a:lnSpc>
                <a:spcPct val="150000"/>
              </a:lnSpc>
            </a:pPr>
            <a:r>
              <a:rPr lang="fa-IR" sz="2800" dirty="0">
                <a:cs typeface="B Nazanin" pitchFamily="2" charset="-78"/>
              </a:rPr>
              <a:t>باید فردی آگاه به عملیات احیای قلبی</a:t>
            </a:r>
          </a:p>
          <a:p>
            <a:pPr lvl="0" fontAlgn="t">
              <a:lnSpc>
                <a:spcPct val="150000"/>
              </a:lnSpc>
              <a:buNone/>
            </a:pPr>
            <a:r>
              <a:rPr lang="fa-IR" sz="2800" dirty="0">
                <a:cs typeface="B Nazanin" pitchFamily="2" charset="-78"/>
              </a:rPr>
              <a:t> ریوی این مانورها را انجام دهد پس باید</a:t>
            </a:r>
          </a:p>
          <a:p>
            <a:pPr lvl="0" fontAlgn="t">
              <a:lnSpc>
                <a:spcPct val="150000"/>
              </a:lnSpc>
              <a:buNone/>
            </a:pPr>
            <a:r>
              <a:rPr lang="fa-IR" sz="2800" dirty="0">
                <a:cs typeface="B Nazanin" pitchFamily="2" charset="-78"/>
              </a:rPr>
              <a:t>  این عملیات را بخوبی بیاموزید</a:t>
            </a:r>
            <a:endParaRPr lang="en-US" sz="2800" dirty="0">
              <a:cs typeface="B Nazanin" pitchFamily="2" charset="-78"/>
            </a:endParaRPr>
          </a:p>
        </p:txBody>
      </p:sp>
      <p:pic>
        <p:nvPicPr>
          <p:cNvPr id="4" name="Picture 3" descr="5 khaf.bmp"/>
          <p:cNvPicPr>
            <a:picLocks noChangeAspect="1"/>
          </p:cNvPicPr>
          <p:nvPr/>
        </p:nvPicPr>
        <p:blipFill>
          <a:blip r:embed="rId2" cstate="print"/>
          <a:stretch>
            <a:fillRect/>
          </a:stretch>
        </p:blipFill>
        <p:spPr>
          <a:xfrm>
            <a:off x="428596" y="4786322"/>
            <a:ext cx="3197333" cy="1714512"/>
          </a:xfrm>
          <a:prstGeom prst="rect">
            <a:avLst/>
          </a:prstGeom>
        </p:spPr>
      </p:pic>
      <p:sp>
        <p:nvSpPr>
          <p:cNvPr id="5" name="Slide Number Placeholder 4"/>
          <p:cNvSpPr>
            <a:spLocks noGrp="1"/>
          </p:cNvSpPr>
          <p:nvPr>
            <p:ph type="sldNum" sz="quarter" idx="12"/>
          </p:nvPr>
        </p:nvSpPr>
        <p:spPr/>
        <p:txBody>
          <a:bodyPr/>
          <a:lstStyle/>
          <a:p>
            <a:fld id="{F8E4BC58-C6E1-46A1-A28E-4ED601E90704}" type="slidenum">
              <a:rPr lang="fa-IR" smtClean="0"/>
              <a:pPr/>
              <a:t>61</a:t>
            </a:fld>
            <a:endParaRPr lang="fa-IR"/>
          </a:p>
        </p:txBody>
      </p:sp>
    </p:spTree>
    <p:extLst>
      <p:ext uri="{BB962C8B-B14F-4D97-AF65-F5344CB8AC3E}">
        <p14:creationId xmlns:p14="http://schemas.microsoft.com/office/powerpoint/2010/main" val="52393879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4290"/>
            <a:ext cx="8229600" cy="1143008"/>
          </a:xfrm>
        </p:spPr>
        <p:style>
          <a:lnRef idx="2">
            <a:schemeClr val="accent4"/>
          </a:lnRef>
          <a:fillRef idx="1">
            <a:schemeClr val="lt1"/>
          </a:fillRef>
          <a:effectRef idx="0">
            <a:schemeClr val="accent4"/>
          </a:effectRef>
          <a:fontRef idx="minor">
            <a:schemeClr val="dk1"/>
          </a:fontRef>
        </p:style>
        <p:txBody>
          <a:bodyPr>
            <a:noAutofit/>
          </a:bodyPr>
          <a:lstStyle/>
          <a:p>
            <a:pPr lvl="0" algn="ctr" fontAlgn="t"/>
            <a:r>
              <a:rPr lang="fa-IR" sz="2400" b="1" dirty="0">
                <a:solidFill>
                  <a:schemeClr val="accent1">
                    <a:lumMod val="50000"/>
                  </a:schemeClr>
                </a:solidFill>
                <a:cs typeface="B Titr" panose="00000700000000000000" pitchFamily="2" charset="-78"/>
              </a:rPr>
              <a:t>اگر کودک بیهوش شود</a:t>
            </a:r>
            <a:endParaRPr lang="en-US" sz="2400" b="1" dirty="0">
              <a:solidFill>
                <a:schemeClr val="accent1">
                  <a:lumMod val="50000"/>
                </a:schemeClr>
              </a:solidFill>
              <a:cs typeface="B Titr" panose="00000700000000000000" pitchFamily="2" charset="-78"/>
            </a:endParaRPr>
          </a:p>
        </p:txBody>
      </p:sp>
      <p:sp>
        <p:nvSpPr>
          <p:cNvPr id="3" name="Content Placeholder 2"/>
          <p:cNvSpPr>
            <a:spLocks noGrp="1"/>
          </p:cNvSpPr>
          <p:nvPr>
            <p:ph idx="1"/>
          </p:nvPr>
        </p:nvSpPr>
        <p:spPr>
          <a:xfrm>
            <a:off x="428596" y="1643050"/>
            <a:ext cx="8206062" cy="4966842"/>
          </a:xfrm>
        </p:spPr>
        <p:style>
          <a:lnRef idx="2">
            <a:schemeClr val="accent4"/>
          </a:lnRef>
          <a:fillRef idx="1">
            <a:schemeClr val="lt1"/>
          </a:fillRef>
          <a:effectRef idx="0">
            <a:schemeClr val="accent4"/>
          </a:effectRef>
          <a:fontRef idx="minor">
            <a:schemeClr val="dk1"/>
          </a:fontRef>
        </p:style>
        <p:txBody>
          <a:bodyPr>
            <a:noAutofit/>
          </a:bodyPr>
          <a:lstStyle/>
          <a:p>
            <a:pPr lvl="0">
              <a:lnSpc>
                <a:spcPct val="150000"/>
              </a:lnSpc>
            </a:pPr>
            <a:r>
              <a:rPr lang="fa-IR" sz="2000" dirty="0">
                <a:cs typeface="B Nazanin" pitchFamily="2" charset="-78"/>
              </a:rPr>
              <a:t>عملیات احیا را با ماساژ قلبی شروع کنید (بدون چک کردن نبض 30 ماساژ قلبی بدهید) </a:t>
            </a:r>
          </a:p>
          <a:p>
            <a:pPr lvl="0">
              <a:lnSpc>
                <a:spcPct val="150000"/>
              </a:lnSpc>
            </a:pPr>
            <a:r>
              <a:rPr lang="fa-IR" sz="2000" dirty="0">
                <a:cs typeface="B Nazanin" pitchFamily="2" charset="-78"/>
              </a:rPr>
              <a:t>راه هوایی را باز کنید</a:t>
            </a:r>
          </a:p>
          <a:p>
            <a:pPr lvl="0">
              <a:lnSpc>
                <a:spcPct val="150000"/>
              </a:lnSpc>
            </a:pPr>
            <a:r>
              <a:rPr lang="fa-IR" sz="2000" dirty="0">
                <a:cs typeface="B Nazanin" pitchFamily="2" charset="-78"/>
              </a:rPr>
              <a:t>اگر جسم خارجی را می‌بینید آنرا خارج سازید </a:t>
            </a:r>
          </a:p>
          <a:p>
            <a:pPr lvl="0">
              <a:lnSpc>
                <a:spcPct val="150000"/>
              </a:lnSpc>
            </a:pPr>
            <a:r>
              <a:rPr lang="fa-IR" sz="2000" dirty="0">
                <a:cs typeface="B Nazanin" pitchFamily="2" charset="-78"/>
              </a:rPr>
              <a:t> از جستجوی کورکورانه دهان با حرکات پارویی انگشت پرهیز کنید چرا که ممکن است جسم خارجی را بیشتر به سمت حلق برانید و یا سبب آسیب حلق شوید</a:t>
            </a:r>
          </a:p>
          <a:p>
            <a:pPr lvl="0">
              <a:lnSpc>
                <a:spcPct val="150000"/>
              </a:lnSpc>
            </a:pPr>
            <a:r>
              <a:rPr lang="fa-IR" sz="2000" dirty="0">
                <a:cs typeface="B Nazanin" pitchFamily="2" charset="-78"/>
              </a:rPr>
              <a:t>دو بار تنفس بدهید </a:t>
            </a:r>
          </a:p>
          <a:p>
            <a:pPr lvl="0">
              <a:lnSpc>
                <a:spcPct val="150000"/>
              </a:lnSpc>
            </a:pPr>
            <a:r>
              <a:rPr lang="fa-IR" sz="2000" dirty="0">
                <a:cs typeface="B Nazanin" pitchFamily="2" charset="-78"/>
              </a:rPr>
              <a:t>دوره های ماساژ قلبی و تنفس دادن را تا زمانیکه جسم خارجی </a:t>
            </a:r>
          </a:p>
          <a:p>
            <a:pPr lvl="0">
              <a:lnSpc>
                <a:spcPct val="150000"/>
              </a:lnSpc>
              <a:buNone/>
            </a:pPr>
            <a:r>
              <a:rPr lang="fa-IR" sz="2000" dirty="0">
                <a:cs typeface="B Nazanin" pitchFamily="2" charset="-78"/>
              </a:rPr>
              <a:t>       بیرون رانده شود ادامه دهید </a:t>
            </a:r>
          </a:p>
          <a:p>
            <a:pPr>
              <a:lnSpc>
                <a:spcPct val="150000"/>
              </a:lnSpc>
            </a:pPr>
            <a:r>
              <a:rPr lang="fa-IR" sz="2000" dirty="0">
                <a:cs typeface="B Nazanin" pitchFamily="2" charset="-78"/>
              </a:rPr>
              <a:t>بعد از دو دقیقه،  اگر هنوز کسی به اورژانس خبر نداده است،  اورژانس را خبر کنید</a:t>
            </a:r>
            <a:endParaRPr lang="en-US" sz="2000" dirty="0">
              <a:cs typeface="B Nazanin" pitchFamily="2" charset="-78"/>
            </a:endParaRPr>
          </a:p>
          <a:p>
            <a:pPr lvl="0">
              <a:lnSpc>
                <a:spcPct val="150000"/>
              </a:lnSpc>
            </a:pPr>
            <a:endParaRPr lang="fa-IR" sz="2000" dirty="0">
              <a:cs typeface="B Nazanin" pitchFamily="2" charset="-78"/>
            </a:endParaRPr>
          </a:p>
        </p:txBody>
      </p:sp>
      <p:pic>
        <p:nvPicPr>
          <p:cNvPr id="4" name="Picture 3" descr="4  khaf.bmp"/>
          <p:cNvPicPr>
            <a:picLocks noChangeAspect="1"/>
          </p:cNvPicPr>
          <p:nvPr/>
        </p:nvPicPr>
        <p:blipFill>
          <a:blip r:embed="rId2" cstate="print"/>
          <a:stretch>
            <a:fillRect/>
          </a:stretch>
        </p:blipFill>
        <p:spPr>
          <a:xfrm>
            <a:off x="714348" y="4214818"/>
            <a:ext cx="1724025" cy="1524000"/>
          </a:xfrm>
          <a:prstGeom prst="rect">
            <a:avLst/>
          </a:prstGeom>
        </p:spPr>
      </p:pic>
      <p:sp>
        <p:nvSpPr>
          <p:cNvPr id="5" name="Slide Number Placeholder 4"/>
          <p:cNvSpPr>
            <a:spLocks noGrp="1"/>
          </p:cNvSpPr>
          <p:nvPr>
            <p:ph type="sldNum" sz="quarter" idx="12"/>
          </p:nvPr>
        </p:nvSpPr>
        <p:spPr/>
        <p:txBody>
          <a:bodyPr/>
          <a:lstStyle/>
          <a:p>
            <a:fld id="{F8E4BC58-C6E1-46A1-A28E-4ED601E90704}" type="slidenum">
              <a:rPr lang="fa-IR" smtClean="0"/>
              <a:pPr/>
              <a:t>62</a:t>
            </a:fld>
            <a:endParaRPr lang="fa-IR"/>
          </a:p>
        </p:txBody>
      </p:sp>
    </p:spTree>
    <p:extLst>
      <p:ext uri="{BB962C8B-B14F-4D97-AF65-F5344CB8AC3E}">
        <p14:creationId xmlns:p14="http://schemas.microsoft.com/office/powerpoint/2010/main" val="421731837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2114"/>
          </a:xfrm>
        </p:spPr>
        <p:style>
          <a:lnRef idx="2">
            <a:schemeClr val="accent4"/>
          </a:lnRef>
          <a:fillRef idx="1">
            <a:schemeClr val="lt1"/>
          </a:fillRef>
          <a:effectRef idx="0">
            <a:schemeClr val="accent4"/>
          </a:effectRef>
          <a:fontRef idx="minor">
            <a:schemeClr val="dk1"/>
          </a:fontRef>
        </p:style>
        <p:txBody>
          <a:bodyPr>
            <a:noAutofit/>
          </a:bodyPr>
          <a:lstStyle/>
          <a:p>
            <a:pPr lvl="0" algn="ctr"/>
            <a:r>
              <a:rPr lang="fa-IR" sz="2400" b="1" dirty="0">
                <a:solidFill>
                  <a:schemeClr val="accent1">
                    <a:lumMod val="50000"/>
                  </a:schemeClr>
                </a:solidFill>
                <a:cs typeface="B Titr" panose="00000700000000000000" pitchFamily="2" charset="-78"/>
              </a:rPr>
              <a:t>سندرم مرگ ناگهاني شيرخواران </a:t>
            </a:r>
            <a:br>
              <a:rPr lang="fa-IR" sz="2400" b="1" dirty="0">
                <a:solidFill>
                  <a:schemeClr val="accent1">
                    <a:lumMod val="50000"/>
                  </a:schemeClr>
                </a:solidFill>
                <a:cs typeface="B Titr" panose="00000700000000000000" pitchFamily="2" charset="-78"/>
              </a:rPr>
            </a:br>
            <a:br>
              <a:rPr lang="fa-IR" sz="2400" b="1" dirty="0">
                <a:solidFill>
                  <a:schemeClr val="accent1">
                    <a:lumMod val="50000"/>
                  </a:schemeClr>
                </a:solidFill>
                <a:cs typeface="B Titr" panose="00000700000000000000" pitchFamily="2" charset="-78"/>
              </a:rPr>
            </a:br>
            <a:br>
              <a:rPr lang="fa-IR" sz="2400" b="1" dirty="0">
                <a:solidFill>
                  <a:schemeClr val="accent1">
                    <a:lumMod val="50000"/>
                  </a:schemeClr>
                </a:solidFill>
                <a:cs typeface="B Titr" panose="00000700000000000000" pitchFamily="2" charset="-78"/>
              </a:rPr>
            </a:br>
            <a:br>
              <a:rPr lang="fa-IR" sz="2400" b="1" dirty="0">
                <a:solidFill>
                  <a:schemeClr val="accent1">
                    <a:lumMod val="50000"/>
                  </a:schemeClr>
                </a:solidFill>
                <a:cs typeface="B Titr" panose="00000700000000000000" pitchFamily="2" charset="-78"/>
              </a:rPr>
            </a:br>
            <a:endParaRPr lang="fa-IR" sz="2400" b="1" dirty="0">
              <a:solidFill>
                <a:schemeClr val="accent1">
                  <a:lumMod val="50000"/>
                </a:schemeClr>
              </a:solidFill>
              <a:cs typeface="B Titr" panose="00000700000000000000" pitchFamily="2" charset="-78"/>
            </a:endParaRPr>
          </a:p>
        </p:txBody>
      </p:sp>
      <p:sp>
        <p:nvSpPr>
          <p:cNvPr id="3" name="Content Placeholder 2"/>
          <p:cNvSpPr>
            <a:spLocks noGrp="1"/>
          </p:cNvSpPr>
          <p:nvPr>
            <p:ph idx="1"/>
          </p:nvPr>
        </p:nvSpPr>
        <p:spPr>
          <a:xfrm>
            <a:off x="467544" y="1412776"/>
            <a:ext cx="8168254" cy="5016620"/>
          </a:xfrm>
        </p:spPr>
        <p:style>
          <a:lnRef idx="2">
            <a:schemeClr val="accent4"/>
          </a:lnRef>
          <a:fillRef idx="1">
            <a:schemeClr val="lt1"/>
          </a:fillRef>
          <a:effectRef idx="0">
            <a:schemeClr val="accent4"/>
          </a:effectRef>
          <a:fontRef idx="minor">
            <a:schemeClr val="dk1"/>
          </a:fontRef>
        </p:style>
        <p:txBody>
          <a:bodyPr>
            <a:noAutofit/>
          </a:bodyPr>
          <a:lstStyle/>
          <a:p>
            <a:pPr fontAlgn="t">
              <a:lnSpc>
                <a:spcPct val="200000"/>
              </a:lnSpc>
            </a:pPr>
            <a:r>
              <a:rPr lang="fa-IR" sz="2400" dirty="0">
                <a:cs typeface="B Nazanin" pitchFamily="2" charset="-78"/>
              </a:rPr>
              <a:t>مرگ ناگهاني، غير قابل توضيح و غير قابل انتظاري كه موجب مرگ كودكان زير يكسال مي‌شود</a:t>
            </a:r>
          </a:p>
          <a:p>
            <a:pPr fontAlgn="t">
              <a:lnSpc>
                <a:spcPct val="200000"/>
              </a:lnSpc>
            </a:pPr>
            <a:r>
              <a:rPr lang="fa-IR" sz="2400" dirty="0">
                <a:cs typeface="B Nazanin" pitchFamily="2" charset="-78"/>
              </a:rPr>
              <a:t>بيشتر اين مرگ‌ها قبل از 6 ماهگي و بيشتر بين 2 تا 4 ماهگي </a:t>
            </a:r>
          </a:p>
          <a:p>
            <a:pPr fontAlgn="t">
              <a:lnSpc>
                <a:spcPct val="200000"/>
              </a:lnSpc>
            </a:pPr>
            <a:r>
              <a:rPr lang="fa-IR" sz="2400" dirty="0">
                <a:cs typeface="B Nazanin" pitchFamily="2" charset="-78"/>
              </a:rPr>
              <a:t>اغلب در زمستان اتفاق مي‌افتد</a:t>
            </a:r>
          </a:p>
          <a:p>
            <a:pPr fontAlgn="t">
              <a:lnSpc>
                <a:spcPct val="200000"/>
              </a:lnSpc>
            </a:pPr>
            <a:r>
              <a:rPr lang="fa-IR" sz="2400" dirty="0">
                <a:cs typeface="B Nazanin" pitchFamily="2" charset="-78"/>
              </a:rPr>
              <a:t>دلیل بروز این سندرم هنوز به درستی مشخص نیست</a:t>
            </a:r>
          </a:p>
        </p:txBody>
      </p:sp>
      <p:sp>
        <p:nvSpPr>
          <p:cNvPr id="4" name="Slide Number Placeholder 3"/>
          <p:cNvSpPr>
            <a:spLocks noGrp="1"/>
          </p:cNvSpPr>
          <p:nvPr>
            <p:ph type="sldNum" sz="quarter" idx="12"/>
          </p:nvPr>
        </p:nvSpPr>
        <p:spPr/>
        <p:txBody>
          <a:bodyPr/>
          <a:lstStyle/>
          <a:p>
            <a:fld id="{F8E4BC58-C6E1-46A1-A28E-4ED601E90704}" type="slidenum">
              <a:rPr lang="fa-IR" smtClean="0"/>
              <a:pPr/>
              <a:t>63</a:t>
            </a:fld>
            <a:endParaRPr lang="fa-IR"/>
          </a:p>
        </p:txBody>
      </p:sp>
    </p:spTree>
    <p:extLst>
      <p:ext uri="{BB962C8B-B14F-4D97-AF65-F5344CB8AC3E}">
        <p14:creationId xmlns:p14="http://schemas.microsoft.com/office/powerpoint/2010/main" val="177223089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7922841" cy="947192"/>
          </a:xfrm>
        </p:spPr>
        <p:style>
          <a:lnRef idx="2">
            <a:schemeClr val="accent4"/>
          </a:lnRef>
          <a:fillRef idx="1">
            <a:schemeClr val="lt1"/>
          </a:fillRef>
          <a:effectRef idx="0">
            <a:schemeClr val="accent4"/>
          </a:effectRef>
          <a:fontRef idx="minor">
            <a:schemeClr val="dk1"/>
          </a:fontRef>
        </p:style>
        <p:txBody>
          <a:bodyPr>
            <a:noAutofit/>
          </a:bodyPr>
          <a:lstStyle/>
          <a:p>
            <a:pPr algn="ctr"/>
            <a:r>
              <a:rPr lang="fa-IR" sz="2400" b="1" dirty="0">
                <a:solidFill>
                  <a:schemeClr val="accent1">
                    <a:lumMod val="50000"/>
                  </a:schemeClr>
                </a:solidFill>
                <a:cs typeface="B Titr" panose="00000700000000000000" pitchFamily="2" charset="-78"/>
              </a:rPr>
              <a:t>عواملی که با بروز سندرم مرگ ناگهانی شیرخواران مرتبط هستند</a:t>
            </a:r>
          </a:p>
        </p:txBody>
      </p:sp>
      <p:sp>
        <p:nvSpPr>
          <p:cNvPr id="3" name="Content Placeholder 2"/>
          <p:cNvSpPr>
            <a:spLocks noGrp="1"/>
          </p:cNvSpPr>
          <p:nvPr>
            <p:ph idx="1"/>
          </p:nvPr>
        </p:nvSpPr>
        <p:spPr>
          <a:xfrm>
            <a:off x="609598" y="1916832"/>
            <a:ext cx="7994850" cy="4124531"/>
          </a:xfrm>
        </p:spPr>
        <p:style>
          <a:lnRef idx="2">
            <a:schemeClr val="accent4"/>
          </a:lnRef>
          <a:fillRef idx="1">
            <a:schemeClr val="lt1"/>
          </a:fillRef>
          <a:effectRef idx="0">
            <a:schemeClr val="accent4"/>
          </a:effectRef>
          <a:fontRef idx="minor">
            <a:schemeClr val="dk1"/>
          </a:fontRef>
        </p:style>
        <p:txBody>
          <a:bodyPr>
            <a:normAutofit fontScale="92500" lnSpcReduction="10000"/>
          </a:bodyPr>
          <a:lstStyle/>
          <a:p>
            <a:pPr lvl="1" fontAlgn="t">
              <a:lnSpc>
                <a:spcPct val="150000"/>
              </a:lnSpc>
            </a:pPr>
            <a:r>
              <a:rPr lang="fa-IR" sz="2400" dirty="0">
                <a:cs typeface="B Nazanin" pitchFamily="2" charset="-78"/>
              </a:rPr>
              <a:t>خواباندن كودك روي شكم</a:t>
            </a:r>
            <a:endParaRPr lang="en-US" sz="2400" dirty="0">
              <a:cs typeface="B Nazanin" pitchFamily="2" charset="-78"/>
            </a:endParaRPr>
          </a:p>
          <a:p>
            <a:pPr lvl="1" fontAlgn="t">
              <a:lnSpc>
                <a:spcPct val="150000"/>
              </a:lnSpc>
            </a:pPr>
            <a:r>
              <a:rPr lang="fa-IR" sz="2400" dirty="0">
                <a:cs typeface="B Nazanin" pitchFamily="2" charset="-78"/>
              </a:rPr>
              <a:t>مواجهه كودك با دود سيگار در دوران بارداري و پس از زايمان</a:t>
            </a:r>
            <a:endParaRPr lang="en-US" sz="2400" dirty="0">
              <a:cs typeface="B Nazanin" pitchFamily="2" charset="-78"/>
            </a:endParaRPr>
          </a:p>
          <a:p>
            <a:pPr lvl="1" fontAlgn="t">
              <a:lnSpc>
                <a:spcPct val="150000"/>
              </a:lnSpc>
            </a:pPr>
            <a:r>
              <a:rPr lang="fa-IR" sz="2400" dirty="0">
                <a:cs typeface="B Nazanin" pitchFamily="2" charset="-78"/>
              </a:rPr>
              <a:t>استفاده از بالش نرم </a:t>
            </a:r>
            <a:endParaRPr lang="en-US" sz="2400" dirty="0">
              <a:cs typeface="B Nazanin" pitchFamily="2" charset="-78"/>
            </a:endParaRPr>
          </a:p>
          <a:p>
            <a:pPr lvl="1" fontAlgn="t">
              <a:lnSpc>
                <a:spcPct val="150000"/>
              </a:lnSpc>
            </a:pPr>
            <a:r>
              <a:rPr lang="fa-IR" sz="2400" dirty="0">
                <a:cs typeface="B Nazanin" pitchFamily="2" charset="-78"/>
              </a:rPr>
              <a:t>پوشاندن لباس زياد، پتوي زياد و يا اتاق بسيار گرم </a:t>
            </a:r>
            <a:endParaRPr lang="en-US" sz="2400" dirty="0">
              <a:cs typeface="B Nazanin" pitchFamily="2" charset="-78"/>
            </a:endParaRPr>
          </a:p>
          <a:p>
            <a:pPr lvl="1" fontAlgn="t">
              <a:lnSpc>
                <a:spcPct val="150000"/>
              </a:lnSpc>
            </a:pPr>
            <a:r>
              <a:rPr lang="fa-IR" sz="2400" dirty="0">
                <a:cs typeface="B Nazanin" pitchFamily="2" charset="-78"/>
              </a:rPr>
              <a:t>تغذيه نشدن كودك با شير مادر</a:t>
            </a:r>
            <a:endParaRPr lang="en-US" sz="2400" dirty="0">
              <a:cs typeface="B Nazanin" pitchFamily="2" charset="-78"/>
            </a:endParaRPr>
          </a:p>
          <a:p>
            <a:pPr lvl="1" fontAlgn="t">
              <a:lnSpc>
                <a:spcPct val="150000"/>
              </a:lnSpc>
            </a:pPr>
            <a:r>
              <a:rPr lang="fa-IR" sz="2400" dirty="0">
                <a:cs typeface="B Nazanin" pitchFamily="2" charset="-78"/>
              </a:rPr>
              <a:t>مراقبت‌هاي ضعيف دوران بارداري، سن مادر ، كم وزن گرفتن او در دوران بارداري و استفاده از داروهاي غير قانوني </a:t>
            </a:r>
            <a:endParaRPr lang="en-US" sz="2400" dirty="0">
              <a:cs typeface="B Nazanin" pitchFamily="2" charset="-78"/>
            </a:endParaRPr>
          </a:p>
          <a:p>
            <a:pPr>
              <a:lnSpc>
                <a:spcPct val="150000"/>
              </a:lnSpc>
            </a:pPr>
            <a:endParaRPr lang="fa-IR" dirty="0"/>
          </a:p>
        </p:txBody>
      </p:sp>
      <p:sp>
        <p:nvSpPr>
          <p:cNvPr id="4" name="Slide Number Placeholder 3"/>
          <p:cNvSpPr>
            <a:spLocks noGrp="1"/>
          </p:cNvSpPr>
          <p:nvPr>
            <p:ph type="sldNum" sz="quarter" idx="12"/>
          </p:nvPr>
        </p:nvSpPr>
        <p:spPr/>
        <p:txBody>
          <a:bodyPr/>
          <a:lstStyle/>
          <a:p>
            <a:fld id="{F8E4BC58-C6E1-46A1-A28E-4ED601E90704}" type="slidenum">
              <a:rPr lang="fa-IR" smtClean="0"/>
              <a:pPr/>
              <a:t>64</a:t>
            </a:fld>
            <a:endParaRPr lang="fa-IR"/>
          </a:p>
        </p:txBody>
      </p:sp>
    </p:spTree>
    <p:extLst>
      <p:ext uri="{BB962C8B-B14F-4D97-AF65-F5344CB8AC3E}">
        <p14:creationId xmlns:p14="http://schemas.microsoft.com/office/powerpoint/2010/main" val="311082112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2114"/>
          </a:xfrm>
        </p:spPr>
        <p:style>
          <a:lnRef idx="2">
            <a:schemeClr val="accent4"/>
          </a:lnRef>
          <a:fillRef idx="1">
            <a:schemeClr val="lt1"/>
          </a:fillRef>
          <a:effectRef idx="0">
            <a:schemeClr val="accent4"/>
          </a:effectRef>
          <a:fontRef idx="minor">
            <a:schemeClr val="dk1"/>
          </a:fontRef>
        </p:style>
        <p:txBody>
          <a:bodyPr>
            <a:noAutofit/>
          </a:bodyPr>
          <a:lstStyle/>
          <a:p>
            <a:pPr algn="ctr"/>
            <a:br>
              <a:rPr lang="fa-IR" sz="1800" b="1" dirty="0">
                <a:solidFill>
                  <a:schemeClr val="accent1">
                    <a:lumMod val="50000"/>
                  </a:schemeClr>
                </a:solidFill>
                <a:cs typeface="B Titr" panose="00000700000000000000" pitchFamily="2" charset="-78"/>
              </a:rPr>
            </a:br>
            <a:r>
              <a:rPr lang="fa-IR" sz="1800" b="1" dirty="0">
                <a:solidFill>
                  <a:schemeClr val="accent1">
                    <a:lumMod val="50000"/>
                  </a:schemeClr>
                </a:solidFill>
                <a:cs typeface="B Titr" panose="00000700000000000000" pitchFamily="2" charset="-78"/>
              </a:rPr>
              <a:t>مواردی که با رعایت آن ها مي‌توان خطر وقوع سندرم مرگ ناگهاني شيرخواران را كاهش داد </a:t>
            </a:r>
            <a:br>
              <a:rPr lang="fa-IR" sz="1800" b="1" dirty="0">
                <a:solidFill>
                  <a:schemeClr val="accent1">
                    <a:lumMod val="50000"/>
                  </a:schemeClr>
                </a:solidFill>
                <a:cs typeface="B Titr" panose="00000700000000000000" pitchFamily="2" charset="-78"/>
              </a:rPr>
            </a:br>
            <a:br>
              <a:rPr lang="fa-IR" sz="1800" b="1" dirty="0">
                <a:solidFill>
                  <a:schemeClr val="accent1">
                    <a:lumMod val="50000"/>
                  </a:schemeClr>
                </a:solidFill>
                <a:cs typeface="B Titr" panose="00000700000000000000" pitchFamily="2" charset="-78"/>
              </a:rPr>
            </a:br>
            <a:br>
              <a:rPr lang="fa-IR" sz="1800" b="1" dirty="0">
                <a:solidFill>
                  <a:schemeClr val="accent1">
                    <a:lumMod val="50000"/>
                  </a:schemeClr>
                </a:solidFill>
                <a:cs typeface="B Titr" panose="00000700000000000000" pitchFamily="2" charset="-78"/>
              </a:rPr>
            </a:br>
            <a:br>
              <a:rPr lang="fa-IR" sz="1800" b="1" dirty="0">
                <a:solidFill>
                  <a:schemeClr val="accent1">
                    <a:lumMod val="50000"/>
                  </a:schemeClr>
                </a:solidFill>
                <a:cs typeface="B Titr" panose="00000700000000000000" pitchFamily="2" charset="-78"/>
              </a:rPr>
            </a:br>
            <a:br>
              <a:rPr lang="en-US" sz="1800" b="1" dirty="0">
                <a:solidFill>
                  <a:schemeClr val="accent1">
                    <a:lumMod val="50000"/>
                  </a:schemeClr>
                </a:solidFill>
                <a:cs typeface="B Titr" panose="00000700000000000000" pitchFamily="2" charset="-78"/>
              </a:rPr>
            </a:br>
            <a:endParaRPr lang="fa-IR" sz="1800" b="1" dirty="0">
              <a:solidFill>
                <a:schemeClr val="accent1">
                  <a:lumMod val="50000"/>
                </a:schemeClr>
              </a:solidFill>
              <a:cs typeface="B Titr" panose="00000700000000000000" pitchFamily="2" charset="-78"/>
            </a:endParaRPr>
          </a:p>
        </p:txBody>
      </p:sp>
      <p:sp>
        <p:nvSpPr>
          <p:cNvPr id="3" name="Content Placeholder 2"/>
          <p:cNvSpPr>
            <a:spLocks noGrp="1"/>
          </p:cNvSpPr>
          <p:nvPr>
            <p:ph idx="1"/>
          </p:nvPr>
        </p:nvSpPr>
        <p:spPr>
          <a:xfrm>
            <a:off x="500034" y="1412776"/>
            <a:ext cx="8208912" cy="5088058"/>
          </a:xfrm>
        </p:spPr>
        <p:style>
          <a:lnRef idx="2">
            <a:schemeClr val="accent4"/>
          </a:lnRef>
          <a:fillRef idx="1">
            <a:schemeClr val="lt1"/>
          </a:fillRef>
          <a:effectRef idx="0">
            <a:schemeClr val="accent4"/>
          </a:effectRef>
          <a:fontRef idx="minor">
            <a:schemeClr val="dk1"/>
          </a:fontRef>
        </p:style>
        <p:txBody>
          <a:bodyPr>
            <a:noAutofit/>
          </a:bodyPr>
          <a:lstStyle/>
          <a:p>
            <a:pPr lvl="0" fontAlgn="t">
              <a:lnSpc>
                <a:spcPct val="150000"/>
              </a:lnSpc>
            </a:pPr>
            <a:r>
              <a:rPr lang="fa-IR" dirty="0">
                <a:cs typeface="B Nazanin" pitchFamily="2" charset="-78"/>
              </a:rPr>
              <a:t>شيرخوار به پشت بخوابد</a:t>
            </a:r>
          </a:p>
          <a:p>
            <a:pPr lvl="0" fontAlgn="t">
              <a:lnSpc>
                <a:spcPct val="150000"/>
              </a:lnSpc>
            </a:pPr>
            <a:r>
              <a:rPr lang="fa-IR" dirty="0">
                <a:cs typeface="B Nazanin" pitchFamily="2" charset="-78"/>
              </a:rPr>
              <a:t>در اتاق والدين، اما در تخت خودش بخوابد</a:t>
            </a:r>
            <a:endParaRPr lang="en-US" dirty="0">
              <a:cs typeface="B Nazanin" pitchFamily="2" charset="-78"/>
            </a:endParaRPr>
          </a:p>
          <a:p>
            <a:pPr lvl="0" fontAlgn="t">
              <a:lnSpc>
                <a:spcPct val="150000"/>
              </a:lnSpc>
            </a:pPr>
            <a:r>
              <a:rPr lang="fa-IR" dirty="0">
                <a:cs typeface="B Nazanin" pitchFamily="2" charset="-78"/>
              </a:rPr>
              <a:t>از وسايل خواب شل و نرم (پتوي نرم، بالش نرم، ...) استفاده نشود</a:t>
            </a:r>
          </a:p>
          <a:p>
            <a:pPr lvl="0" fontAlgn="t">
              <a:lnSpc>
                <a:spcPct val="150000"/>
              </a:lnSpc>
            </a:pPr>
            <a:r>
              <a:rPr lang="fa-IR" dirty="0">
                <a:cs typeface="B Nazanin" pitchFamily="2" charset="-78"/>
              </a:rPr>
              <a:t>از بالش‌هاي محكم و صاف استفاده شود</a:t>
            </a:r>
          </a:p>
          <a:p>
            <a:pPr lvl="0" fontAlgn="t">
              <a:lnSpc>
                <a:spcPct val="150000"/>
              </a:lnSpc>
            </a:pPr>
            <a:r>
              <a:rPr lang="fa-IR" dirty="0">
                <a:cs typeface="B Nazanin" pitchFamily="2" charset="-78"/>
              </a:rPr>
              <a:t>محيطي عاري از دود سيگار براي خواباندن كودك در نظر گرفته شود</a:t>
            </a:r>
            <a:endParaRPr lang="en-US" dirty="0">
              <a:cs typeface="B Nazanin" pitchFamily="2" charset="-78"/>
            </a:endParaRPr>
          </a:p>
          <a:p>
            <a:pPr lvl="0" fontAlgn="t">
              <a:lnSpc>
                <a:spcPct val="150000"/>
              </a:lnSpc>
            </a:pPr>
            <a:r>
              <a:rPr lang="fa-IR" dirty="0">
                <a:cs typeface="B Nazanin" pitchFamily="2" charset="-78"/>
              </a:rPr>
              <a:t>كودكان با شير مادر تغذيه شوند</a:t>
            </a:r>
          </a:p>
          <a:p>
            <a:pPr lvl="0" fontAlgn="t">
              <a:lnSpc>
                <a:spcPct val="150000"/>
              </a:lnSpc>
            </a:pPr>
            <a:r>
              <a:rPr lang="fa-IR" dirty="0">
                <a:cs typeface="B Nazanin" pitchFamily="2" charset="-78"/>
              </a:rPr>
              <a:t>مادران شيرشان را بدوشند تا در مهد كودك هم كودك از شير مادر تغذيه شود</a:t>
            </a:r>
            <a:endParaRPr lang="en-US" dirty="0">
              <a:cs typeface="B Nazanin" pitchFamily="2" charset="-78"/>
            </a:endParaRPr>
          </a:p>
          <a:p>
            <a:pPr lvl="0" fontAlgn="t">
              <a:lnSpc>
                <a:spcPct val="150000"/>
              </a:lnSpc>
            </a:pPr>
            <a:r>
              <a:rPr lang="fa-IR" dirty="0">
                <a:cs typeface="B Nazanin" pitchFamily="2" charset="-78"/>
              </a:rPr>
              <a:t>اتاق خواب كودك بيش از حد گرم نباشد (25-23 درجه سانتي‌گراد)</a:t>
            </a:r>
          </a:p>
          <a:p>
            <a:pPr lvl="0" fontAlgn="t">
              <a:lnSpc>
                <a:spcPct val="150000"/>
              </a:lnSpc>
            </a:pPr>
            <a:r>
              <a:rPr lang="fa-IR" dirty="0">
                <a:cs typeface="B Nazanin" pitchFamily="2" charset="-78"/>
              </a:rPr>
              <a:t>كودك براي معاينات دوره‌اي و واكسيناسيون نزد كارمند بهداشتي يا پزشك برده شود</a:t>
            </a:r>
            <a:endParaRPr lang="en-US" dirty="0">
              <a:cs typeface="B Nazanin" pitchFamily="2" charset="-78"/>
            </a:endParaRPr>
          </a:p>
        </p:txBody>
      </p:sp>
      <p:sp>
        <p:nvSpPr>
          <p:cNvPr id="4" name="Slide Number Placeholder 3"/>
          <p:cNvSpPr>
            <a:spLocks noGrp="1"/>
          </p:cNvSpPr>
          <p:nvPr>
            <p:ph type="sldNum" sz="quarter" idx="12"/>
          </p:nvPr>
        </p:nvSpPr>
        <p:spPr/>
        <p:txBody>
          <a:bodyPr/>
          <a:lstStyle/>
          <a:p>
            <a:fld id="{F8E4BC58-C6E1-46A1-A28E-4ED601E90704}" type="slidenum">
              <a:rPr lang="fa-IR" smtClean="0"/>
              <a:pPr/>
              <a:t>65</a:t>
            </a:fld>
            <a:endParaRPr lang="fa-IR"/>
          </a:p>
        </p:txBody>
      </p:sp>
    </p:spTree>
    <p:extLst>
      <p:ext uri="{BB962C8B-B14F-4D97-AF65-F5344CB8AC3E}">
        <p14:creationId xmlns:p14="http://schemas.microsoft.com/office/powerpoint/2010/main" val="410309103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8229600" cy="1238956"/>
          </a:xfrm>
        </p:spPr>
        <p:style>
          <a:lnRef idx="2">
            <a:schemeClr val="accent4"/>
          </a:lnRef>
          <a:fillRef idx="1">
            <a:schemeClr val="lt1"/>
          </a:fillRef>
          <a:effectRef idx="0">
            <a:schemeClr val="accent4"/>
          </a:effectRef>
          <a:fontRef idx="minor">
            <a:schemeClr val="dk1"/>
          </a:fontRef>
        </p:style>
        <p:txBody>
          <a:bodyPr>
            <a:noAutofit/>
          </a:bodyPr>
          <a:lstStyle/>
          <a:p>
            <a:pPr algn="ctr"/>
            <a:br>
              <a:rPr lang="fa-IR" sz="2400" b="1" dirty="0">
                <a:solidFill>
                  <a:schemeClr val="accent1">
                    <a:lumMod val="50000"/>
                  </a:schemeClr>
                </a:solidFill>
                <a:cs typeface="B Titr" panose="00000700000000000000" pitchFamily="2" charset="-78"/>
              </a:rPr>
            </a:br>
            <a:r>
              <a:rPr lang="fa-IR" sz="2400" b="1" dirty="0">
                <a:solidFill>
                  <a:schemeClr val="accent1">
                    <a:lumMod val="50000"/>
                  </a:schemeClr>
                </a:solidFill>
                <a:cs typeface="B Titr" panose="00000700000000000000" pitchFamily="2" charset="-78"/>
              </a:rPr>
              <a:t>نکات کلیدی پیشگیری از خفگي (1)محیط خواب ایمن ایجاد کنید </a:t>
            </a:r>
            <a:br>
              <a:rPr lang="en-US" sz="2400" b="1" dirty="0">
                <a:solidFill>
                  <a:schemeClr val="accent1">
                    <a:lumMod val="50000"/>
                  </a:schemeClr>
                </a:solidFill>
                <a:cs typeface="B Titr" panose="00000700000000000000" pitchFamily="2" charset="-78"/>
              </a:rPr>
            </a:br>
            <a:endParaRPr lang="fa-IR" sz="2400" b="1" dirty="0">
              <a:solidFill>
                <a:schemeClr val="accent1">
                  <a:lumMod val="50000"/>
                </a:schemeClr>
              </a:solidFill>
              <a:cs typeface="B Titr" panose="00000700000000000000" pitchFamily="2" charset="-78"/>
            </a:endParaRPr>
          </a:p>
        </p:txBody>
      </p:sp>
      <p:sp>
        <p:nvSpPr>
          <p:cNvPr id="3" name="Content Placeholder 2"/>
          <p:cNvSpPr>
            <a:spLocks noGrp="1"/>
          </p:cNvSpPr>
          <p:nvPr>
            <p:ph idx="1"/>
          </p:nvPr>
        </p:nvSpPr>
        <p:spPr>
          <a:xfrm>
            <a:off x="500034" y="1928802"/>
            <a:ext cx="8229600" cy="4071966"/>
          </a:xfrm>
        </p:spPr>
        <p:style>
          <a:lnRef idx="2">
            <a:schemeClr val="accent4"/>
          </a:lnRef>
          <a:fillRef idx="1">
            <a:schemeClr val="lt1"/>
          </a:fillRef>
          <a:effectRef idx="0">
            <a:schemeClr val="accent4"/>
          </a:effectRef>
          <a:fontRef idx="minor">
            <a:schemeClr val="dk1"/>
          </a:fontRef>
        </p:style>
        <p:txBody>
          <a:bodyPr vert="horz" lIns="91440" tIns="45720" rIns="91440" bIns="45720" rtlCol="1">
            <a:noAutofit/>
          </a:bodyPr>
          <a:lstStyle/>
          <a:p>
            <a:pPr>
              <a:lnSpc>
                <a:spcPct val="150000"/>
              </a:lnSpc>
            </a:pPr>
            <a:r>
              <a:rPr lang="fa-IR" sz="2400" dirty="0">
                <a:cs typeface="B Nazanin" pitchFamily="2" charset="-78"/>
              </a:rPr>
              <a:t>کودکان را به پشت بر روی یک سطح سفت و محکم  بخوابانید</a:t>
            </a:r>
          </a:p>
          <a:p>
            <a:pPr>
              <a:lnSpc>
                <a:spcPct val="150000"/>
              </a:lnSpc>
            </a:pPr>
            <a:r>
              <a:rPr lang="fa-IR" sz="2400" dirty="0">
                <a:cs typeface="B Nazanin" pitchFamily="2" charset="-78"/>
              </a:rPr>
              <a:t> امن‌ترین مکان برای خواب کودکان تختخواب کودک است، محل خواب مشترک با والدین برای خواب کودکان امن نیست.</a:t>
            </a:r>
          </a:p>
          <a:p>
            <a:pPr>
              <a:lnSpc>
                <a:spcPct val="150000"/>
              </a:lnSpc>
            </a:pPr>
            <a:r>
              <a:rPr lang="fa-IR" sz="2400" dirty="0">
                <a:cs typeface="B Nazanin" pitchFamily="2" charset="-78"/>
              </a:rPr>
              <a:t>چیزهای نرم مانند حیوانات پارچه‌ای، ملحفه‌ها، رواندازها و چیزهای بی‌مصرف را خارج از تختخواب کودک نگه‌دارید</a:t>
            </a:r>
          </a:p>
          <a:p>
            <a:pPr>
              <a:lnSpc>
                <a:spcPct val="150000"/>
              </a:lnSpc>
            </a:pPr>
            <a:r>
              <a:rPr lang="fa-IR" sz="2400" dirty="0">
                <a:cs typeface="B Nazanin" pitchFamily="2" charset="-78"/>
              </a:rPr>
              <a:t> وسایل متحرک را بالای تختخواب کودک نگذارید</a:t>
            </a:r>
            <a:endParaRPr lang="en-US" sz="2400" dirty="0">
              <a:cs typeface="B Nazanin" pitchFamily="2" charset="-78"/>
            </a:endParaRPr>
          </a:p>
        </p:txBody>
      </p:sp>
      <p:sp>
        <p:nvSpPr>
          <p:cNvPr id="4" name="Slide Number Placeholder 3"/>
          <p:cNvSpPr>
            <a:spLocks noGrp="1"/>
          </p:cNvSpPr>
          <p:nvPr>
            <p:ph type="sldNum" sz="quarter" idx="12"/>
          </p:nvPr>
        </p:nvSpPr>
        <p:spPr/>
        <p:txBody>
          <a:bodyPr/>
          <a:lstStyle/>
          <a:p>
            <a:fld id="{F8E4BC58-C6E1-46A1-A28E-4ED601E90704}" type="slidenum">
              <a:rPr lang="fa-IR" smtClean="0"/>
              <a:pPr/>
              <a:t>66</a:t>
            </a:fld>
            <a:endParaRPr lang="fa-IR"/>
          </a:p>
        </p:txBody>
      </p:sp>
    </p:spTree>
    <p:extLst>
      <p:ext uri="{BB962C8B-B14F-4D97-AF65-F5344CB8AC3E}">
        <p14:creationId xmlns:p14="http://schemas.microsoft.com/office/powerpoint/2010/main" val="156462267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332656"/>
            <a:ext cx="8640960" cy="1440160"/>
          </a:xfrm>
        </p:spPr>
        <p:style>
          <a:lnRef idx="2">
            <a:schemeClr val="accent4"/>
          </a:lnRef>
          <a:fillRef idx="1">
            <a:schemeClr val="lt1"/>
          </a:fillRef>
          <a:effectRef idx="0">
            <a:schemeClr val="accent4"/>
          </a:effectRef>
          <a:fontRef idx="minor">
            <a:schemeClr val="dk1"/>
          </a:fontRef>
        </p:style>
        <p:txBody>
          <a:bodyPr>
            <a:noAutofit/>
          </a:bodyPr>
          <a:lstStyle/>
          <a:p>
            <a:pPr algn="ctr"/>
            <a:br>
              <a:rPr lang="fa-IR" sz="2400" b="1" dirty="0">
                <a:solidFill>
                  <a:schemeClr val="accent1">
                    <a:lumMod val="50000"/>
                  </a:schemeClr>
                </a:solidFill>
                <a:cs typeface="B Titr" panose="00000700000000000000" pitchFamily="2" charset="-78"/>
              </a:rPr>
            </a:br>
            <a:r>
              <a:rPr lang="fa-IR" sz="2400" b="1" dirty="0">
                <a:solidFill>
                  <a:schemeClr val="accent1">
                    <a:lumMod val="50000"/>
                  </a:schemeClr>
                </a:solidFill>
                <a:cs typeface="B Titr" panose="00000700000000000000" pitchFamily="2" charset="-78"/>
              </a:rPr>
              <a:t>نکات کلیدی پیشگیری از خفگي غذا خوردن و بازی کردن کودکان را ایمن کنید </a:t>
            </a:r>
            <a:br>
              <a:rPr lang="en-US" sz="2400" b="1" dirty="0">
                <a:solidFill>
                  <a:schemeClr val="accent1">
                    <a:lumMod val="50000"/>
                  </a:schemeClr>
                </a:solidFill>
                <a:cs typeface="B Titr" panose="00000700000000000000" pitchFamily="2" charset="-78"/>
              </a:rPr>
            </a:br>
            <a:endParaRPr lang="fa-IR" sz="2400" b="1" dirty="0">
              <a:solidFill>
                <a:schemeClr val="accent1">
                  <a:lumMod val="50000"/>
                </a:schemeClr>
              </a:solidFill>
              <a:cs typeface="B Titr" panose="00000700000000000000" pitchFamily="2" charset="-78"/>
            </a:endParaRPr>
          </a:p>
        </p:txBody>
      </p:sp>
      <p:sp>
        <p:nvSpPr>
          <p:cNvPr id="3" name="Content Placeholder 2"/>
          <p:cNvSpPr>
            <a:spLocks noGrp="1"/>
          </p:cNvSpPr>
          <p:nvPr>
            <p:ph idx="1"/>
          </p:nvPr>
        </p:nvSpPr>
        <p:spPr>
          <a:xfrm>
            <a:off x="500034" y="2071678"/>
            <a:ext cx="8229600" cy="4143404"/>
          </a:xfrm>
        </p:spPr>
        <p:style>
          <a:lnRef idx="2">
            <a:schemeClr val="accent4"/>
          </a:lnRef>
          <a:fillRef idx="1">
            <a:schemeClr val="lt1"/>
          </a:fillRef>
          <a:effectRef idx="0">
            <a:schemeClr val="accent4"/>
          </a:effectRef>
          <a:fontRef idx="minor">
            <a:schemeClr val="dk1"/>
          </a:fontRef>
        </p:style>
        <p:txBody>
          <a:bodyPr vert="horz" lIns="91440" tIns="45720" rIns="91440" bIns="45720" rtlCol="1">
            <a:noAutofit/>
          </a:bodyPr>
          <a:lstStyle/>
          <a:p>
            <a:pPr>
              <a:lnSpc>
                <a:spcPct val="150000"/>
              </a:lnSpc>
            </a:pPr>
            <a:r>
              <a:rPr lang="fa-IR" sz="2400" b="1" dirty="0">
                <a:cs typeface="B Nazanin" pitchFamily="2" charset="-78"/>
              </a:rPr>
              <a:t> </a:t>
            </a:r>
            <a:r>
              <a:rPr lang="fa-IR" sz="2400" dirty="0">
                <a:cs typeface="B Nazanin" pitchFamily="2" charset="-78"/>
              </a:rPr>
              <a:t>غذا را متناسب با سن کودک به تکه‌های کوچک ببرید</a:t>
            </a:r>
          </a:p>
          <a:p>
            <a:pPr>
              <a:lnSpc>
                <a:spcPct val="150000"/>
              </a:lnSpc>
            </a:pPr>
            <a:r>
              <a:rPr lang="fa-IR" sz="2400" dirty="0">
                <a:cs typeface="B Nazanin" pitchFamily="2" charset="-78"/>
              </a:rPr>
              <a:t> همیشه بر غذا خوردن کودکان خردسال نظارت کنید</a:t>
            </a:r>
          </a:p>
          <a:p>
            <a:pPr>
              <a:lnSpc>
                <a:spcPct val="150000"/>
              </a:lnSpc>
            </a:pPr>
            <a:r>
              <a:rPr lang="fa-IR" sz="2400" dirty="0">
                <a:cs typeface="B Nazanin" pitchFamily="2" charset="-78"/>
              </a:rPr>
              <a:t> کودکان را به جویدن کامل غذا و قورت دادن آن قبل از صحبت کردن یا خندیدن تشویق کنید</a:t>
            </a:r>
          </a:p>
          <a:p>
            <a:pPr>
              <a:lnSpc>
                <a:spcPct val="150000"/>
              </a:lnSpc>
            </a:pPr>
            <a:r>
              <a:rPr lang="fa-IR" sz="2400" dirty="0">
                <a:cs typeface="B Nazanin" pitchFamily="2" charset="-78"/>
              </a:rPr>
              <a:t>توصیه‌های سنی و برچسب‌های خطر روی اسباب‌بازی‌ها را بخوانید و اسباب‌بازی‌های متناسب با سن کودک تهیه نماييد</a:t>
            </a:r>
            <a:endParaRPr lang="en-US" sz="2400" dirty="0">
              <a:cs typeface="B Nazanin" pitchFamily="2" charset="-78"/>
            </a:endParaRPr>
          </a:p>
        </p:txBody>
      </p:sp>
      <p:sp>
        <p:nvSpPr>
          <p:cNvPr id="4" name="Slide Number Placeholder 3"/>
          <p:cNvSpPr>
            <a:spLocks noGrp="1"/>
          </p:cNvSpPr>
          <p:nvPr>
            <p:ph type="sldNum" sz="quarter" idx="12"/>
          </p:nvPr>
        </p:nvSpPr>
        <p:spPr/>
        <p:txBody>
          <a:bodyPr/>
          <a:lstStyle/>
          <a:p>
            <a:fld id="{F8E4BC58-C6E1-46A1-A28E-4ED601E90704}" type="slidenum">
              <a:rPr lang="fa-IR" smtClean="0"/>
              <a:pPr/>
              <a:t>67</a:t>
            </a:fld>
            <a:endParaRPr lang="fa-IR"/>
          </a:p>
        </p:txBody>
      </p:sp>
    </p:spTree>
    <p:extLst>
      <p:ext uri="{BB962C8B-B14F-4D97-AF65-F5344CB8AC3E}">
        <p14:creationId xmlns:p14="http://schemas.microsoft.com/office/powerpoint/2010/main" val="197689292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850106"/>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2400" b="1" dirty="0">
                <a:solidFill>
                  <a:schemeClr val="accent1">
                    <a:lumMod val="50000"/>
                  </a:schemeClr>
                </a:solidFill>
                <a:latin typeface="wNazanin-Bold"/>
                <a:cs typeface="B Titr" panose="00000700000000000000" pitchFamily="2" charset="-78"/>
              </a:rPr>
              <a:t>حادثه</a:t>
            </a:r>
            <a:br>
              <a:rPr lang="fa-IR" sz="2400" b="1" dirty="0">
                <a:solidFill>
                  <a:schemeClr val="accent1">
                    <a:lumMod val="50000"/>
                  </a:schemeClr>
                </a:solidFill>
                <a:latin typeface="wNazanin-Bold"/>
                <a:cs typeface="B Titr" panose="00000700000000000000" pitchFamily="2" charset="-78"/>
              </a:rPr>
            </a:br>
            <a:r>
              <a:rPr lang="fa-IR" sz="2400" b="1" dirty="0">
                <a:solidFill>
                  <a:schemeClr val="accent1">
                    <a:lumMod val="50000"/>
                  </a:schemeClr>
                </a:solidFill>
                <a:latin typeface="wNazanin-Bold"/>
                <a:cs typeface="B Titr" panose="00000700000000000000" pitchFamily="2" charset="-78"/>
              </a:rPr>
              <a:t> </a:t>
            </a:r>
          </a:p>
        </p:txBody>
      </p:sp>
      <p:sp>
        <p:nvSpPr>
          <p:cNvPr id="3" name="Content Placeholder 2"/>
          <p:cNvSpPr>
            <a:spLocks noGrp="1"/>
          </p:cNvSpPr>
          <p:nvPr>
            <p:ph idx="1"/>
          </p:nvPr>
        </p:nvSpPr>
        <p:spPr>
          <a:xfrm>
            <a:off x="465418" y="1628800"/>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marL="0" indent="0">
              <a:buNone/>
            </a:pPr>
            <a:r>
              <a:rPr lang="fa-IR" dirty="0">
                <a:solidFill>
                  <a:schemeClr val="bg1"/>
                </a:solidFill>
                <a:cs typeface="B Nazanin" pitchFamily="2" charset="-78"/>
              </a:rPr>
              <a:t>اصول احیای پایه برای کودک مصدوم مشابه حالتی است که برای کودک بدحال</a:t>
            </a:r>
          </a:p>
          <a:p>
            <a:pPr marL="0" indent="0">
              <a:buNone/>
            </a:pPr>
            <a:r>
              <a:rPr lang="fa-IR" dirty="0">
                <a:solidFill>
                  <a:schemeClr val="bg1"/>
                </a:solidFill>
                <a:cs typeface="B Nazanin" pitchFamily="2" charset="-78"/>
              </a:rPr>
              <a:t>گفته شد. اما بهر حال برخی جوانب آن از اهمیت خاصی برخوردار می باشد.</a:t>
            </a:r>
          </a:p>
          <a:p>
            <a:pPr marL="0" indent="0">
              <a:buNone/>
            </a:pPr>
            <a:r>
              <a:rPr lang="fa-IR" dirty="0">
                <a:solidFill>
                  <a:srgbClr val="FF0000"/>
                </a:solidFill>
                <a:cs typeface="B Nazanin" pitchFamily="2" charset="-78"/>
              </a:rPr>
              <a:t>جنبه های مهم احیا در کودکان قربانی حادثه:</a:t>
            </a:r>
          </a:p>
          <a:p>
            <a:pPr>
              <a:buFont typeface="Wingdings" panose="05000000000000000000" pitchFamily="2" charset="2"/>
              <a:buChar char="v"/>
            </a:pPr>
            <a:r>
              <a:rPr lang="fa-IR" dirty="0">
                <a:solidFill>
                  <a:schemeClr val="bg1"/>
                </a:solidFill>
                <a:cs typeface="B Nazanin" pitchFamily="2" charset="-78"/>
              </a:rPr>
              <a:t>•پیش بینی انسداد راه هوایی در اثر تکه های دندان، خون یا سایر موارد</a:t>
            </a:r>
          </a:p>
          <a:p>
            <a:pPr>
              <a:buFont typeface="Wingdings" panose="05000000000000000000" pitchFamily="2" charset="2"/>
              <a:buChar char="v"/>
            </a:pPr>
            <a:r>
              <a:rPr lang="fa-IR" dirty="0">
                <a:solidFill>
                  <a:srgbClr val="FF0000"/>
                </a:solidFill>
                <a:cs typeface="B Nazanin" pitchFamily="2" charset="-78"/>
              </a:rPr>
              <a:t>در صورت نیاز، استفاده از ساکشن </a:t>
            </a:r>
          </a:p>
          <a:p>
            <a:pPr marL="0" indent="0">
              <a:buNone/>
            </a:pPr>
            <a:r>
              <a:rPr lang="fa-IR" dirty="0">
                <a:solidFill>
                  <a:schemeClr val="bg1"/>
                </a:solidFill>
                <a:cs typeface="B Nazanin" pitchFamily="2" charset="-78"/>
              </a:rPr>
              <a:t>•توقف کلیه خونریزی های خارجی با اعمال فشار مستقیم روی آنها </a:t>
            </a:r>
          </a:p>
          <a:p>
            <a:pPr marL="0" indent="0">
              <a:buNone/>
            </a:pPr>
            <a:r>
              <a:rPr lang="fa-IR" dirty="0">
                <a:solidFill>
                  <a:schemeClr val="bg1"/>
                </a:solidFill>
                <a:cs typeface="B Nazanin" pitchFamily="2" charset="-78"/>
              </a:rPr>
              <a:t>•</a:t>
            </a:r>
            <a:r>
              <a:rPr lang="fa-IR" dirty="0">
                <a:solidFill>
                  <a:srgbClr val="FF0000"/>
                </a:solidFill>
                <a:cs typeface="B Nazanin" pitchFamily="2" charset="-78"/>
              </a:rPr>
              <a:t>در صورت احتمال صدمه دیدن ستون فقرات، حرکت ستون فقرات گردنی و جابجایی های سر و گردن را به حداقل برسانید.</a:t>
            </a:r>
          </a:p>
          <a:p>
            <a:pPr marL="0" indent="0">
              <a:buNone/>
            </a:pPr>
            <a:r>
              <a:rPr lang="fa-IR" dirty="0">
                <a:solidFill>
                  <a:schemeClr val="bg1"/>
                </a:solidFill>
                <a:cs typeface="B Nazanin" pitchFamily="2" charset="-78"/>
              </a:rPr>
              <a:t>•ا گر دو احیا گر حضور داشته باشند، یک نفر می تواند با کمک دست ها حرکت ستون فقرات گردنی را محدود کند، درحالیکه احیا گر دیگر راه هوایی را بازمی کند.</a:t>
            </a:r>
          </a:p>
          <a:p>
            <a:pPr marL="0" indent="0">
              <a:buNone/>
            </a:pPr>
            <a:r>
              <a:rPr lang="fa-IR" dirty="0">
                <a:solidFill>
                  <a:schemeClr val="bg1"/>
                </a:solidFill>
                <a:cs typeface="B Nazanin" pitchFamily="2" charset="-78"/>
              </a:rPr>
              <a:t>•</a:t>
            </a:r>
            <a:r>
              <a:rPr lang="fa-IR" dirty="0">
                <a:solidFill>
                  <a:srgbClr val="FF0000"/>
                </a:solidFill>
                <a:cs typeface="B Nazanin" pitchFamily="2" charset="-78"/>
              </a:rPr>
              <a:t>برای محدود کردن حرکت ستون فقرات، ران ها، لگن و شانه های </a:t>
            </a:r>
            <a:r>
              <a:rPr lang="fa-IR" sz="2000" dirty="0">
                <a:solidFill>
                  <a:srgbClr val="FF0000"/>
                </a:solidFill>
                <a:cs typeface="B Nazanin" pitchFamily="2" charset="-78"/>
              </a:rPr>
              <a:t>مصدوم را به تخته بی حرکت کننده، محکم کنید.</a:t>
            </a:r>
          </a:p>
          <a:p>
            <a:pPr marL="0" indent="0">
              <a:buNone/>
            </a:pPr>
            <a:r>
              <a:rPr lang="fa-IR" sz="2000" dirty="0">
                <a:solidFill>
                  <a:schemeClr val="bg1"/>
                </a:solidFill>
                <a:cs typeface="B Nazanin" pitchFamily="2" charset="-78"/>
              </a:rPr>
              <a:t>•در صورت امکان کودک مبتلا به آسیب های جدی را به یک مرکز ترومای متبحردر زمینه کودکان ارجاع دهید.</a:t>
            </a:r>
          </a:p>
        </p:txBody>
      </p:sp>
    </p:spTree>
    <p:extLst>
      <p:ext uri="{BB962C8B-B14F-4D97-AF65-F5344CB8AC3E}">
        <p14:creationId xmlns:p14="http://schemas.microsoft.com/office/powerpoint/2010/main" val="2184746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1 ghargh.bmp"/>
          <p:cNvPicPr>
            <a:picLocks noChangeAspect="1"/>
          </p:cNvPicPr>
          <p:nvPr/>
        </p:nvPicPr>
        <p:blipFill>
          <a:blip r:embed="rId2"/>
          <a:stretch>
            <a:fillRect/>
          </a:stretch>
        </p:blipFill>
        <p:spPr>
          <a:xfrm>
            <a:off x="755576" y="1628800"/>
            <a:ext cx="7744049" cy="3096344"/>
          </a:xfrm>
          <a:prstGeom prst="rect">
            <a:avLst/>
          </a:prstGeom>
        </p:spPr>
      </p:pic>
    </p:spTree>
    <p:extLst>
      <p:ext uri="{BB962C8B-B14F-4D97-AF65-F5344CB8AC3E}">
        <p14:creationId xmlns:p14="http://schemas.microsoft.com/office/powerpoint/2010/main" val="15533182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1143000"/>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1400" b="1" dirty="0">
                <a:solidFill>
                  <a:schemeClr val="accent1">
                    <a:lumMod val="50000"/>
                  </a:schemeClr>
                </a:solidFill>
                <a:latin typeface="wNazanin-Bold"/>
              </a:rPr>
              <a:t> </a:t>
            </a:r>
            <a:r>
              <a:rPr lang="fa-IR" sz="2000" b="1" dirty="0">
                <a:solidFill>
                  <a:schemeClr val="accent1">
                    <a:lumMod val="50000"/>
                  </a:schemeClr>
                </a:solidFill>
                <a:cs typeface="B Nazanin" pitchFamily="2" charset="-78"/>
              </a:rPr>
              <a:t>(ترتیب احیا برای احیاگر غیر حرفه ای ) </a:t>
            </a:r>
            <a:r>
              <a:rPr lang="fa-IR" sz="2400" b="1" dirty="0">
                <a:solidFill>
                  <a:schemeClr val="accent1">
                    <a:lumMod val="50000"/>
                  </a:schemeClr>
                </a:solidFill>
                <a:cs typeface="B Titr" panose="00000700000000000000" pitchFamily="2" charset="-78"/>
              </a:rPr>
              <a:t>3 - ارزیابی پاسخ دهی مصدوم </a:t>
            </a:r>
            <a:endParaRPr lang="fa-IR" sz="2800" b="1" dirty="0">
              <a:solidFill>
                <a:schemeClr val="accent1">
                  <a:lumMod val="50000"/>
                </a:schemeClr>
              </a:solidFill>
              <a:cs typeface="B Titr" panose="00000700000000000000" pitchFamily="2" charset="-78"/>
            </a:endParaRPr>
          </a:p>
        </p:txBody>
      </p:sp>
      <p:sp>
        <p:nvSpPr>
          <p:cNvPr id="3" name="Content Placeholder 2"/>
          <p:cNvSpPr>
            <a:spLocks noGrp="1"/>
          </p:cNvSpPr>
          <p:nvPr>
            <p:ph idx="1"/>
          </p:nvPr>
        </p:nvSpPr>
        <p:spPr>
          <a:xfrm>
            <a:off x="395536" y="1556792"/>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800" dirty="0">
                <a:cs typeface="B Nazanin" pitchFamily="2" charset="-78"/>
              </a:rPr>
              <a:t>به مصدوم ضربات آهسته ای بزنید و با صدای بلند حالش را جویا شوید،"حالت خوبه؟" ا گر اسم کودک را می دانید او را به اسم صدا بزنید. ا گر کودک حالت پاسخ دهنده داشته باشد، پاسخ داده، جابجا شده و یا ناله خواهد کرد.</a:t>
            </a:r>
          </a:p>
          <a:p>
            <a:pPr>
              <a:buFont typeface="Wingdings" panose="05000000000000000000" pitchFamily="2" charset="2"/>
              <a:buChar char="v"/>
            </a:pPr>
            <a:r>
              <a:rPr lang="fa-IR" sz="2800" dirty="0">
                <a:cs typeface="B Nazanin" pitchFamily="2" charset="-78"/>
              </a:rPr>
              <a:t>به سرعت وجود هرگونه آسیبی را که ممکن است به کمک شما نیاز داشته باشدرا ارزیابی کرده و نیاز به مداخله پزشکی را بررسی کنید.</a:t>
            </a:r>
          </a:p>
          <a:p>
            <a:pPr>
              <a:buFont typeface="Wingdings" panose="05000000000000000000" pitchFamily="2" charset="2"/>
              <a:buChar char="v"/>
            </a:pPr>
            <a:r>
              <a:rPr lang="fa-IR" sz="2800" dirty="0">
                <a:cs typeface="B Nazanin" pitchFamily="2" charset="-78"/>
              </a:rPr>
              <a:t> </a:t>
            </a:r>
            <a:r>
              <a:rPr lang="fa-IR" sz="2800" dirty="0">
                <a:solidFill>
                  <a:srgbClr val="FF0000"/>
                </a:solidFill>
                <a:cs typeface="B Nazanin" pitchFamily="2" charset="-78"/>
              </a:rPr>
              <a:t>در صورتی که کودک در حال نفس کشیدن است، ابتدا اورژانس را خبر کرده و سپس سریعا بر بالین وی بازگشته ووضعیت کودک را مجددًا و مکررًا ارزیابی نمایید. </a:t>
            </a:r>
          </a:p>
        </p:txBody>
      </p:sp>
    </p:spTree>
    <p:extLst>
      <p:ext uri="{BB962C8B-B14F-4D97-AF65-F5344CB8AC3E}">
        <p14:creationId xmlns:p14="http://schemas.microsoft.com/office/powerpoint/2010/main" val="2609326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Scale>
                                      <p:cBhvr>
                                        <p:cTn id="14"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xEl>
                                              <p:pRg st="0" end="0"/>
                                            </p:txEl>
                                          </p:spTgt>
                                        </p:tgtEl>
                                        <p:attrNameLst>
                                          <p:attrName>ppt_x</p:attrName>
                                          <p:attrName>ppt_y</p:attrName>
                                        </p:attrNameLst>
                                      </p:cBhvr>
                                    </p:animMotion>
                                    <p:animEffect transition="in" filter="fade">
                                      <p:cBhvr>
                                        <p:cTn id="16" dur="1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Scale>
                                      <p:cBhvr>
                                        <p:cTn id="21"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3">
                                            <p:txEl>
                                              <p:pRg st="1" end="1"/>
                                            </p:txEl>
                                          </p:spTgt>
                                        </p:tgtEl>
                                        <p:attrNameLst>
                                          <p:attrName>ppt_x</p:attrName>
                                          <p:attrName>ppt_y</p:attrName>
                                        </p:attrNameLst>
                                      </p:cBhvr>
                                    </p:animMotion>
                                    <p:animEffect transition="in" filter="fade">
                                      <p:cBhvr>
                                        <p:cTn id="23" dur="10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Scale>
                                      <p:cBhvr>
                                        <p:cTn id="28" dur="1000" decel="50000" fill="hold">
                                          <p:stCondLst>
                                            <p:cond delay="0"/>
                                          </p:stCondLst>
                                        </p:cTn>
                                        <p:tgtEl>
                                          <p:spTgt spid="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
                                            <p:txEl>
                                              <p:pRg st="2" end="2"/>
                                            </p:txEl>
                                          </p:spTgt>
                                        </p:tgtEl>
                                        <p:attrNameLst>
                                          <p:attrName>ppt_x</p:attrName>
                                          <p:attrName>ppt_y</p:attrName>
                                        </p:attrNameLst>
                                      </p:cBhvr>
                                    </p:animMotion>
                                    <p:animEffect transition="in" filter="fade">
                                      <p:cBhvr>
                                        <p:cTn id="30"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04664"/>
            <a:ext cx="8229600" cy="1143000"/>
          </a:xfrm>
        </p:spPr>
        <p:style>
          <a:lnRef idx="2">
            <a:schemeClr val="accent1"/>
          </a:lnRef>
          <a:fillRef idx="1">
            <a:schemeClr val="lt1"/>
          </a:fillRef>
          <a:effectRef idx="0">
            <a:schemeClr val="accent1"/>
          </a:effectRef>
          <a:fontRef idx="minor">
            <a:schemeClr val="dk1"/>
          </a:fontRef>
        </p:style>
        <p:txBody>
          <a:bodyPr>
            <a:normAutofit/>
          </a:bodyPr>
          <a:lstStyle/>
          <a:p>
            <a:pPr algn="ctr"/>
            <a:r>
              <a:rPr lang="fa-IR" sz="2400" b="1" dirty="0">
                <a:solidFill>
                  <a:schemeClr val="accent1">
                    <a:lumMod val="50000"/>
                  </a:schemeClr>
                </a:solidFill>
                <a:cs typeface="B Titr" panose="00000700000000000000" pitchFamily="2" charset="-78"/>
              </a:rPr>
              <a:t>غرق شدگي </a:t>
            </a:r>
          </a:p>
        </p:txBody>
      </p:sp>
      <p:sp>
        <p:nvSpPr>
          <p:cNvPr id="3" name="Content Placeholder 2"/>
          <p:cNvSpPr>
            <a:spLocks noGrp="1"/>
          </p:cNvSpPr>
          <p:nvPr>
            <p:ph idx="1"/>
          </p:nvPr>
        </p:nvSpPr>
        <p:spPr>
          <a:xfrm>
            <a:off x="457200" y="1772816"/>
            <a:ext cx="8229600" cy="4353347"/>
          </a:xfrm>
        </p:spPr>
        <p:style>
          <a:lnRef idx="2">
            <a:schemeClr val="accent1"/>
          </a:lnRef>
          <a:fillRef idx="1">
            <a:schemeClr val="lt1"/>
          </a:fillRef>
          <a:effectRef idx="0">
            <a:schemeClr val="accent1"/>
          </a:effectRef>
          <a:fontRef idx="minor">
            <a:schemeClr val="dk1"/>
          </a:fontRef>
        </p:style>
        <p:txBody>
          <a:bodyPr>
            <a:noAutofit/>
          </a:bodyPr>
          <a:lstStyle/>
          <a:p>
            <a:pPr algn="ctr">
              <a:lnSpc>
                <a:spcPct val="200000"/>
              </a:lnSpc>
              <a:buNone/>
            </a:pPr>
            <a:r>
              <a:rPr lang="fa-IR" sz="2800" b="1" dirty="0">
                <a:cs typeface="B Nazanin" pitchFamily="2" charset="-78"/>
              </a:rPr>
              <a:t>اختلال و آسيب تنفسي به دنبال فرو رفتن در آب يا هر </a:t>
            </a:r>
            <a:r>
              <a:rPr lang="fa-IR" sz="2800" b="1" dirty="0" err="1">
                <a:cs typeface="B Nazanin" pitchFamily="2" charset="-78"/>
              </a:rPr>
              <a:t>مايع</a:t>
            </a:r>
            <a:r>
              <a:rPr lang="fa-IR" sz="2800" b="1" dirty="0">
                <a:cs typeface="B Nazanin" pitchFamily="2" charset="-78"/>
              </a:rPr>
              <a:t> </a:t>
            </a:r>
            <a:r>
              <a:rPr lang="fa-IR" sz="2800" b="1" dirty="0" err="1">
                <a:cs typeface="B Nazanin" pitchFamily="2" charset="-78"/>
              </a:rPr>
              <a:t>ديگر</a:t>
            </a:r>
            <a:r>
              <a:rPr lang="fa-IR" sz="2800" b="1" dirty="0">
                <a:cs typeface="B Nazanin" pitchFamily="2" charset="-78"/>
              </a:rPr>
              <a:t> و پرشدن يك حجم مايع در راه‌هاي </a:t>
            </a:r>
            <a:r>
              <a:rPr lang="fa-IR" sz="2800" b="1" dirty="0" err="1">
                <a:cs typeface="B Nazanin" pitchFamily="2" charset="-78"/>
              </a:rPr>
              <a:t>هوايي</a:t>
            </a:r>
            <a:r>
              <a:rPr lang="fa-IR" sz="2800" b="1" dirty="0">
                <a:cs typeface="B Nazanin" pitchFamily="2" charset="-78"/>
              </a:rPr>
              <a:t> </a:t>
            </a:r>
            <a:r>
              <a:rPr lang="fa-IR" sz="2800" b="1" dirty="0" err="1">
                <a:cs typeface="B Nazanin" pitchFamily="2" charset="-78"/>
              </a:rPr>
              <a:t>كودك</a:t>
            </a:r>
            <a:endParaRPr lang="en-US" sz="2800" b="1" dirty="0">
              <a:cs typeface="B Nazanin" pitchFamily="2" charset="-78"/>
            </a:endParaRPr>
          </a:p>
          <a:p>
            <a:pPr algn="ctr">
              <a:lnSpc>
                <a:spcPct val="200000"/>
              </a:lnSpc>
              <a:buNone/>
            </a:pPr>
            <a:r>
              <a:rPr lang="fa-IR" sz="2800" b="1" dirty="0">
                <a:cs typeface="B Nazanin" pitchFamily="2" charset="-78"/>
              </a:rPr>
              <a:t> و ايجاد مشكلات </a:t>
            </a:r>
            <a:r>
              <a:rPr lang="fa-IR" sz="2800" b="1" dirty="0" err="1">
                <a:cs typeface="B Nazanin" pitchFamily="2" charset="-78"/>
              </a:rPr>
              <a:t>تنفسي</a:t>
            </a:r>
            <a:r>
              <a:rPr lang="fa-IR" sz="2800" b="1" dirty="0">
                <a:cs typeface="B Nazanin" pitchFamily="2" charset="-78"/>
              </a:rPr>
              <a:t> ای </a:t>
            </a:r>
            <a:r>
              <a:rPr lang="fa-IR" sz="2800" b="1" dirty="0" err="1">
                <a:cs typeface="B Nazanin" pitchFamily="2" charset="-78"/>
              </a:rPr>
              <a:t>كه</a:t>
            </a:r>
            <a:endParaRPr lang="fa-IR" sz="2800" b="1" dirty="0">
              <a:cs typeface="B Nazanin" pitchFamily="2" charset="-78"/>
            </a:endParaRPr>
          </a:p>
          <a:p>
            <a:pPr algn="ctr">
              <a:lnSpc>
                <a:spcPct val="200000"/>
              </a:lnSpc>
              <a:buNone/>
            </a:pPr>
            <a:r>
              <a:rPr lang="fa-IR" sz="2800" b="1" dirty="0">
                <a:cs typeface="B Nazanin" pitchFamily="2" charset="-78"/>
              </a:rPr>
              <a:t> مي‌تواند منجر به مرگ، معلوليت، </a:t>
            </a:r>
            <a:r>
              <a:rPr lang="fa-IR" sz="2800" b="1" dirty="0" err="1">
                <a:cs typeface="B Nazanin" pitchFamily="2" charset="-78"/>
              </a:rPr>
              <a:t>بيماري</a:t>
            </a:r>
            <a:r>
              <a:rPr lang="fa-IR" sz="2800" b="1" dirty="0">
                <a:cs typeface="B Nazanin" pitchFamily="2" charset="-78"/>
              </a:rPr>
              <a:t> و يا نجات کودک شود</a:t>
            </a:r>
            <a:endParaRPr lang="en-US" sz="2800" b="1" dirty="0">
              <a:cs typeface="B Nazanin" pitchFamily="2" charset="-78"/>
            </a:endParaRPr>
          </a:p>
          <a:p>
            <a:pPr>
              <a:lnSpc>
                <a:spcPct val="200000"/>
              </a:lnSpc>
            </a:pPr>
            <a:endParaRPr lang="fa-IR" sz="2800" b="1" dirty="0">
              <a:cs typeface="B Nazanin" pitchFamily="2" charset="-78"/>
            </a:endParaRPr>
          </a:p>
        </p:txBody>
      </p:sp>
    </p:spTree>
    <p:extLst>
      <p:ext uri="{BB962C8B-B14F-4D97-AF65-F5344CB8AC3E}">
        <p14:creationId xmlns:p14="http://schemas.microsoft.com/office/powerpoint/2010/main" val="95706448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556792"/>
            <a:ext cx="8229600" cy="4896544"/>
          </a:xfrm>
        </p:spPr>
        <p:style>
          <a:lnRef idx="2">
            <a:schemeClr val="accent1"/>
          </a:lnRef>
          <a:fillRef idx="1">
            <a:schemeClr val="lt1"/>
          </a:fillRef>
          <a:effectRef idx="0">
            <a:schemeClr val="accent1"/>
          </a:effectRef>
          <a:fontRef idx="minor">
            <a:schemeClr val="dk1"/>
          </a:fontRef>
        </p:style>
        <p:txBody>
          <a:bodyPr>
            <a:noAutofit/>
          </a:bodyPr>
          <a:lstStyle/>
          <a:p>
            <a:r>
              <a:rPr lang="fa-IR" sz="2800" dirty="0">
                <a:cs typeface="B Nazanin" pitchFamily="2" charset="-78"/>
              </a:rPr>
              <a:t>بيش از 28% آسيب‌هاي غير عمدي منجر به مرگ در كودكان به حوادث غرق شدگي مربوط مي‌شود</a:t>
            </a:r>
          </a:p>
          <a:p>
            <a:r>
              <a:rPr lang="fa-IR" sz="2800" dirty="0">
                <a:cs typeface="B Nazanin" pitchFamily="2" charset="-78"/>
              </a:rPr>
              <a:t> </a:t>
            </a:r>
            <a:r>
              <a:rPr lang="fa-IR" sz="2800" dirty="0">
                <a:solidFill>
                  <a:schemeClr val="accent1">
                    <a:lumMod val="75000"/>
                  </a:schemeClr>
                </a:solidFill>
                <a:cs typeface="B Nazanin" pitchFamily="2" charset="-78"/>
              </a:rPr>
              <a:t>1/1% موارد ناتواني و معلوليت در كودكان زير 15 سال در كشورهاي كم درآمد و با درآمد متوسط همان افراد نجات يافته از حادثه غرق شدگي هستند </a:t>
            </a:r>
          </a:p>
          <a:p>
            <a:r>
              <a:rPr lang="fa-IR" sz="2800" dirty="0">
                <a:cs typeface="B Nazanin" pitchFamily="2" charset="-78"/>
              </a:rPr>
              <a:t>ميزان مرگ و مير ناشي از غرق شدگي در كشورهاي كم درآمد و  با درآمد متوسط 8/7 نفر به ازاي هر 100 هزار نفر جمعيت </a:t>
            </a:r>
          </a:p>
          <a:p>
            <a:r>
              <a:rPr lang="fa-IR" sz="2800" dirty="0">
                <a:solidFill>
                  <a:schemeClr val="accent1">
                    <a:lumMod val="75000"/>
                  </a:schemeClr>
                </a:solidFill>
                <a:cs typeface="B Nazanin" pitchFamily="2" charset="-78"/>
              </a:rPr>
              <a:t>در كشورهاي پر درآمد 2/1 نفر به ازاي هر 100 هزار نفر جمعيت </a:t>
            </a:r>
          </a:p>
          <a:p>
            <a:r>
              <a:rPr lang="fa-IR" sz="2800" dirty="0">
                <a:cs typeface="B Nazanin" pitchFamily="2" charset="-78"/>
              </a:rPr>
              <a:t>غرق شدگي در كشورهاي </a:t>
            </a:r>
            <a:r>
              <a:rPr lang="fa-IR" sz="2800" dirty="0" err="1">
                <a:cs typeface="B Nazanin" pitchFamily="2" charset="-78"/>
              </a:rPr>
              <a:t>كم</a:t>
            </a:r>
            <a:r>
              <a:rPr lang="fa-IR" sz="2800" dirty="0">
                <a:cs typeface="B Nazanin" pitchFamily="2" charset="-78"/>
              </a:rPr>
              <a:t> درآمد6 برابر كشورهاي پر درآمد است </a:t>
            </a:r>
          </a:p>
        </p:txBody>
      </p:sp>
      <p:sp>
        <p:nvSpPr>
          <p:cNvPr id="4" name="Title 1"/>
          <p:cNvSpPr>
            <a:spLocks noGrp="1"/>
          </p:cNvSpPr>
          <p:nvPr>
            <p:ph type="title"/>
          </p:nvPr>
        </p:nvSpPr>
        <p:spPr>
          <a:xfrm>
            <a:off x="395536" y="274638"/>
            <a:ext cx="8291264" cy="1143000"/>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2800" b="1" dirty="0">
                <a:solidFill>
                  <a:schemeClr val="accent1">
                    <a:lumMod val="50000"/>
                  </a:schemeClr>
                </a:solidFill>
                <a:cs typeface="B Titr" panose="00000700000000000000" pitchFamily="2" charset="-78"/>
              </a:rPr>
              <a:t>اپيدميولوژي </a:t>
            </a:r>
            <a:br>
              <a:rPr lang="en-US" sz="2800" b="1" dirty="0">
                <a:solidFill>
                  <a:schemeClr val="accent1">
                    <a:lumMod val="50000"/>
                  </a:schemeClr>
                </a:solidFill>
                <a:cs typeface="B Titr" panose="00000700000000000000" pitchFamily="2" charset="-78"/>
              </a:rPr>
            </a:br>
            <a:endParaRPr lang="fa-IR" sz="2800" dirty="0">
              <a:solidFill>
                <a:schemeClr val="accent1">
                  <a:lumMod val="50000"/>
                </a:schemeClr>
              </a:solidFill>
              <a:cs typeface="B Titr" panose="00000700000000000000" pitchFamily="2" charset="-78"/>
            </a:endParaRPr>
          </a:p>
        </p:txBody>
      </p:sp>
    </p:spTree>
    <p:extLst>
      <p:ext uri="{BB962C8B-B14F-4D97-AF65-F5344CB8AC3E}">
        <p14:creationId xmlns:p14="http://schemas.microsoft.com/office/powerpoint/2010/main" val="121063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Scale>
                                      <p:cBhvr>
                                        <p:cTn id="14"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xEl>
                                              <p:pRg st="0" end="0"/>
                                            </p:txEl>
                                          </p:spTgt>
                                        </p:tgtEl>
                                        <p:attrNameLst>
                                          <p:attrName>ppt_x</p:attrName>
                                          <p:attrName>ppt_y</p:attrName>
                                        </p:attrNameLst>
                                      </p:cBhvr>
                                    </p:animMotion>
                                    <p:animEffect transition="in" filter="fade">
                                      <p:cBhvr>
                                        <p:cTn id="16" dur="1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Scale>
                                      <p:cBhvr>
                                        <p:cTn id="21"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3">
                                            <p:txEl>
                                              <p:pRg st="1" end="1"/>
                                            </p:txEl>
                                          </p:spTgt>
                                        </p:tgtEl>
                                        <p:attrNameLst>
                                          <p:attrName>ppt_x</p:attrName>
                                          <p:attrName>ppt_y</p:attrName>
                                        </p:attrNameLst>
                                      </p:cBhvr>
                                    </p:animMotion>
                                    <p:animEffect transition="in" filter="fade">
                                      <p:cBhvr>
                                        <p:cTn id="23" dur="10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Scale>
                                      <p:cBhvr>
                                        <p:cTn id="28" dur="1000" decel="50000" fill="hold">
                                          <p:stCondLst>
                                            <p:cond delay="0"/>
                                          </p:stCondLst>
                                        </p:cTn>
                                        <p:tgtEl>
                                          <p:spTgt spid="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
                                            <p:txEl>
                                              <p:pRg st="2" end="2"/>
                                            </p:txEl>
                                          </p:spTgt>
                                        </p:tgtEl>
                                        <p:attrNameLst>
                                          <p:attrName>ppt_x</p:attrName>
                                          <p:attrName>ppt_y</p:attrName>
                                        </p:attrNameLst>
                                      </p:cBhvr>
                                    </p:animMotion>
                                    <p:animEffect transition="in" filter="fade">
                                      <p:cBhvr>
                                        <p:cTn id="30" dur="1000"/>
                                        <p:tgtEl>
                                          <p:spTgt spid="3">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Scale>
                                      <p:cBhvr>
                                        <p:cTn id="35" dur="1000" decel="50000" fill="hold">
                                          <p:stCondLst>
                                            <p:cond delay="0"/>
                                          </p:stCondLst>
                                        </p:cTn>
                                        <p:tgtEl>
                                          <p:spTgt spid="3">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3">
                                            <p:txEl>
                                              <p:pRg st="3" end="3"/>
                                            </p:txEl>
                                          </p:spTgt>
                                        </p:tgtEl>
                                        <p:attrNameLst>
                                          <p:attrName>ppt_x</p:attrName>
                                          <p:attrName>ppt_y</p:attrName>
                                        </p:attrNameLst>
                                      </p:cBhvr>
                                    </p:animMotion>
                                    <p:animEffect transition="in" filter="fade">
                                      <p:cBhvr>
                                        <p:cTn id="37" dur="1000"/>
                                        <p:tgtEl>
                                          <p:spTgt spid="3">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2" presetClass="entr" presetSubtype="0" fill="hold" grpId="0"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Scale>
                                      <p:cBhvr>
                                        <p:cTn id="42" dur="1000" decel="50000" fill="hold">
                                          <p:stCondLst>
                                            <p:cond delay="0"/>
                                          </p:stCondLst>
                                        </p:cTn>
                                        <p:tgtEl>
                                          <p:spTgt spid="3">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3">
                                            <p:txEl>
                                              <p:pRg st="4" end="4"/>
                                            </p:txEl>
                                          </p:spTgt>
                                        </p:tgtEl>
                                        <p:attrNameLst>
                                          <p:attrName>ppt_x</p:attrName>
                                          <p:attrName>ppt_y</p:attrName>
                                        </p:attrNameLst>
                                      </p:cBhvr>
                                    </p:animMotion>
                                    <p:animEffect transition="in" filter="fade">
                                      <p:cBhvr>
                                        <p:cTn id="44"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8077201" cy="803176"/>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2800" b="1" dirty="0">
                <a:solidFill>
                  <a:schemeClr val="accent1">
                    <a:lumMod val="50000"/>
                  </a:schemeClr>
                </a:solidFill>
                <a:cs typeface="B Titr" panose="00000700000000000000" pitchFamily="2" charset="-78"/>
              </a:rPr>
              <a:t>محل‌هاي شایع غرق شدن كودكان(توزیع سنی)</a:t>
            </a:r>
            <a:br>
              <a:rPr lang="en-US" sz="2800" b="1" dirty="0">
                <a:solidFill>
                  <a:schemeClr val="accent1">
                    <a:lumMod val="50000"/>
                  </a:schemeClr>
                </a:solidFill>
                <a:cs typeface="B Titr" panose="00000700000000000000" pitchFamily="2" charset="-78"/>
              </a:rPr>
            </a:br>
            <a:endParaRPr lang="fa-IR" sz="2800" dirty="0">
              <a:solidFill>
                <a:schemeClr val="accent1">
                  <a:lumMod val="50000"/>
                </a:schemeClr>
              </a:solidFill>
              <a:cs typeface="B Titr" panose="00000700000000000000" pitchFamily="2" charset="-78"/>
            </a:endParaRPr>
          </a:p>
        </p:txBody>
      </p:sp>
      <p:sp>
        <p:nvSpPr>
          <p:cNvPr id="3" name="Content Placeholder 2"/>
          <p:cNvSpPr>
            <a:spLocks noGrp="1"/>
          </p:cNvSpPr>
          <p:nvPr>
            <p:ph idx="1"/>
          </p:nvPr>
        </p:nvSpPr>
        <p:spPr>
          <a:xfrm>
            <a:off x="457200" y="1628800"/>
            <a:ext cx="8229600" cy="5040560"/>
          </a:xfrm>
        </p:spPr>
        <p:style>
          <a:lnRef idx="2">
            <a:schemeClr val="accent1"/>
          </a:lnRef>
          <a:fillRef idx="1">
            <a:schemeClr val="lt1"/>
          </a:fillRef>
          <a:effectRef idx="0">
            <a:schemeClr val="accent1"/>
          </a:effectRef>
          <a:fontRef idx="minor">
            <a:schemeClr val="dk1"/>
          </a:fontRef>
        </p:style>
        <p:txBody>
          <a:bodyPr>
            <a:noAutofit/>
          </a:bodyPr>
          <a:lstStyle/>
          <a:p>
            <a:r>
              <a:rPr lang="fa-IR" sz="2400" b="1" dirty="0">
                <a:solidFill>
                  <a:srgbClr val="FF0000"/>
                </a:solidFill>
                <a:cs typeface="B Nazanin" pitchFamily="2" charset="-78"/>
              </a:rPr>
              <a:t>نوزادان: </a:t>
            </a:r>
          </a:p>
          <a:p>
            <a:pPr lvl="1"/>
            <a:r>
              <a:rPr lang="fa-IR" sz="2400" dirty="0">
                <a:solidFill>
                  <a:schemeClr val="bg2"/>
                </a:solidFill>
                <a:cs typeface="B Nazanin" pitchFamily="2" charset="-78"/>
              </a:rPr>
              <a:t>وان  حمام</a:t>
            </a:r>
          </a:p>
          <a:p>
            <a:r>
              <a:rPr lang="fa-IR" sz="2400" b="1" dirty="0">
                <a:solidFill>
                  <a:srgbClr val="FF0000"/>
                </a:solidFill>
                <a:cs typeface="B Nazanin" pitchFamily="2" charset="-78"/>
              </a:rPr>
              <a:t>کودکان زیر یکسال: </a:t>
            </a:r>
          </a:p>
          <a:p>
            <a:pPr lvl="1"/>
            <a:r>
              <a:rPr lang="fa-IR" sz="2400" dirty="0">
                <a:cs typeface="B Nazanin" pitchFamily="2" charset="-78"/>
              </a:rPr>
              <a:t>در وان‌ حمام و جکوزی،  كاسه توالت فرنگي، سطل‌ها و ساير ظروف</a:t>
            </a:r>
          </a:p>
          <a:p>
            <a:r>
              <a:rPr lang="fa-IR" sz="2400" dirty="0">
                <a:cs typeface="B Nazanin" pitchFamily="2" charset="-78"/>
              </a:rPr>
              <a:t> </a:t>
            </a:r>
            <a:r>
              <a:rPr lang="fa-IR" sz="2400" b="1" dirty="0">
                <a:solidFill>
                  <a:srgbClr val="FF0000"/>
                </a:solidFill>
                <a:cs typeface="B Nazanin" pitchFamily="2" charset="-78"/>
              </a:rPr>
              <a:t>کودکان 4-1 سال:</a:t>
            </a:r>
          </a:p>
          <a:p>
            <a:pPr lvl="1"/>
            <a:r>
              <a:rPr lang="fa-IR" sz="2400" b="1" dirty="0">
                <a:solidFill>
                  <a:schemeClr val="bg2"/>
                </a:solidFill>
                <a:cs typeface="B Nazanin" pitchFamily="2" charset="-78"/>
              </a:rPr>
              <a:t> </a:t>
            </a:r>
            <a:r>
              <a:rPr lang="fa-IR" sz="2400" dirty="0">
                <a:solidFill>
                  <a:schemeClr val="bg2"/>
                </a:solidFill>
                <a:cs typeface="B Nazanin" pitchFamily="2" charset="-78"/>
              </a:rPr>
              <a:t>استخرهای شنا </a:t>
            </a:r>
          </a:p>
          <a:p>
            <a:r>
              <a:rPr lang="fa-IR" sz="2400" dirty="0">
                <a:cs typeface="B Nazanin" pitchFamily="2" charset="-78"/>
              </a:rPr>
              <a:t> </a:t>
            </a:r>
            <a:r>
              <a:rPr lang="fa-IR" sz="2400" b="1" dirty="0">
                <a:solidFill>
                  <a:srgbClr val="FF0000"/>
                </a:solidFill>
                <a:cs typeface="B Nazanin" pitchFamily="2" charset="-78"/>
              </a:rPr>
              <a:t>کودکان بزرگ‌تر از 5 سال: </a:t>
            </a:r>
          </a:p>
          <a:p>
            <a:pPr lvl="1"/>
            <a:r>
              <a:rPr lang="fa-IR" sz="2400" dirty="0">
                <a:cs typeface="B Nazanin" pitchFamily="2" charset="-78"/>
              </a:rPr>
              <a:t>در استخرها، رودخانه‌ها و </a:t>
            </a:r>
            <a:r>
              <a:rPr lang="fa-IR" sz="2400" dirty="0" err="1">
                <a:cs typeface="B Nazanin" pitchFamily="2" charset="-78"/>
              </a:rPr>
              <a:t>دریاچه‌ها</a:t>
            </a:r>
            <a:endParaRPr lang="fa-IR" sz="2400" dirty="0">
              <a:cs typeface="B Nazanin" pitchFamily="2" charset="-78"/>
            </a:endParaRPr>
          </a:p>
          <a:p>
            <a:pPr algn="ctr">
              <a:buNone/>
            </a:pPr>
            <a:r>
              <a:rPr lang="fa-IR" sz="2400" b="1" dirty="0">
                <a:solidFill>
                  <a:srgbClr val="C00000"/>
                </a:solidFill>
                <a:cs typeface="B Nazanin" pitchFamily="2" charset="-78"/>
              </a:rPr>
              <a:t>بیشتر کودکانی که در استخر خانه غرق شده‌اند:</a:t>
            </a:r>
          </a:p>
          <a:p>
            <a:pPr algn="ctr">
              <a:buNone/>
            </a:pPr>
            <a:r>
              <a:rPr lang="fa-IR" sz="2400" b="1" dirty="0">
                <a:solidFill>
                  <a:srgbClr val="C00000"/>
                </a:solidFill>
                <a:cs typeface="B Nazanin" pitchFamily="2" charset="-78"/>
              </a:rPr>
              <a:t> فقط حدود پنج دقیقه دور از چشم والدین و اعضای خانواده بوده‌اند</a:t>
            </a:r>
            <a:endParaRPr lang="en-US" sz="2400" b="1" dirty="0">
              <a:solidFill>
                <a:srgbClr val="C00000"/>
              </a:solidFill>
              <a:cs typeface="B Nazanin" pitchFamily="2" charset="-78"/>
            </a:endParaRPr>
          </a:p>
          <a:p>
            <a:endParaRPr lang="fa-IR" sz="2400" dirty="0">
              <a:cs typeface="B Nazanin" pitchFamily="2" charset="-78"/>
            </a:endParaRPr>
          </a:p>
        </p:txBody>
      </p:sp>
    </p:spTree>
    <p:extLst>
      <p:ext uri="{BB962C8B-B14F-4D97-AF65-F5344CB8AC3E}">
        <p14:creationId xmlns:p14="http://schemas.microsoft.com/office/powerpoint/2010/main" val="219851240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4638"/>
            <a:ext cx="8784976" cy="1210146"/>
          </a:xfrm>
        </p:spPr>
        <p:style>
          <a:lnRef idx="2">
            <a:schemeClr val="accent1"/>
          </a:lnRef>
          <a:fillRef idx="1">
            <a:schemeClr val="lt1"/>
          </a:fillRef>
          <a:effectRef idx="0">
            <a:schemeClr val="accent1"/>
          </a:effectRef>
          <a:fontRef idx="minor">
            <a:schemeClr val="dk1"/>
          </a:fontRef>
        </p:style>
        <p:txBody>
          <a:bodyPr>
            <a:noAutofit/>
          </a:bodyPr>
          <a:lstStyle/>
          <a:p>
            <a:pPr algn="ctr"/>
            <a:br>
              <a:rPr lang="fa-IR" sz="2800" b="1" dirty="0">
                <a:solidFill>
                  <a:schemeClr val="accent1">
                    <a:lumMod val="50000"/>
                  </a:schemeClr>
                </a:solidFill>
                <a:cs typeface="B Titr" panose="00000700000000000000" pitchFamily="2" charset="-78"/>
              </a:rPr>
            </a:br>
            <a:r>
              <a:rPr lang="fa-IR" sz="2800" b="1" dirty="0">
                <a:solidFill>
                  <a:schemeClr val="accent1">
                    <a:lumMod val="50000"/>
                  </a:schemeClr>
                </a:solidFill>
                <a:cs typeface="B Titr" panose="00000700000000000000" pitchFamily="2" charset="-78"/>
              </a:rPr>
              <a:t>براي پيشگيري از غرق شدگي چه بايد كرد؟ </a:t>
            </a:r>
            <a:br>
              <a:rPr lang="en-US" sz="2800" b="1" dirty="0">
                <a:solidFill>
                  <a:schemeClr val="accent1">
                    <a:lumMod val="50000"/>
                  </a:schemeClr>
                </a:solidFill>
                <a:cs typeface="B Titr" panose="00000700000000000000" pitchFamily="2" charset="-78"/>
              </a:rPr>
            </a:br>
            <a:endParaRPr lang="fa-IR" sz="2800" dirty="0">
              <a:solidFill>
                <a:schemeClr val="accent1">
                  <a:lumMod val="50000"/>
                </a:schemeClr>
              </a:solidFill>
              <a:cs typeface="B Titr" panose="00000700000000000000" pitchFamily="2" charset="-78"/>
            </a:endParaRPr>
          </a:p>
        </p:txBody>
      </p:sp>
      <p:sp>
        <p:nvSpPr>
          <p:cNvPr id="3" name="Content Placeholder 2"/>
          <p:cNvSpPr>
            <a:spLocks noGrp="1"/>
          </p:cNvSpPr>
          <p:nvPr>
            <p:ph idx="1"/>
          </p:nvPr>
        </p:nvSpPr>
        <p:spPr>
          <a:xfrm>
            <a:off x="179512" y="1556792"/>
            <a:ext cx="8784976" cy="5157192"/>
          </a:xfrm>
        </p:spPr>
        <p:style>
          <a:lnRef idx="2">
            <a:schemeClr val="accent1"/>
          </a:lnRef>
          <a:fillRef idx="1">
            <a:schemeClr val="lt1"/>
          </a:fillRef>
          <a:effectRef idx="0">
            <a:schemeClr val="accent1"/>
          </a:effectRef>
          <a:fontRef idx="minor">
            <a:schemeClr val="dk1"/>
          </a:fontRef>
        </p:style>
        <p:txBody>
          <a:bodyPr>
            <a:noAutofit/>
          </a:bodyPr>
          <a:lstStyle/>
          <a:p>
            <a:pPr lvl="0">
              <a:lnSpc>
                <a:spcPct val="150000"/>
              </a:lnSpc>
            </a:pPr>
            <a:endParaRPr lang="fa-IR" sz="2200" b="1" dirty="0">
              <a:cs typeface="B Nazanin" pitchFamily="2" charset="-78"/>
            </a:endParaRPr>
          </a:p>
          <a:p>
            <a:pPr lvl="0">
              <a:lnSpc>
                <a:spcPct val="150000"/>
              </a:lnSpc>
            </a:pPr>
            <a:r>
              <a:rPr lang="fa-IR" sz="2200" b="1" dirty="0">
                <a:cs typeface="B Nazanin" pitchFamily="2" charset="-78"/>
              </a:rPr>
              <a:t>آب سطل‌ها، بشكه‌ها، وان‌ حمام و دستشويي در مواقع بي‌استفاده خالي شود</a:t>
            </a:r>
          </a:p>
          <a:p>
            <a:pPr lvl="0">
              <a:lnSpc>
                <a:spcPct val="150000"/>
              </a:lnSpc>
            </a:pPr>
            <a:r>
              <a:rPr lang="fa-IR" sz="2200" b="1" dirty="0">
                <a:solidFill>
                  <a:schemeClr val="accent1">
                    <a:lumMod val="75000"/>
                  </a:schemeClr>
                </a:solidFill>
                <a:cs typeface="B Nazanin" pitchFamily="2" charset="-78"/>
              </a:rPr>
              <a:t> </a:t>
            </a:r>
            <a:r>
              <a:rPr lang="fa-IR" sz="2200" b="1" dirty="0">
                <a:solidFill>
                  <a:srgbClr val="FF0000"/>
                </a:solidFill>
                <a:cs typeface="B Nazanin" pitchFamily="2" charset="-78"/>
              </a:rPr>
              <a:t>درب توالت فرنگي هنگامي كه از آن استفاده نمي‌شود بسته باشد</a:t>
            </a:r>
          </a:p>
          <a:p>
            <a:pPr lvl="0">
              <a:lnSpc>
                <a:spcPct val="150000"/>
              </a:lnSpc>
            </a:pPr>
            <a:r>
              <a:rPr lang="fa-IR" sz="2200" b="1" dirty="0">
                <a:cs typeface="B Nazanin" pitchFamily="2" charset="-78"/>
              </a:rPr>
              <a:t>گودال‌ها و چاه‌هاي ساختمان‌هاي نيمه كاره يا پروژه‌هاي عمراني پر شوند و يا زه كشي شوند</a:t>
            </a:r>
          </a:p>
          <a:p>
            <a:pPr lvl="0">
              <a:lnSpc>
                <a:spcPct val="150000"/>
              </a:lnSpc>
            </a:pPr>
            <a:r>
              <a:rPr lang="fa-IR" sz="2200" b="1" dirty="0">
                <a:solidFill>
                  <a:schemeClr val="accent1">
                    <a:lumMod val="75000"/>
                  </a:schemeClr>
                </a:solidFill>
                <a:cs typeface="B Nazanin" pitchFamily="2" charset="-78"/>
              </a:rPr>
              <a:t> </a:t>
            </a:r>
            <a:r>
              <a:rPr lang="fa-IR" sz="2200" b="1" dirty="0">
                <a:solidFill>
                  <a:srgbClr val="FF0000"/>
                </a:solidFill>
                <a:cs typeface="B Nazanin" pitchFamily="2" charset="-78"/>
              </a:rPr>
              <a:t>ظروف كوچك مانند تشت‌ها و وان‌هاي شستشو در معرض باد و باران رها نشوند</a:t>
            </a:r>
            <a:endParaRPr lang="en-US" sz="2200" b="1" dirty="0">
              <a:solidFill>
                <a:srgbClr val="FF0000"/>
              </a:solidFill>
              <a:cs typeface="B Nazanin" pitchFamily="2" charset="-78"/>
            </a:endParaRPr>
          </a:p>
          <a:p>
            <a:pPr lvl="0">
              <a:lnSpc>
                <a:spcPct val="150000"/>
              </a:lnSpc>
            </a:pPr>
            <a:r>
              <a:rPr lang="fa-IR" sz="2200" b="1" dirty="0">
                <a:cs typeface="B Nazanin" pitchFamily="2" charset="-78"/>
              </a:rPr>
              <a:t>پل‌هاي ايمن ساخته شود و سيستم‌هاي لوله كشي و آبياري استاندارد نصب شود</a:t>
            </a:r>
            <a:endParaRPr lang="en-US" sz="2200" b="1" dirty="0">
              <a:cs typeface="B Nazanin" pitchFamily="2" charset="-78"/>
            </a:endParaRPr>
          </a:p>
          <a:p>
            <a:pPr lvl="0">
              <a:lnSpc>
                <a:spcPct val="150000"/>
              </a:lnSpc>
            </a:pPr>
            <a:r>
              <a:rPr lang="fa-IR" sz="2200" b="1" dirty="0">
                <a:solidFill>
                  <a:srgbClr val="FF0000"/>
                </a:solidFill>
                <a:cs typeface="B Nazanin" pitchFamily="2" charset="-78"/>
              </a:rPr>
              <a:t>مراكز تفريحي ايمن براي شناي كودكان تأسيس شوند  و استخرهاي مهندسي شده و ايمن با اعماق مشخص و بدون وجود ناهمواري در كف ساخته شوند</a:t>
            </a:r>
          </a:p>
          <a:p>
            <a:endParaRPr lang="fa-IR" sz="2200" dirty="0">
              <a:solidFill>
                <a:srgbClr val="FF0000"/>
              </a:solidFill>
              <a:cs typeface="B Nazanin" pitchFamily="2" charset="-78"/>
            </a:endParaRPr>
          </a:p>
        </p:txBody>
      </p:sp>
    </p:spTree>
    <p:extLst>
      <p:ext uri="{BB962C8B-B14F-4D97-AF65-F5344CB8AC3E}">
        <p14:creationId xmlns:p14="http://schemas.microsoft.com/office/powerpoint/2010/main" val="400465401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4638"/>
            <a:ext cx="8784976" cy="1066130"/>
          </a:xfrm>
        </p:spPr>
        <p:style>
          <a:lnRef idx="2">
            <a:schemeClr val="accent1"/>
          </a:lnRef>
          <a:fillRef idx="1">
            <a:schemeClr val="lt1"/>
          </a:fillRef>
          <a:effectRef idx="0">
            <a:schemeClr val="accent1"/>
          </a:effectRef>
          <a:fontRef idx="minor">
            <a:schemeClr val="dk1"/>
          </a:fontRef>
        </p:style>
        <p:txBody>
          <a:bodyPr>
            <a:noAutofit/>
          </a:bodyPr>
          <a:lstStyle/>
          <a:p>
            <a:pPr algn="ctr"/>
            <a:br>
              <a:rPr lang="fa-IR" sz="2800" b="1" dirty="0">
                <a:solidFill>
                  <a:schemeClr val="accent1">
                    <a:lumMod val="50000"/>
                  </a:schemeClr>
                </a:solidFill>
                <a:cs typeface="B Titr" panose="00000700000000000000" pitchFamily="2" charset="-78"/>
              </a:rPr>
            </a:br>
            <a:r>
              <a:rPr lang="fa-IR" sz="2800" b="1" dirty="0">
                <a:solidFill>
                  <a:schemeClr val="accent1">
                    <a:lumMod val="50000"/>
                  </a:schemeClr>
                </a:solidFill>
                <a:cs typeface="B Titr" panose="00000700000000000000" pitchFamily="2" charset="-78"/>
              </a:rPr>
              <a:t>براي پيشگيري از غرق شدگي چه بايد كرد؟ </a:t>
            </a:r>
            <a:br>
              <a:rPr lang="en-US" sz="2800" b="1" dirty="0">
                <a:solidFill>
                  <a:schemeClr val="accent1">
                    <a:lumMod val="50000"/>
                  </a:schemeClr>
                </a:solidFill>
                <a:cs typeface="B Titr" panose="00000700000000000000" pitchFamily="2" charset="-78"/>
              </a:rPr>
            </a:br>
            <a:endParaRPr lang="fa-IR" sz="2800" dirty="0">
              <a:solidFill>
                <a:schemeClr val="accent1">
                  <a:lumMod val="50000"/>
                </a:schemeClr>
              </a:solidFill>
              <a:cs typeface="B Titr" panose="00000700000000000000" pitchFamily="2" charset="-78"/>
            </a:endParaRPr>
          </a:p>
        </p:txBody>
      </p:sp>
      <p:sp>
        <p:nvSpPr>
          <p:cNvPr id="3" name="Content Placeholder 2"/>
          <p:cNvSpPr>
            <a:spLocks noGrp="1"/>
          </p:cNvSpPr>
          <p:nvPr>
            <p:ph idx="1"/>
          </p:nvPr>
        </p:nvSpPr>
        <p:spPr>
          <a:xfrm>
            <a:off x="179512" y="1556792"/>
            <a:ext cx="8784976" cy="5157192"/>
          </a:xfrm>
        </p:spPr>
        <p:style>
          <a:lnRef idx="2">
            <a:schemeClr val="accent1"/>
          </a:lnRef>
          <a:fillRef idx="1">
            <a:schemeClr val="lt1"/>
          </a:fillRef>
          <a:effectRef idx="0">
            <a:schemeClr val="accent1"/>
          </a:effectRef>
          <a:fontRef idx="minor">
            <a:schemeClr val="dk1"/>
          </a:fontRef>
        </p:style>
        <p:txBody>
          <a:bodyPr>
            <a:noAutofit/>
          </a:bodyPr>
          <a:lstStyle/>
          <a:p>
            <a:pPr lvl="0">
              <a:lnSpc>
                <a:spcPct val="150000"/>
              </a:lnSpc>
            </a:pPr>
            <a:endParaRPr lang="fa-IR" sz="2200" b="1" dirty="0">
              <a:cs typeface="B Nazanin" pitchFamily="2" charset="-78"/>
            </a:endParaRPr>
          </a:p>
          <a:p>
            <a:pPr lvl="0">
              <a:lnSpc>
                <a:spcPct val="150000"/>
              </a:lnSpc>
            </a:pPr>
            <a:r>
              <a:rPr lang="fa-IR" sz="2200" b="1" dirty="0" err="1">
                <a:cs typeface="B Nazanin" pitchFamily="2" charset="-78"/>
              </a:rPr>
              <a:t>يك</a:t>
            </a:r>
            <a:r>
              <a:rPr lang="fa-IR" sz="2200" b="1" dirty="0">
                <a:cs typeface="B Nazanin" pitchFamily="2" charset="-78"/>
              </a:rPr>
              <a:t> حصار كامل چهارطرفه دورتادور استخر نصب شود و در ورودي آن قفل شود</a:t>
            </a:r>
            <a:endParaRPr lang="en-US" sz="2200" b="1" dirty="0">
              <a:cs typeface="B Nazanin" pitchFamily="2" charset="-78"/>
            </a:endParaRPr>
          </a:p>
          <a:p>
            <a:pPr lvl="0">
              <a:lnSpc>
                <a:spcPct val="150000"/>
              </a:lnSpc>
            </a:pPr>
            <a:r>
              <a:rPr lang="fa-IR" sz="2200" b="1" dirty="0">
                <a:solidFill>
                  <a:srgbClr val="FF0000"/>
                </a:solidFill>
                <a:cs typeface="B Nazanin" pitchFamily="2" charset="-78"/>
              </a:rPr>
              <a:t>پوشاندن دهنه چشمه‌ها، مخازن و بشكه‌ها با درپوش‌هاي مطمئن</a:t>
            </a:r>
          </a:p>
          <a:p>
            <a:pPr lvl="0">
              <a:lnSpc>
                <a:spcPct val="150000"/>
              </a:lnSpc>
            </a:pPr>
            <a:r>
              <a:rPr lang="fa-IR" sz="2200" b="1" dirty="0">
                <a:cs typeface="B Nazanin" pitchFamily="2" charset="-78"/>
              </a:rPr>
              <a:t>استفاده از سيم خاردار يا ديوار آجري در نزديك بركه‌ها، استخرها و سواحل خطرناك </a:t>
            </a:r>
          </a:p>
          <a:p>
            <a:pPr lvl="0">
              <a:lnSpc>
                <a:spcPct val="150000"/>
              </a:lnSpc>
            </a:pPr>
            <a:r>
              <a:rPr lang="fa-IR" sz="2200" b="1" dirty="0">
                <a:cs typeface="B Nazanin" pitchFamily="2" charset="-78"/>
              </a:rPr>
              <a:t>ساخت سيل بند، سد بتني</a:t>
            </a:r>
            <a:endParaRPr lang="en-US" sz="2200" b="1" dirty="0">
              <a:cs typeface="B Nazanin" pitchFamily="2" charset="-78"/>
            </a:endParaRPr>
          </a:p>
          <a:p>
            <a:pPr lvl="0">
              <a:lnSpc>
                <a:spcPct val="150000"/>
              </a:lnSpc>
            </a:pPr>
            <a:r>
              <a:rPr lang="fa-IR" sz="2200" b="1" dirty="0">
                <a:solidFill>
                  <a:srgbClr val="FF0000"/>
                </a:solidFill>
                <a:cs typeface="B Nazanin" pitchFamily="2" charset="-78"/>
              </a:rPr>
              <a:t>كودكان حتي اگر شناكردن مي‌دانند در داخل و يا اطراف آب‌هاي طبيعي مانند درياچه يا اقيانوس جليقه نجات بپوشند</a:t>
            </a:r>
            <a:endParaRPr lang="en-US" sz="2200" b="1" dirty="0">
              <a:solidFill>
                <a:srgbClr val="FF0000"/>
              </a:solidFill>
              <a:cs typeface="B Nazanin" pitchFamily="2" charset="-78"/>
            </a:endParaRPr>
          </a:p>
          <a:p>
            <a:pPr lvl="0">
              <a:lnSpc>
                <a:spcPct val="150000"/>
              </a:lnSpc>
            </a:pPr>
            <a:r>
              <a:rPr lang="fa-IR" sz="2200" b="1" dirty="0">
                <a:cs typeface="B Nazanin" pitchFamily="2" charset="-78"/>
              </a:rPr>
              <a:t>همگان بايد چگونگي انجام احياي پايه قلبي ريوي را بخوبي بياموزند</a:t>
            </a:r>
            <a:endParaRPr lang="en-US" sz="2200" b="1" dirty="0">
              <a:cs typeface="B Nazanin" pitchFamily="2" charset="-78"/>
            </a:endParaRPr>
          </a:p>
          <a:p>
            <a:endParaRPr lang="fa-IR" sz="2200" dirty="0">
              <a:cs typeface="B Nazanin" pitchFamily="2" charset="-78"/>
            </a:endParaRPr>
          </a:p>
        </p:txBody>
      </p:sp>
    </p:spTree>
    <p:extLst>
      <p:ext uri="{BB962C8B-B14F-4D97-AF65-F5344CB8AC3E}">
        <p14:creationId xmlns:p14="http://schemas.microsoft.com/office/powerpoint/2010/main" val="56060259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94122"/>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2800" b="1" dirty="0">
                <a:solidFill>
                  <a:schemeClr val="accent1">
                    <a:lumMod val="50000"/>
                  </a:schemeClr>
                </a:solidFill>
                <a:cs typeface="B Titr" panose="00000700000000000000" pitchFamily="2" charset="-78"/>
              </a:rPr>
              <a:t>رفتارهاي ايمن هنگام حمام كردن كودك</a:t>
            </a:r>
            <a:br>
              <a:rPr lang="en-US" sz="2800" b="1" dirty="0">
                <a:solidFill>
                  <a:schemeClr val="accent1">
                    <a:lumMod val="50000"/>
                  </a:schemeClr>
                </a:solidFill>
                <a:cs typeface="B Titr" panose="00000700000000000000" pitchFamily="2" charset="-78"/>
              </a:rPr>
            </a:br>
            <a:endParaRPr lang="fa-IR" sz="2800" dirty="0">
              <a:solidFill>
                <a:schemeClr val="accent1">
                  <a:lumMod val="50000"/>
                </a:schemeClr>
              </a:solidFill>
              <a:cs typeface="B Titr" panose="00000700000000000000" pitchFamily="2" charset="-78"/>
            </a:endParaRPr>
          </a:p>
        </p:txBody>
      </p:sp>
      <p:sp>
        <p:nvSpPr>
          <p:cNvPr id="3" name="Content Placeholder 2"/>
          <p:cNvSpPr>
            <a:spLocks noGrp="1"/>
          </p:cNvSpPr>
          <p:nvPr>
            <p:ph idx="1"/>
          </p:nvPr>
        </p:nvSpPr>
        <p:spPr>
          <a:xfrm>
            <a:off x="467544" y="1484784"/>
            <a:ext cx="8229600" cy="4464496"/>
          </a:xfrm>
        </p:spPr>
        <p:style>
          <a:lnRef idx="2">
            <a:schemeClr val="accent1"/>
          </a:lnRef>
          <a:fillRef idx="1">
            <a:schemeClr val="lt1"/>
          </a:fillRef>
          <a:effectRef idx="0">
            <a:schemeClr val="accent1"/>
          </a:effectRef>
          <a:fontRef idx="minor">
            <a:schemeClr val="dk1"/>
          </a:fontRef>
        </p:style>
        <p:txBody>
          <a:bodyPr>
            <a:normAutofit/>
          </a:bodyPr>
          <a:lstStyle/>
          <a:p>
            <a:pPr lvl="0"/>
            <a:endParaRPr lang="fa-IR" sz="2800" dirty="0">
              <a:cs typeface="B Nazanin" pitchFamily="2" charset="-78"/>
            </a:endParaRPr>
          </a:p>
          <a:p>
            <a:pPr lvl="0"/>
            <a:r>
              <a:rPr lang="fa-IR" sz="2800" dirty="0" err="1">
                <a:cs typeface="B Nazanin" pitchFamily="2" charset="-78"/>
              </a:rPr>
              <a:t>كودك</a:t>
            </a:r>
            <a:r>
              <a:rPr lang="fa-IR" sz="2800" dirty="0">
                <a:cs typeface="B Nazanin" pitchFamily="2" charset="-78"/>
              </a:rPr>
              <a:t> در كنار آب، وان حمام و دوش آب حتي براي مدت كوتاهي تنها رها نشود</a:t>
            </a:r>
            <a:endParaRPr lang="en-US" sz="2800" dirty="0">
              <a:cs typeface="B Nazanin" pitchFamily="2" charset="-78"/>
            </a:endParaRPr>
          </a:p>
          <a:p>
            <a:pPr lvl="0"/>
            <a:r>
              <a:rPr lang="fa-IR" sz="2800" dirty="0">
                <a:solidFill>
                  <a:srgbClr val="FF0000"/>
                </a:solidFill>
                <a:cs typeface="B Nazanin" pitchFamily="2" charset="-78"/>
              </a:rPr>
              <a:t>تمام قفل‌ها از درب حمام بر داشته شود </a:t>
            </a:r>
          </a:p>
          <a:p>
            <a:pPr lvl="0"/>
            <a:r>
              <a:rPr lang="fa-IR" sz="2800" dirty="0">
                <a:cs typeface="B Nazanin" pitchFamily="2" charset="-78"/>
              </a:rPr>
              <a:t>كليد يدكي همواره در اختيار باشد</a:t>
            </a:r>
            <a:endParaRPr lang="en-US" sz="2800" dirty="0">
              <a:cs typeface="B Nazanin" pitchFamily="2" charset="-78"/>
            </a:endParaRPr>
          </a:p>
          <a:p>
            <a:pPr lvl="0"/>
            <a:r>
              <a:rPr lang="fa-IR" sz="2800" dirty="0">
                <a:solidFill>
                  <a:srgbClr val="FF0000"/>
                </a:solidFill>
                <a:cs typeface="B Nazanin" pitchFamily="2" charset="-78"/>
              </a:rPr>
              <a:t>عدم پاسخ دادن به زنگ درب منزل يا تلفن </a:t>
            </a:r>
          </a:p>
          <a:p>
            <a:pPr lvl="0"/>
            <a:r>
              <a:rPr lang="fa-IR" sz="2800" dirty="0">
                <a:cs typeface="B Nazanin" pitchFamily="2" charset="-78"/>
              </a:rPr>
              <a:t>كودك را هم با خود به همراه برد </a:t>
            </a:r>
          </a:p>
          <a:p>
            <a:pPr lvl="0"/>
            <a:r>
              <a:rPr lang="fa-IR" sz="2800" dirty="0">
                <a:solidFill>
                  <a:srgbClr val="FF0000"/>
                </a:solidFill>
                <a:cs typeface="B Nazanin" pitchFamily="2" charset="-78"/>
              </a:rPr>
              <a:t>خاموش </a:t>
            </a:r>
            <a:r>
              <a:rPr lang="fa-IR" sz="2800" dirty="0" err="1">
                <a:solidFill>
                  <a:srgbClr val="FF0000"/>
                </a:solidFill>
                <a:cs typeface="B Nazanin" pitchFamily="2" charset="-78"/>
              </a:rPr>
              <a:t>كردن</a:t>
            </a:r>
            <a:r>
              <a:rPr lang="fa-IR" sz="2800" dirty="0">
                <a:solidFill>
                  <a:srgbClr val="FF0000"/>
                </a:solidFill>
                <a:cs typeface="B Nazanin" pitchFamily="2" charset="-78"/>
              </a:rPr>
              <a:t> تلفن</a:t>
            </a:r>
            <a:endParaRPr lang="en-US" sz="2800" dirty="0">
              <a:solidFill>
                <a:srgbClr val="FF0000"/>
              </a:solidFill>
              <a:cs typeface="B Nazanin" pitchFamily="2" charset="-78"/>
            </a:endParaRPr>
          </a:p>
        </p:txBody>
      </p:sp>
    </p:spTree>
    <p:extLst>
      <p:ext uri="{BB962C8B-B14F-4D97-AF65-F5344CB8AC3E}">
        <p14:creationId xmlns:p14="http://schemas.microsoft.com/office/powerpoint/2010/main" val="396536660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74638"/>
            <a:ext cx="8291264" cy="1143000"/>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2400" b="1" dirty="0">
                <a:solidFill>
                  <a:schemeClr val="accent1">
                    <a:lumMod val="50000"/>
                  </a:schemeClr>
                </a:solidFill>
                <a:cs typeface="B Titr" panose="00000700000000000000" pitchFamily="2" charset="-78"/>
              </a:rPr>
              <a:t>رفتارهاي ايمن براي استفاده از استخر </a:t>
            </a:r>
            <a:br>
              <a:rPr lang="en-US" sz="2400" b="1" dirty="0">
                <a:solidFill>
                  <a:schemeClr val="accent1">
                    <a:lumMod val="50000"/>
                  </a:schemeClr>
                </a:solidFill>
                <a:cs typeface="B Titr" panose="00000700000000000000" pitchFamily="2" charset="-78"/>
              </a:rPr>
            </a:br>
            <a:endParaRPr lang="fa-IR" sz="2400" dirty="0">
              <a:solidFill>
                <a:schemeClr val="accent1">
                  <a:lumMod val="50000"/>
                </a:schemeClr>
              </a:solidFill>
              <a:cs typeface="B Titr" panose="00000700000000000000" pitchFamily="2" charset="-78"/>
            </a:endParaRPr>
          </a:p>
        </p:txBody>
      </p:sp>
      <p:sp>
        <p:nvSpPr>
          <p:cNvPr id="3" name="Content Placeholder 2"/>
          <p:cNvSpPr>
            <a:spLocks noGrp="1"/>
          </p:cNvSpPr>
          <p:nvPr>
            <p:ph idx="1"/>
          </p:nvPr>
        </p:nvSpPr>
        <p:spPr>
          <a:xfrm>
            <a:off x="395536" y="1628800"/>
            <a:ext cx="8229600" cy="4968552"/>
          </a:xfrm>
        </p:spPr>
        <p:style>
          <a:lnRef idx="2">
            <a:schemeClr val="accent1"/>
          </a:lnRef>
          <a:fillRef idx="1">
            <a:schemeClr val="lt1"/>
          </a:fillRef>
          <a:effectRef idx="0">
            <a:schemeClr val="accent1"/>
          </a:effectRef>
          <a:fontRef idx="minor">
            <a:schemeClr val="dk1"/>
          </a:fontRef>
        </p:style>
        <p:txBody>
          <a:bodyPr>
            <a:noAutofit/>
          </a:bodyPr>
          <a:lstStyle/>
          <a:p>
            <a:pPr lvl="0"/>
            <a:r>
              <a:rPr lang="fa-IR" sz="2800" dirty="0">
                <a:cs typeface="B Nazanin" pitchFamily="2" charset="-78"/>
              </a:rPr>
              <a:t>حصاركشي كامل چهار ضلع استخر</a:t>
            </a:r>
          </a:p>
          <a:p>
            <a:pPr lvl="0"/>
            <a:r>
              <a:rPr lang="fa-IR" sz="2800" dirty="0">
                <a:solidFill>
                  <a:srgbClr val="FF0000"/>
                </a:solidFill>
                <a:cs typeface="B Nazanin" pitchFamily="2" charset="-78"/>
              </a:rPr>
              <a:t>قفل در ورودي استخر </a:t>
            </a:r>
          </a:p>
          <a:p>
            <a:pPr lvl="0"/>
            <a:r>
              <a:rPr lang="fa-IR" sz="2800" dirty="0">
                <a:cs typeface="B Nazanin" pitchFamily="2" charset="-78"/>
              </a:rPr>
              <a:t>صندلي ها، ميزها و وسايل بالا رفتني دور از نرده‌ها قرار گيرند</a:t>
            </a:r>
            <a:endParaRPr lang="en-US" sz="2800" dirty="0">
              <a:cs typeface="B Nazanin" pitchFamily="2" charset="-78"/>
            </a:endParaRPr>
          </a:p>
          <a:p>
            <a:pPr lvl="0"/>
            <a:r>
              <a:rPr lang="fa-IR" sz="2800" dirty="0">
                <a:solidFill>
                  <a:srgbClr val="FF0000"/>
                </a:solidFill>
                <a:cs typeface="B Nazanin" pitchFamily="2" charset="-78"/>
              </a:rPr>
              <a:t>پوشش استخر نبايد جايگزين نرده‌هاي كناري آن شود</a:t>
            </a:r>
            <a:endParaRPr lang="en-US" sz="2800" dirty="0">
              <a:solidFill>
                <a:srgbClr val="FF0000"/>
              </a:solidFill>
              <a:cs typeface="B Nazanin" pitchFamily="2" charset="-78"/>
            </a:endParaRPr>
          </a:p>
          <a:p>
            <a:pPr lvl="0"/>
            <a:r>
              <a:rPr lang="fa-IR" sz="2800" dirty="0">
                <a:cs typeface="B Nazanin" pitchFamily="2" charset="-78"/>
              </a:rPr>
              <a:t> استخرهاي متحرك هرگز توصيه نمي‌شود</a:t>
            </a:r>
            <a:endParaRPr lang="en-US" sz="2800" dirty="0">
              <a:cs typeface="B Nazanin" pitchFamily="2" charset="-78"/>
            </a:endParaRPr>
          </a:p>
          <a:p>
            <a:pPr lvl="0"/>
            <a:r>
              <a:rPr lang="fa-IR" sz="2800" dirty="0">
                <a:cs typeface="B Nazanin" pitchFamily="2" charset="-78"/>
              </a:rPr>
              <a:t> </a:t>
            </a:r>
            <a:r>
              <a:rPr lang="fa-IR" sz="2800" dirty="0">
                <a:solidFill>
                  <a:srgbClr val="FF0000"/>
                </a:solidFill>
                <a:cs typeface="B Nazanin" pitchFamily="2" charset="-78"/>
              </a:rPr>
              <a:t>استفاده از زنگ اخبار و وسايلي كه مي‌توانند به نوعي از افتادن كودك در آب خبر دهند كمك كننده است</a:t>
            </a:r>
            <a:endParaRPr lang="en-US" sz="2800" dirty="0">
              <a:solidFill>
                <a:srgbClr val="FF0000"/>
              </a:solidFill>
              <a:cs typeface="B Nazanin" pitchFamily="2" charset="-78"/>
            </a:endParaRPr>
          </a:p>
          <a:p>
            <a:pPr lvl="0"/>
            <a:r>
              <a:rPr lang="fa-IR" sz="2800" dirty="0">
                <a:cs typeface="B Nazanin" pitchFamily="2" charset="-78"/>
              </a:rPr>
              <a:t>هرگز نبايد كودك در كنار استخر حتي براي مدت كوتاهي تنها رها شود </a:t>
            </a:r>
            <a:endParaRPr lang="en-US" sz="2800" dirty="0">
              <a:cs typeface="B Nazanin" pitchFamily="2" charset="-78"/>
            </a:endParaRPr>
          </a:p>
          <a:p>
            <a:pPr lvl="0"/>
            <a:r>
              <a:rPr lang="fa-IR" sz="2400" dirty="0">
                <a:solidFill>
                  <a:srgbClr val="FF0000"/>
                </a:solidFill>
                <a:cs typeface="B Nazanin" pitchFamily="2" charset="-78"/>
              </a:rPr>
              <a:t>آب استخر هميشه تميز و پاكيزه باشد و در صورتي‌كه كودك گم شد اول داخل استخر را بگردند</a:t>
            </a:r>
            <a:endParaRPr lang="en-US" sz="2400" dirty="0">
              <a:solidFill>
                <a:srgbClr val="FF0000"/>
              </a:solidFill>
              <a:cs typeface="B Nazanin" pitchFamily="2" charset="-78"/>
            </a:endParaRPr>
          </a:p>
          <a:p>
            <a:endParaRPr lang="fa-IR" sz="2800" dirty="0">
              <a:cs typeface="B Nazanin" pitchFamily="2" charset="-78"/>
            </a:endParaRPr>
          </a:p>
        </p:txBody>
      </p:sp>
      <p:pic>
        <p:nvPicPr>
          <p:cNvPr id="4" name="Picture 3" descr="2 ghargh.bmp"/>
          <p:cNvPicPr>
            <a:picLocks noChangeAspect="1"/>
          </p:cNvPicPr>
          <p:nvPr/>
        </p:nvPicPr>
        <p:blipFill>
          <a:blip r:embed="rId2"/>
          <a:stretch>
            <a:fillRect/>
          </a:stretch>
        </p:blipFill>
        <p:spPr>
          <a:xfrm>
            <a:off x="539552" y="1628800"/>
            <a:ext cx="2476413" cy="1152128"/>
          </a:xfrm>
          <a:prstGeom prst="rect">
            <a:avLst/>
          </a:prstGeom>
        </p:spPr>
      </p:pic>
    </p:spTree>
    <p:extLst>
      <p:ext uri="{BB962C8B-B14F-4D97-AF65-F5344CB8AC3E}">
        <p14:creationId xmlns:p14="http://schemas.microsoft.com/office/powerpoint/2010/main" val="137427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1000"/>
                                        <p:tgtEl>
                                          <p:spTgt spid="3">
                                            <p:bg/>
                                          </p:spTgt>
                                        </p:tgtEl>
                                      </p:cBhvr>
                                    </p:animEffect>
                                    <p:anim calcmode="lin" valueType="num">
                                      <p:cBhvr>
                                        <p:cTn id="8" dur="1000" fill="hold"/>
                                        <p:tgtEl>
                                          <p:spTgt spid="3">
                                            <p:bg/>
                                          </p:spTgt>
                                        </p:tgtEl>
                                        <p:attrNameLst>
                                          <p:attrName>ppt_x</p:attrName>
                                        </p:attrNameLst>
                                      </p:cBhvr>
                                      <p:tavLst>
                                        <p:tav tm="0">
                                          <p:val>
                                            <p:strVal val="#ppt_x"/>
                                          </p:val>
                                        </p:tav>
                                        <p:tav tm="100000">
                                          <p:val>
                                            <p:strVal val="#ppt_x"/>
                                          </p:val>
                                        </p:tav>
                                      </p:tavLst>
                                    </p:anim>
                                    <p:anim calcmode="lin" valueType="num">
                                      <p:cBhvr>
                                        <p:cTn id="9" dur="1000" fill="hold"/>
                                        <p:tgtEl>
                                          <p:spTgt spid="3">
                                            <p:bg/>
                                          </p:spTgt>
                                        </p:tgtEl>
                                        <p:attrNameLst>
                                          <p:attrName>ppt_y</p:attrName>
                                        </p:attrNameLst>
                                      </p:cBhvr>
                                      <p:tavLst>
                                        <p:tav tm="0">
                                          <p:val>
                                            <p:strVal val="#ppt_y+.1"/>
                                          </p:val>
                                        </p:tav>
                                        <p:tav tm="100000">
                                          <p:val>
                                            <p:strVal val="#ppt_y"/>
                                          </p:val>
                                        </p:tav>
                                      </p:tavLst>
                                    </p:anim>
                                  </p:childTnLst>
                                </p:cTn>
                              </p:par>
                              <p:par>
                                <p:cTn id="10" presetID="21" presetClass="entr" presetSubtype="1"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1000"/>
                                        <p:tgtEl>
                                          <p:spTgt spid="3">
                                            <p:txEl>
                                              <p:pRg st="0" end="0"/>
                                            </p:txEl>
                                          </p:spTgt>
                                        </p:tgtEl>
                                      </p:cBhvr>
                                    </p:animEffect>
                                    <p:anim calcmode="lin" valueType="num">
                                      <p:cBhvr>
                                        <p:cTn id="1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fade">
                                      <p:cBhvr>
                                        <p:cTn id="22" dur="1000"/>
                                        <p:tgtEl>
                                          <p:spTgt spid="3">
                                            <p:txEl>
                                              <p:pRg st="1" end="1"/>
                                            </p:txEl>
                                          </p:spTgt>
                                        </p:tgtEl>
                                      </p:cBhvr>
                                    </p:animEffect>
                                    <p:anim calcmode="lin" valueType="num">
                                      <p:cBhvr>
                                        <p:cTn id="2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1000"/>
                                        <p:tgtEl>
                                          <p:spTgt spid="3">
                                            <p:txEl>
                                              <p:pRg st="2" end="2"/>
                                            </p:txEl>
                                          </p:spTgt>
                                        </p:tgtEl>
                                      </p:cBhvr>
                                    </p:animEffect>
                                    <p:anim calcmode="lin" valueType="num">
                                      <p:cBhvr>
                                        <p:cTn id="3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Effect transition="in" filter="fade">
                                      <p:cBhvr>
                                        <p:cTn id="36" dur="1000"/>
                                        <p:tgtEl>
                                          <p:spTgt spid="3">
                                            <p:txEl>
                                              <p:pRg st="3" end="3"/>
                                            </p:txEl>
                                          </p:spTgt>
                                        </p:tgtEl>
                                      </p:cBhvr>
                                    </p:animEffect>
                                    <p:anim calcmode="lin" valueType="num">
                                      <p:cBhvr>
                                        <p:cTn id="3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Effect transition="in" filter="fade">
                                      <p:cBhvr>
                                        <p:cTn id="43" dur="1000"/>
                                        <p:tgtEl>
                                          <p:spTgt spid="3">
                                            <p:txEl>
                                              <p:pRg st="4" end="4"/>
                                            </p:txEl>
                                          </p:spTgt>
                                        </p:tgtEl>
                                      </p:cBhvr>
                                    </p:animEffect>
                                    <p:anim calcmode="lin" valueType="num">
                                      <p:cBhvr>
                                        <p:cTn id="4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3">
                                            <p:txEl>
                                              <p:pRg st="5" end="5"/>
                                            </p:txEl>
                                          </p:spTgt>
                                        </p:tgtEl>
                                        <p:attrNameLst>
                                          <p:attrName>style.visibility</p:attrName>
                                        </p:attrNameLst>
                                      </p:cBhvr>
                                      <p:to>
                                        <p:strVal val="visible"/>
                                      </p:to>
                                    </p:set>
                                    <p:animEffect transition="in" filter="fade">
                                      <p:cBhvr>
                                        <p:cTn id="50" dur="1000"/>
                                        <p:tgtEl>
                                          <p:spTgt spid="3">
                                            <p:txEl>
                                              <p:pRg st="5" end="5"/>
                                            </p:txEl>
                                          </p:spTgt>
                                        </p:tgtEl>
                                      </p:cBhvr>
                                    </p:animEffect>
                                    <p:anim calcmode="lin" valueType="num">
                                      <p:cBhvr>
                                        <p:cTn id="5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2"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3">
                                            <p:txEl>
                                              <p:pRg st="6" end="6"/>
                                            </p:txEl>
                                          </p:spTgt>
                                        </p:tgtEl>
                                        <p:attrNameLst>
                                          <p:attrName>style.visibility</p:attrName>
                                        </p:attrNameLst>
                                      </p:cBhvr>
                                      <p:to>
                                        <p:strVal val="visible"/>
                                      </p:to>
                                    </p:set>
                                    <p:animEffect transition="in" filter="fade">
                                      <p:cBhvr>
                                        <p:cTn id="57" dur="1000"/>
                                        <p:tgtEl>
                                          <p:spTgt spid="3">
                                            <p:txEl>
                                              <p:pRg st="6" end="6"/>
                                            </p:txEl>
                                          </p:spTgt>
                                        </p:tgtEl>
                                      </p:cBhvr>
                                    </p:animEffect>
                                    <p:anim calcmode="lin" valueType="num">
                                      <p:cBhvr>
                                        <p:cTn id="5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9"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3">
                                            <p:txEl>
                                              <p:pRg st="7" end="7"/>
                                            </p:txEl>
                                          </p:spTgt>
                                        </p:tgtEl>
                                        <p:attrNameLst>
                                          <p:attrName>style.visibility</p:attrName>
                                        </p:attrNameLst>
                                      </p:cBhvr>
                                      <p:to>
                                        <p:strVal val="visible"/>
                                      </p:to>
                                    </p:set>
                                    <p:animEffect transition="in" filter="fade">
                                      <p:cBhvr>
                                        <p:cTn id="64" dur="1000"/>
                                        <p:tgtEl>
                                          <p:spTgt spid="3">
                                            <p:txEl>
                                              <p:pRg st="7" end="7"/>
                                            </p:txEl>
                                          </p:spTgt>
                                        </p:tgtEl>
                                      </p:cBhvr>
                                    </p:animEffect>
                                    <p:anim calcmode="lin" valueType="num">
                                      <p:cBhvr>
                                        <p:cTn id="65"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66"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40768"/>
            <a:ext cx="8229600" cy="4785395"/>
          </a:xfrm>
        </p:spPr>
        <p:style>
          <a:lnRef idx="2">
            <a:schemeClr val="accent1"/>
          </a:lnRef>
          <a:fillRef idx="1">
            <a:schemeClr val="lt1"/>
          </a:fillRef>
          <a:effectRef idx="0">
            <a:schemeClr val="accent1"/>
          </a:effectRef>
          <a:fontRef idx="minor">
            <a:schemeClr val="dk1"/>
          </a:fontRef>
        </p:style>
        <p:txBody>
          <a:bodyPr>
            <a:normAutofit/>
          </a:bodyPr>
          <a:lstStyle/>
          <a:p>
            <a:pPr lvl="0">
              <a:lnSpc>
                <a:spcPct val="150000"/>
              </a:lnSpc>
            </a:pPr>
            <a:r>
              <a:rPr lang="fa-IR" dirty="0">
                <a:cs typeface="B Nazanin" pitchFamily="2" charset="-78"/>
              </a:rPr>
              <a:t>آموزش شنا و افزايش قدرت و توانايي افراد در شنا كردن</a:t>
            </a:r>
          </a:p>
          <a:p>
            <a:pPr lvl="1">
              <a:lnSpc>
                <a:spcPct val="150000"/>
              </a:lnSpc>
            </a:pPr>
            <a:r>
              <a:rPr lang="fa-IR" sz="3200" dirty="0">
                <a:solidFill>
                  <a:srgbClr val="FF0000"/>
                </a:solidFill>
                <a:cs typeface="B Nazanin" pitchFamily="2" charset="-78"/>
              </a:rPr>
              <a:t>اعتماد به نفس </a:t>
            </a:r>
            <a:r>
              <a:rPr lang="fa-IR" sz="3200" dirty="0" err="1">
                <a:solidFill>
                  <a:srgbClr val="FF0000"/>
                </a:solidFill>
                <a:cs typeface="B Nazanin" pitchFamily="2" charset="-78"/>
              </a:rPr>
              <a:t>زياد</a:t>
            </a:r>
            <a:r>
              <a:rPr lang="fa-IR" sz="3200" dirty="0">
                <a:solidFill>
                  <a:srgbClr val="FF0000"/>
                </a:solidFill>
                <a:cs typeface="B Nazanin" pitchFamily="2" charset="-78"/>
              </a:rPr>
              <a:t> و کاذب در کودک</a:t>
            </a:r>
          </a:p>
          <a:p>
            <a:pPr lvl="1">
              <a:lnSpc>
                <a:spcPct val="150000"/>
              </a:lnSpc>
            </a:pPr>
            <a:r>
              <a:rPr lang="fa-IR" sz="3200" dirty="0">
                <a:solidFill>
                  <a:srgbClr val="FF0000"/>
                </a:solidFill>
                <a:cs typeface="B Nazanin" pitchFamily="2" charset="-78"/>
              </a:rPr>
              <a:t>عدم نظارت كافي والدين</a:t>
            </a:r>
          </a:p>
          <a:p>
            <a:pPr lvl="0">
              <a:lnSpc>
                <a:spcPct val="150000"/>
              </a:lnSpc>
            </a:pPr>
            <a:r>
              <a:rPr lang="fa-IR" dirty="0">
                <a:cs typeface="B Nazanin" pitchFamily="2" charset="-78"/>
              </a:rPr>
              <a:t>آموزش شنا پيش از 3 سالگي توصيه نمي‌شود</a:t>
            </a:r>
          </a:p>
          <a:p>
            <a:pPr lvl="1">
              <a:lnSpc>
                <a:spcPct val="150000"/>
              </a:lnSpc>
            </a:pPr>
            <a:r>
              <a:rPr lang="fa-IR" dirty="0">
                <a:solidFill>
                  <a:srgbClr val="FF0000"/>
                </a:solidFill>
                <a:cs typeface="B Nazanin" pitchFamily="2" charset="-78"/>
              </a:rPr>
              <a:t>كودكان نمي‌توانند بين تنفس و بلع خود هماهنگي ايجاد كنند</a:t>
            </a:r>
            <a:endParaRPr lang="en-US" dirty="0">
              <a:solidFill>
                <a:srgbClr val="FF0000"/>
              </a:solidFill>
              <a:cs typeface="B Nazanin" pitchFamily="2" charset="-78"/>
            </a:endParaRPr>
          </a:p>
          <a:p>
            <a:pPr>
              <a:lnSpc>
                <a:spcPct val="150000"/>
              </a:lnSpc>
            </a:pPr>
            <a:endParaRPr lang="fa-IR" dirty="0">
              <a:cs typeface="B Nazanin" pitchFamily="2" charset="-78"/>
            </a:endParaRPr>
          </a:p>
        </p:txBody>
      </p:sp>
      <p:sp>
        <p:nvSpPr>
          <p:cNvPr id="4" name="Title 1"/>
          <p:cNvSpPr>
            <a:spLocks noGrp="1"/>
          </p:cNvSpPr>
          <p:nvPr>
            <p:ph type="title"/>
          </p:nvPr>
        </p:nvSpPr>
        <p:spPr>
          <a:xfrm>
            <a:off x="457200" y="274638"/>
            <a:ext cx="8229600" cy="850106"/>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2400" b="1" dirty="0">
                <a:solidFill>
                  <a:schemeClr val="accent1">
                    <a:lumMod val="50000"/>
                  </a:schemeClr>
                </a:solidFill>
                <a:cs typeface="B Titr" panose="00000700000000000000" pitchFamily="2" charset="-78"/>
              </a:rPr>
              <a:t>رفتارهاي ايمن براي استفاده از استخر </a:t>
            </a:r>
            <a:br>
              <a:rPr lang="en-US" sz="2400" b="1" dirty="0">
                <a:solidFill>
                  <a:schemeClr val="accent1">
                    <a:lumMod val="50000"/>
                  </a:schemeClr>
                </a:solidFill>
                <a:cs typeface="B Titr" panose="00000700000000000000" pitchFamily="2" charset="-78"/>
              </a:rPr>
            </a:br>
            <a:endParaRPr lang="fa-IR" sz="2400" dirty="0">
              <a:solidFill>
                <a:schemeClr val="accent1">
                  <a:lumMod val="50000"/>
                </a:schemeClr>
              </a:solidFill>
              <a:cs typeface="B Titr" panose="00000700000000000000" pitchFamily="2" charset="-78"/>
            </a:endParaRPr>
          </a:p>
        </p:txBody>
      </p:sp>
    </p:spTree>
    <p:extLst>
      <p:ext uri="{BB962C8B-B14F-4D97-AF65-F5344CB8AC3E}">
        <p14:creationId xmlns:p14="http://schemas.microsoft.com/office/powerpoint/2010/main" val="3463982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circle(in)">
                                      <p:cBhvr>
                                        <p:cTn id="7" dur="2000"/>
                                        <p:tgtEl>
                                          <p:spTgt spid="3">
                                            <p:bg/>
                                          </p:spTgt>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circle(in)">
                                      <p:cBhvr>
                                        <p:cTn id="10" dur="2000"/>
                                        <p:tgtEl>
                                          <p:spTgt spid="3">
                                            <p:txEl>
                                              <p:pRg st="0" end="0"/>
                                            </p:txEl>
                                          </p:spTgt>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circle(in)">
                                      <p:cBhvr>
                                        <p:cTn id="13" dur="20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circle(in)">
                                      <p:cBhvr>
                                        <p:cTn id="18" dur="2000"/>
                                        <p:tgtEl>
                                          <p:spTgt spid="3">
                                            <p:txEl>
                                              <p:pRg st="1" end="1"/>
                                            </p:txEl>
                                          </p:spTgt>
                                        </p:tgtEl>
                                      </p:cBhvr>
                                    </p:animEffect>
                                  </p:childTnLst>
                                </p:cTn>
                              </p:par>
                            </p:childTnLst>
                          </p:cTn>
                        </p:par>
                        <p:par>
                          <p:cTn id="19" fill="hold">
                            <p:stCondLst>
                              <p:cond delay="2000"/>
                            </p:stCondLst>
                            <p:childTnLst>
                              <p:par>
                                <p:cTn id="20" presetID="6" presetClass="entr" presetSubtype="16" fill="hold" grpId="0" nodeType="after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ircle(in)">
                                      <p:cBhvr>
                                        <p:cTn id="22" dur="2000"/>
                                        <p:tgtEl>
                                          <p:spTgt spid="3">
                                            <p:txEl>
                                              <p:pRg st="2" end="2"/>
                                            </p:txEl>
                                          </p:spTgt>
                                        </p:tgtEl>
                                      </p:cBhvr>
                                    </p:animEffect>
                                  </p:childTnLst>
                                </p:cTn>
                              </p:par>
                            </p:childTnLst>
                          </p:cTn>
                        </p:par>
                        <p:par>
                          <p:cTn id="23" fill="hold">
                            <p:stCondLst>
                              <p:cond delay="4000"/>
                            </p:stCondLst>
                            <p:childTnLst>
                              <p:par>
                                <p:cTn id="24" presetID="6" presetClass="entr" presetSubtype="16" fill="hold" grpId="0" nodeType="after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circle(in)">
                                      <p:cBhvr>
                                        <p:cTn id="26"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7922841" cy="803176"/>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2400" b="1" dirty="0">
                <a:solidFill>
                  <a:schemeClr val="accent1">
                    <a:lumMod val="50000"/>
                  </a:schemeClr>
                </a:solidFill>
                <a:cs typeface="B Titr" panose="00000700000000000000" pitchFamily="2" charset="-78"/>
              </a:rPr>
              <a:t>رفتارهاي ايمن در ساحل دريا </a:t>
            </a:r>
            <a:br>
              <a:rPr lang="en-US" sz="2400" b="1" dirty="0">
                <a:solidFill>
                  <a:schemeClr val="accent1">
                    <a:lumMod val="50000"/>
                  </a:schemeClr>
                </a:solidFill>
                <a:cs typeface="B Titr" panose="00000700000000000000" pitchFamily="2" charset="-78"/>
              </a:rPr>
            </a:br>
            <a:endParaRPr lang="fa-IR" sz="2400" dirty="0">
              <a:solidFill>
                <a:schemeClr val="accent1">
                  <a:lumMod val="50000"/>
                </a:schemeClr>
              </a:solidFill>
              <a:cs typeface="B Titr" panose="00000700000000000000" pitchFamily="2" charset="-78"/>
            </a:endParaRPr>
          </a:p>
        </p:txBody>
      </p:sp>
      <p:sp>
        <p:nvSpPr>
          <p:cNvPr id="3" name="Content Placeholder 2"/>
          <p:cNvSpPr>
            <a:spLocks noGrp="1"/>
          </p:cNvSpPr>
          <p:nvPr>
            <p:ph idx="1"/>
          </p:nvPr>
        </p:nvSpPr>
        <p:spPr>
          <a:xfrm>
            <a:off x="467544" y="1628800"/>
            <a:ext cx="8229600" cy="4752528"/>
          </a:xfrm>
        </p:spPr>
        <p:style>
          <a:lnRef idx="2">
            <a:schemeClr val="accent1"/>
          </a:lnRef>
          <a:fillRef idx="1">
            <a:schemeClr val="lt1"/>
          </a:fillRef>
          <a:effectRef idx="0">
            <a:schemeClr val="accent1"/>
          </a:effectRef>
          <a:fontRef idx="minor">
            <a:schemeClr val="dk1"/>
          </a:fontRef>
        </p:style>
        <p:txBody>
          <a:bodyPr>
            <a:noAutofit/>
          </a:bodyPr>
          <a:lstStyle/>
          <a:p>
            <a:pPr lvl="0"/>
            <a:r>
              <a:rPr lang="fa-IR" sz="2400" dirty="0">
                <a:cs typeface="B Nazanin" pitchFamily="2" charset="-78"/>
              </a:rPr>
              <a:t>ضرورت حضور </a:t>
            </a:r>
            <a:r>
              <a:rPr lang="fa-IR" sz="2400" dirty="0" err="1">
                <a:cs typeface="B Nazanin" pitchFamily="2" charset="-78"/>
              </a:rPr>
              <a:t>يك</a:t>
            </a:r>
            <a:r>
              <a:rPr lang="fa-IR" sz="2400" dirty="0">
                <a:cs typeface="B Nazanin" pitchFamily="2" charset="-78"/>
              </a:rPr>
              <a:t> فرد بزرگسال </a:t>
            </a:r>
          </a:p>
          <a:p>
            <a:r>
              <a:rPr lang="fa-IR" sz="2400" dirty="0">
                <a:solidFill>
                  <a:srgbClr val="FF0000"/>
                </a:solidFill>
                <a:cs typeface="B Nazanin" pitchFamily="2" charset="-78"/>
              </a:rPr>
              <a:t>حضور نجات </a:t>
            </a:r>
            <a:r>
              <a:rPr lang="fa-IR" sz="2400" dirty="0" err="1">
                <a:solidFill>
                  <a:srgbClr val="FF0000"/>
                </a:solidFill>
                <a:cs typeface="B Nazanin" pitchFamily="2" charset="-78"/>
              </a:rPr>
              <a:t>غريق</a:t>
            </a:r>
            <a:r>
              <a:rPr lang="fa-IR" sz="2400" dirty="0">
                <a:solidFill>
                  <a:srgbClr val="FF0000"/>
                </a:solidFill>
                <a:cs typeface="B Nazanin" pitchFamily="2" charset="-78"/>
              </a:rPr>
              <a:t> </a:t>
            </a:r>
            <a:endParaRPr lang="en-US" sz="2400" dirty="0">
              <a:solidFill>
                <a:srgbClr val="FF0000"/>
              </a:solidFill>
              <a:cs typeface="B Nazanin" pitchFamily="2" charset="-78"/>
            </a:endParaRPr>
          </a:p>
          <a:p>
            <a:r>
              <a:rPr lang="fa-IR" sz="2400" dirty="0" err="1">
                <a:cs typeface="B Nazanin" pitchFamily="2" charset="-78"/>
              </a:rPr>
              <a:t>بررسي</a:t>
            </a:r>
            <a:r>
              <a:rPr lang="fa-IR" sz="2400" dirty="0">
                <a:cs typeface="B Nazanin" pitchFamily="2" charset="-78"/>
              </a:rPr>
              <a:t> </a:t>
            </a:r>
            <a:r>
              <a:rPr lang="fa-IR" sz="2400" dirty="0" err="1">
                <a:cs typeface="B Nazanin" pitchFamily="2" charset="-78"/>
              </a:rPr>
              <a:t>شرايط</a:t>
            </a:r>
            <a:r>
              <a:rPr lang="fa-IR" sz="2400" dirty="0">
                <a:cs typeface="B Nazanin" pitchFamily="2" charset="-78"/>
              </a:rPr>
              <a:t> آب و </a:t>
            </a:r>
            <a:r>
              <a:rPr lang="fa-IR" sz="2400" dirty="0" err="1">
                <a:cs typeface="B Nazanin" pitchFamily="2" charset="-78"/>
              </a:rPr>
              <a:t>هوايي</a:t>
            </a:r>
            <a:r>
              <a:rPr lang="fa-IR" sz="2400" dirty="0">
                <a:cs typeface="B Nazanin" pitchFamily="2" charset="-78"/>
              </a:rPr>
              <a:t>، </a:t>
            </a:r>
            <a:r>
              <a:rPr lang="fa-IR" sz="2400" dirty="0" err="1">
                <a:cs typeface="B Nazanin" pitchFamily="2" charset="-78"/>
              </a:rPr>
              <a:t>محدوديت</a:t>
            </a:r>
            <a:r>
              <a:rPr lang="fa-IR" sz="2400" dirty="0">
                <a:cs typeface="B Nazanin" pitchFamily="2" charset="-78"/>
              </a:rPr>
              <a:t> شنا در اوضاع خاص آب و </a:t>
            </a:r>
            <a:r>
              <a:rPr lang="fa-IR" sz="2400" dirty="0" err="1">
                <a:cs typeface="B Nazanin" pitchFamily="2" charset="-78"/>
              </a:rPr>
              <a:t>هوايي</a:t>
            </a:r>
            <a:r>
              <a:rPr lang="fa-IR" sz="2400" dirty="0">
                <a:cs typeface="B Nazanin" pitchFamily="2" charset="-78"/>
              </a:rPr>
              <a:t> </a:t>
            </a:r>
          </a:p>
          <a:p>
            <a:r>
              <a:rPr lang="fa-IR" sz="2400" dirty="0" err="1">
                <a:solidFill>
                  <a:srgbClr val="FF0000"/>
                </a:solidFill>
                <a:cs typeface="B Nazanin" pitchFamily="2" charset="-78"/>
              </a:rPr>
              <a:t>پوشيدن</a:t>
            </a:r>
            <a:r>
              <a:rPr lang="fa-IR" sz="2400" dirty="0">
                <a:solidFill>
                  <a:srgbClr val="FF0000"/>
                </a:solidFill>
                <a:cs typeface="B Nazanin" pitchFamily="2" charset="-78"/>
              </a:rPr>
              <a:t> </a:t>
            </a:r>
            <a:r>
              <a:rPr lang="fa-IR" sz="2400" dirty="0" err="1">
                <a:solidFill>
                  <a:srgbClr val="FF0000"/>
                </a:solidFill>
                <a:cs typeface="B Nazanin" pitchFamily="2" charset="-78"/>
              </a:rPr>
              <a:t>جليقه</a:t>
            </a:r>
            <a:r>
              <a:rPr lang="fa-IR" sz="2400" dirty="0">
                <a:solidFill>
                  <a:srgbClr val="FF0000"/>
                </a:solidFill>
                <a:cs typeface="B Nazanin" pitchFamily="2" charset="-78"/>
              </a:rPr>
              <a:t> نجات</a:t>
            </a:r>
            <a:endParaRPr lang="en-US" sz="2400" dirty="0">
              <a:solidFill>
                <a:srgbClr val="FF0000"/>
              </a:solidFill>
              <a:cs typeface="B Nazanin" pitchFamily="2" charset="-78"/>
            </a:endParaRPr>
          </a:p>
          <a:p>
            <a:r>
              <a:rPr lang="fa-IR" sz="2400" dirty="0">
                <a:cs typeface="B Nazanin" pitchFamily="2" charset="-78"/>
              </a:rPr>
              <a:t>در دسترس بودن </a:t>
            </a:r>
            <a:r>
              <a:rPr lang="fa-IR" sz="2400" dirty="0" err="1">
                <a:cs typeface="B Nazanin" pitchFamily="2" charset="-78"/>
              </a:rPr>
              <a:t>وسايل</a:t>
            </a:r>
            <a:r>
              <a:rPr lang="fa-IR" sz="2400" dirty="0">
                <a:cs typeface="B Nazanin" pitchFamily="2" charset="-78"/>
              </a:rPr>
              <a:t> </a:t>
            </a:r>
            <a:r>
              <a:rPr lang="fa-IR" sz="2400" dirty="0" err="1">
                <a:cs typeface="B Nazanin" pitchFamily="2" charset="-78"/>
              </a:rPr>
              <a:t>ايمني</a:t>
            </a:r>
            <a:r>
              <a:rPr lang="fa-IR" sz="2400" dirty="0">
                <a:cs typeface="B Nazanin" pitchFamily="2" charset="-78"/>
              </a:rPr>
              <a:t> و نجات همچون طناب و </a:t>
            </a:r>
            <a:r>
              <a:rPr lang="fa-IR" sz="2400" dirty="0" err="1">
                <a:cs typeface="B Nazanin" pitchFamily="2" charset="-78"/>
              </a:rPr>
              <a:t>تيوپ</a:t>
            </a:r>
            <a:endParaRPr lang="en-US" sz="2400" dirty="0">
              <a:cs typeface="B Nazanin" pitchFamily="2" charset="-78"/>
            </a:endParaRPr>
          </a:p>
          <a:p>
            <a:pPr lvl="0"/>
            <a:r>
              <a:rPr lang="fa-IR" sz="2400" dirty="0">
                <a:solidFill>
                  <a:srgbClr val="FF0000"/>
                </a:solidFill>
                <a:cs typeface="B Nazanin" pitchFamily="2" charset="-78"/>
              </a:rPr>
              <a:t>اجتناب مراقب كودك از فعاليت‌هايي كه تمركز را از بين مي‌برد</a:t>
            </a:r>
            <a:endParaRPr lang="en-US" sz="2400" dirty="0">
              <a:solidFill>
                <a:srgbClr val="FF0000"/>
              </a:solidFill>
              <a:cs typeface="B Nazanin" pitchFamily="2" charset="-78"/>
            </a:endParaRPr>
          </a:p>
          <a:p>
            <a:pPr lvl="0"/>
            <a:r>
              <a:rPr lang="fa-IR" sz="2400" dirty="0" err="1">
                <a:cs typeface="B Nazanin" pitchFamily="2" charset="-78"/>
              </a:rPr>
              <a:t>تدارك</a:t>
            </a:r>
            <a:r>
              <a:rPr lang="fa-IR" sz="2400" dirty="0">
                <a:cs typeface="B Nazanin" pitchFamily="2" charset="-78"/>
              </a:rPr>
              <a:t> وسايل ايمني براي تمام سرنشينان شناورهايي مانند قايق‌هاي صيد، قايق‌هاي تفريحي و كشتي‌ها</a:t>
            </a:r>
            <a:endParaRPr lang="en-US" sz="2400" dirty="0">
              <a:cs typeface="B Nazanin" pitchFamily="2" charset="-78"/>
            </a:endParaRPr>
          </a:p>
          <a:p>
            <a:pPr lvl="0"/>
            <a:r>
              <a:rPr lang="fa-IR" sz="2400" dirty="0">
                <a:solidFill>
                  <a:srgbClr val="FF0000"/>
                </a:solidFill>
                <a:cs typeface="B Nazanin" pitchFamily="2" charset="-78"/>
              </a:rPr>
              <a:t>حضور يك فرد مسؤول و توانمند در محل</a:t>
            </a:r>
            <a:endParaRPr lang="en-US" sz="2400" dirty="0">
              <a:solidFill>
                <a:srgbClr val="FF0000"/>
              </a:solidFill>
              <a:cs typeface="B Nazanin" pitchFamily="2" charset="-78"/>
            </a:endParaRPr>
          </a:p>
          <a:p>
            <a:endParaRPr lang="fa-IR" sz="2400" dirty="0">
              <a:cs typeface="B Nazanin" pitchFamily="2" charset="-78"/>
            </a:endParaRPr>
          </a:p>
        </p:txBody>
      </p:sp>
      <p:pic>
        <p:nvPicPr>
          <p:cNvPr id="4" name="Picture 3" descr="3 ghargh.bmp"/>
          <p:cNvPicPr>
            <a:picLocks noChangeAspect="1"/>
          </p:cNvPicPr>
          <p:nvPr/>
        </p:nvPicPr>
        <p:blipFill>
          <a:blip r:embed="rId2"/>
          <a:stretch>
            <a:fillRect/>
          </a:stretch>
        </p:blipFill>
        <p:spPr>
          <a:xfrm>
            <a:off x="971600" y="5013176"/>
            <a:ext cx="2228850" cy="1216918"/>
          </a:xfrm>
          <a:prstGeom prst="rect">
            <a:avLst/>
          </a:prstGeom>
        </p:spPr>
      </p:pic>
    </p:spTree>
    <p:extLst>
      <p:ext uri="{BB962C8B-B14F-4D97-AF65-F5344CB8AC3E}">
        <p14:creationId xmlns:p14="http://schemas.microsoft.com/office/powerpoint/2010/main" val="3905279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heel(1)">
                                      <p:cBhvr>
                                        <p:cTn id="7" dur="2000"/>
                                        <p:tgtEl>
                                          <p:spTgt spid="3">
                                            <p:bg/>
                                          </p:spTgt>
                                        </p:tgtEl>
                                      </p:cBhvr>
                                    </p:animEffect>
                                  </p:childTnLst>
                                </p:cTn>
                              </p:par>
                            </p:childTnLst>
                          </p:cTn>
                        </p:par>
                        <p:par>
                          <p:cTn id="8" fill="hold">
                            <p:stCondLst>
                              <p:cond delay="2000"/>
                            </p:stCondLst>
                            <p:childTnLst>
                              <p:par>
                                <p:cTn id="9" presetID="21" presetClass="entr" presetSubtype="1"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heel(1)">
                                      <p:cBhvr>
                                        <p:cTn id="11" dur="2000"/>
                                        <p:tgtEl>
                                          <p:spTgt spid="3">
                                            <p:txEl>
                                              <p:pRg st="0" end="0"/>
                                            </p:txEl>
                                          </p:spTgt>
                                        </p:tgtEl>
                                      </p:cBhvr>
                                    </p:animEffect>
                                  </p:childTnLst>
                                </p:cTn>
                              </p:par>
                            </p:childTnLst>
                          </p:cTn>
                        </p:par>
                        <p:par>
                          <p:cTn id="12" fill="hold">
                            <p:stCondLst>
                              <p:cond delay="4000"/>
                            </p:stCondLst>
                            <p:childTnLst>
                              <p:par>
                                <p:cTn id="13" presetID="21" presetClass="entr" presetSubtype="1"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wheel(1)">
                                      <p:cBhvr>
                                        <p:cTn id="15" dur="2000"/>
                                        <p:tgtEl>
                                          <p:spTgt spid="3">
                                            <p:txEl>
                                              <p:pRg st="1" end="1"/>
                                            </p:txEl>
                                          </p:spTgt>
                                        </p:tgtEl>
                                      </p:cBhvr>
                                    </p:animEffect>
                                  </p:childTnLst>
                                </p:cTn>
                              </p:par>
                            </p:childTnLst>
                          </p:cTn>
                        </p:par>
                        <p:par>
                          <p:cTn id="16" fill="hold">
                            <p:stCondLst>
                              <p:cond delay="6000"/>
                            </p:stCondLst>
                            <p:childTnLst>
                              <p:par>
                                <p:cTn id="17" presetID="21" presetClass="entr" presetSubtype="1"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heel(1)">
                                      <p:cBhvr>
                                        <p:cTn id="19" dur="2000"/>
                                        <p:tgtEl>
                                          <p:spTgt spid="3">
                                            <p:txEl>
                                              <p:pRg st="2" end="2"/>
                                            </p:txEl>
                                          </p:spTgt>
                                        </p:tgtEl>
                                      </p:cBhvr>
                                    </p:animEffect>
                                  </p:childTnLst>
                                </p:cTn>
                              </p:par>
                            </p:childTnLst>
                          </p:cTn>
                        </p:par>
                        <p:par>
                          <p:cTn id="20" fill="hold">
                            <p:stCondLst>
                              <p:cond delay="8000"/>
                            </p:stCondLst>
                            <p:childTnLst>
                              <p:par>
                                <p:cTn id="21" presetID="21" presetClass="entr" presetSubtype="1"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wheel(1)">
                                      <p:cBhvr>
                                        <p:cTn id="23" dur="2000"/>
                                        <p:tgtEl>
                                          <p:spTgt spid="3">
                                            <p:txEl>
                                              <p:pRg st="3" end="3"/>
                                            </p:txEl>
                                          </p:spTgt>
                                        </p:tgtEl>
                                      </p:cBhvr>
                                    </p:animEffect>
                                  </p:childTnLst>
                                </p:cTn>
                              </p:par>
                            </p:childTnLst>
                          </p:cTn>
                        </p:par>
                        <p:par>
                          <p:cTn id="24" fill="hold">
                            <p:stCondLst>
                              <p:cond delay="10000"/>
                            </p:stCondLst>
                            <p:childTnLst>
                              <p:par>
                                <p:cTn id="25" presetID="21" presetClass="entr" presetSubtype="1"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heel(1)">
                                      <p:cBhvr>
                                        <p:cTn id="27" dur="2000"/>
                                        <p:tgtEl>
                                          <p:spTgt spid="3">
                                            <p:txEl>
                                              <p:pRg st="4" end="4"/>
                                            </p:txEl>
                                          </p:spTgt>
                                        </p:tgtEl>
                                      </p:cBhvr>
                                    </p:animEffect>
                                  </p:childTnLst>
                                </p:cTn>
                              </p:par>
                            </p:childTnLst>
                          </p:cTn>
                        </p:par>
                        <p:par>
                          <p:cTn id="28" fill="hold">
                            <p:stCondLst>
                              <p:cond delay="12000"/>
                            </p:stCondLst>
                            <p:childTnLst>
                              <p:par>
                                <p:cTn id="29" presetID="45"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0"/>
                                        <p:tgtEl>
                                          <p:spTgt spid="4"/>
                                        </p:tgtEl>
                                      </p:cBhvr>
                                    </p:animEffect>
                                    <p:anim calcmode="lin" valueType="num">
                                      <p:cBhvr>
                                        <p:cTn id="32" dur="5000" fill="hold"/>
                                        <p:tgtEl>
                                          <p:spTgt spid="4"/>
                                        </p:tgtEl>
                                        <p:attrNameLst>
                                          <p:attrName>ppt_w</p:attrName>
                                        </p:attrNameLst>
                                      </p:cBhvr>
                                      <p:tavLst>
                                        <p:tav tm="0" fmla="#ppt_w*sin(2.5*pi*$)">
                                          <p:val>
                                            <p:fltVal val="0"/>
                                          </p:val>
                                        </p:tav>
                                        <p:tav tm="100000">
                                          <p:val>
                                            <p:fltVal val="1"/>
                                          </p:val>
                                        </p:tav>
                                      </p:tavLst>
                                    </p:anim>
                                    <p:anim calcmode="lin" valueType="num">
                                      <p:cBhvr>
                                        <p:cTn id="33" dur="5000" fill="hold"/>
                                        <p:tgtEl>
                                          <p:spTgt spid="4"/>
                                        </p:tgtEl>
                                        <p:attrNameLst>
                                          <p:attrName>ppt_h</p:attrName>
                                        </p:attrNameLst>
                                      </p:cBhvr>
                                      <p:tavLst>
                                        <p:tav tm="0">
                                          <p:val>
                                            <p:strVal val="#ppt_h"/>
                                          </p:val>
                                        </p:tav>
                                        <p:tav tm="100000">
                                          <p:val>
                                            <p:strVal val="#ppt_h"/>
                                          </p:val>
                                        </p:tav>
                                      </p:tavLst>
                                    </p:anim>
                                  </p:childTnLst>
                                </p:cTn>
                              </p:par>
                              <p:par>
                                <p:cTn id="34" presetID="21" presetClass="entr" presetSubtype="1" fill="hold" grpId="0" nodeType="with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wheel(1)">
                                      <p:cBhvr>
                                        <p:cTn id="36" dur="2000"/>
                                        <p:tgtEl>
                                          <p:spTgt spid="3">
                                            <p:txEl>
                                              <p:pRg st="5" end="5"/>
                                            </p:txEl>
                                          </p:spTgt>
                                        </p:tgtEl>
                                      </p:cBhvr>
                                    </p:animEffect>
                                  </p:childTnLst>
                                </p:cTn>
                              </p:par>
                            </p:childTnLst>
                          </p:cTn>
                        </p:par>
                        <p:par>
                          <p:cTn id="37" fill="hold">
                            <p:stCondLst>
                              <p:cond delay="17000"/>
                            </p:stCondLst>
                            <p:childTnLst>
                              <p:par>
                                <p:cTn id="38" presetID="21" presetClass="entr" presetSubtype="1" fill="hold" grpId="0" nodeType="afterEffect">
                                  <p:stCondLst>
                                    <p:cond delay="0"/>
                                  </p:stCondLst>
                                  <p:childTnLst>
                                    <p:set>
                                      <p:cBhvr>
                                        <p:cTn id="39" dur="1" fill="hold">
                                          <p:stCondLst>
                                            <p:cond delay="0"/>
                                          </p:stCondLst>
                                        </p:cTn>
                                        <p:tgtEl>
                                          <p:spTgt spid="3">
                                            <p:txEl>
                                              <p:pRg st="6" end="6"/>
                                            </p:txEl>
                                          </p:spTgt>
                                        </p:tgtEl>
                                        <p:attrNameLst>
                                          <p:attrName>style.visibility</p:attrName>
                                        </p:attrNameLst>
                                      </p:cBhvr>
                                      <p:to>
                                        <p:strVal val="visible"/>
                                      </p:to>
                                    </p:set>
                                    <p:animEffect transition="in" filter="wheel(1)">
                                      <p:cBhvr>
                                        <p:cTn id="40" dur="2000"/>
                                        <p:tgtEl>
                                          <p:spTgt spid="3">
                                            <p:txEl>
                                              <p:pRg st="6" end="6"/>
                                            </p:txEl>
                                          </p:spTgt>
                                        </p:tgtEl>
                                      </p:cBhvr>
                                    </p:animEffect>
                                  </p:childTnLst>
                                </p:cTn>
                              </p:par>
                            </p:childTnLst>
                          </p:cTn>
                        </p:par>
                        <p:par>
                          <p:cTn id="41" fill="hold">
                            <p:stCondLst>
                              <p:cond delay="19000"/>
                            </p:stCondLst>
                            <p:childTnLst>
                              <p:par>
                                <p:cTn id="42" presetID="21" presetClass="entr" presetSubtype="1" fill="hold" grpId="0" nodeType="afterEffect">
                                  <p:stCondLst>
                                    <p:cond delay="0"/>
                                  </p:stCondLst>
                                  <p:childTnLst>
                                    <p:set>
                                      <p:cBhvr>
                                        <p:cTn id="43" dur="1" fill="hold">
                                          <p:stCondLst>
                                            <p:cond delay="0"/>
                                          </p:stCondLst>
                                        </p:cTn>
                                        <p:tgtEl>
                                          <p:spTgt spid="3">
                                            <p:txEl>
                                              <p:pRg st="7" end="7"/>
                                            </p:txEl>
                                          </p:spTgt>
                                        </p:tgtEl>
                                        <p:attrNameLst>
                                          <p:attrName>style.visibility</p:attrName>
                                        </p:attrNameLst>
                                      </p:cBhvr>
                                      <p:to>
                                        <p:strVal val="visible"/>
                                      </p:to>
                                    </p:set>
                                    <p:animEffect transition="in" filter="wheel(1)">
                                      <p:cBhvr>
                                        <p:cTn id="44"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8210873" cy="947192"/>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2400" b="1" dirty="0">
                <a:solidFill>
                  <a:schemeClr val="accent1">
                    <a:lumMod val="50000"/>
                  </a:schemeClr>
                </a:solidFill>
                <a:cs typeface="B Titr" panose="00000700000000000000" pitchFamily="2" charset="-78"/>
              </a:rPr>
              <a:t>پيشگيري از غرق شدگي در مراكز مراقبت از كودك</a:t>
            </a:r>
            <a:endParaRPr lang="fa-IR" sz="2400" dirty="0">
              <a:solidFill>
                <a:schemeClr val="accent1">
                  <a:lumMod val="50000"/>
                </a:schemeClr>
              </a:solidFill>
              <a:cs typeface="B Titr" panose="00000700000000000000" pitchFamily="2" charset="-78"/>
            </a:endParaRPr>
          </a:p>
        </p:txBody>
      </p:sp>
      <p:sp>
        <p:nvSpPr>
          <p:cNvPr id="3" name="Content Placeholder 2"/>
          <p:cNvSpPr>
            <a:spLocks noGrp="1"/>
          </p:cNvSpPr>
          <p:nvPr>
            <p:ph idx="1"/>
          </p:nvPr>
        </p:nvSpPr>
        <p:spPr>
          <a:xfrm>
            <a:off x="467544" y="1772816"/>
            <a:ext cx="8229600" cy="4320480"/>
          </a:xfrm>
        </p:spPr>
        <p:style>
          <a:lnRef idx="2">
            <a:schemeClr val="accent1"/>
          </a:lnRef>
          <a:fillRef idx="1">
            <a:schemeClr val="lt1"/>
          </a:fillRef>
          <a:effectRef idx="0">
            <a:schemeClr val="accent1"/>
          </a:effectRef>
          <a:fontRef idx="minor">
            <a:schemeClr val="dk1"/>
          </a:fontRef>
        </p:style>
        <p:txBody>
          <a:bodyPr>
            <a:noAutofit/>
          </a:bodyPr>
          <a:lstStyle/>
          <a:p>
            <a:r>
              <a:rPr lang="fa-IR" sz="2800" dirty="0">
                <a:cs typeface="B Nazanin" pitchFamily="2" charset="-78"/>
              </a:rPr>
              <a:t>تا </a:t>
            </a:r>
            <a:r>
              <a:rPr lang="fa-IR" sz="2800" dirty="0" err="1">
                <a:cs typeface="B Nazanin" pitchFamily="2" charset="-78"/>
              </a:rPr>
              <a:t>جايي</a:t>
            </a:r>
            <a:r>
              <a:rPr lang="fa-IR" sz="2800" dirty="0">
                <a:cs typeface="B Nazanin" pitchFamily="2" charset="-78"/>
              </a:rPr>
              <a:t> </a:t>
            </a:r>
            <a:r>
              <a:rPr lang="fa-IR" sz="2800" dirty="0" err="1">
                <a:cs typeface="B Nazanin" pitchFamily="2" charset="-78"/>
              </a:rPr>
              <a:t>كه</a:t>
            </a:r>
            <a:r>
              <a:rPr lang="fa-IR" sz="2800" dirty="0">
                <a:cs typeface="B Nazanin" pitchFamily="2" charset="-78"/>
              </a:rPr>
              <a:t> </a:t>
            </a:r>
            <a:r>
              <a:rPr lang="fa-IR" sz="2800" dirty="0" err="1">
                <a:cs typeface="B Nazanin" pitchFamily="2" charset="-78"/>
              </a:rPr>
              <a:t>ممكن</a:t>
            </a:r>
            <a:r>
              <a:rPr lang="fa-IR" sz="2800" dirty="0">
                <a:cs typeface="B Nazanin" pitchFamily="2" charset="-78"/>
              </a:rPr>
              <a:t> است </a:t>
            </a:r>
            <a:r>
              <a:rPr lang="fa-IR" sz="2800" dirty="0" err="1">
                <a:cs typeface="B Nazanin" pitchFamily="2" charset="-78"/>
              </a:rPr>
              <a:t>محيط</a:t>
            </a:r>
            <a:r>
              <a:rPr lang="fa-IR" sz="2800" dirty="0">
                <a:cs typeface="B Nazanin" pitchFamily="2" charset="-78"/>
              </a:rPr>
              <a:t> </a:t>
            </a:r>
            <a:r>
              <a:rPr lang="fa-IR" sz="2800" dirty="0" err="1">
                <a:cs typeface="B Nazanin" pitchFamily="2" charset="-78"/>
              </a:rPr>
              <a:t>نگهداري</a:t>
            </a:r>
            <a:r>
              <a:rPr lang="fa-IR" sz="2800" dirty="0">
                <a:cs typeface="B Nazanin" pitchFamily="2" charset="-78"/>
              </a:rPr>
              <a:t> </a:t>
            </a:r>
            <a:r>
              <a:rPr lang="fa-IR" sz="2800" dirty="0" err="1">
                <a:cs typeface="B Nazanin" pitchFamily="2" charset="-78"/>
              </a:rPr>
              <a:t>كودك</a:t>
            </a:r>
            <a:r>
              <a:rPr lang="fa-IR" sz="2800" dirty="0">
                <a:cs typeface="B Nazanin" pitchFamily="2" charset="-78"/>
              </a:rPr>
              <a:t> دور از آب باشد</a:t>
            </a:r>
            <a:endParaRPr lang="en-US" sz="2800" dirty="0">
              <a:cs typeface="B Nazanin" pitchFamily="2" charset="-78"/>
            </a:endParaRPr>
          </a:p>
          <a:p>
            <a:r>
              <a:rPr lang="fa-IR" sz="2800" dirty="0" err="1">
                <a:solidFill>
                  <a:srgbClr val="FF0000"/>
                </a:solidFill>
                <a:cs typeface="B Nazanin" pitchFamily="2" charset="-78"/>
              </a:rPr>
              <a:t>تهيه</a:t>
            </a:r>
            <a:r>
              <a:rPr lang="fa-IR" sz="2800" dirty="0">
                <a:solidFill>
                  <a:srgbClr val="FF0000"/>
                </a:solidFill>
                <a:cs typeface="B Nazanin" pitchFamily="2" charset="-78"/>
              </a:rPr>
              <a:t> فهرستي از مكان‌هاي پر آب يا آب‌گير موجود در اطراف مركز</a:t>
            </a:r>
          </a:p>
          <a:p>
            <a:r>
              <a:rPr lang="fa-IR" sz="2800" dirty="0">
                <a:cs typeface="B Nazanin" pitchFamily="2" charset="-78"/>
              </a:rPr>
              <a:t>شناسايي و اصلاح هر جايي كه ممكن است موجب غرق شدن كودك شود</a:t>
            </a:r>
            <a:endParaRPr lang="en-US" sz="2800" dirty="0">
              <a:cs typeface="B Nazanin" pitchFamily="2" charset="-78"/>
            </a:endParaRPr>
          </a:p>
          <a:p>
            <a:pPr lvl="0"/>
            <a:r>
              <a:rPr lang="fa-IR" sz="2800" dirty="0">
                <a:solidFill>
                  <a:srgbClr val="FF0000"/>
                </a:solidFill>
                <a:cs typeface="B Nazanin" pitchFamily="2" charset="-78"/>
              </a:rPr>
              <a:t>مشخص كردن وضعيت پزشكي كودكان</a:t>
            </a:r>
          </a:p>
          <a:p>
            <a:pPr lvl="0"/>
            <a:r>
              <a:rPr lang="fa-IR" sz="2800" dirty="0">
                <a:cs typeface="B Nazanin" pitchFamily="2" charset="-78"/>
              </a:rPr>
              <a:t>كاهش دسترسي كودك به آب های سطحی</a:t>
            </a:r>
            <a:endParaRPr lang="en-US" sz="2800" dirty="0">
              <a:cs typeface="B Nazanin" pitchFamily="2" charset="-78"/>
            </a:endParaRPr>
          </a:p>
          <a:p>
            <a:pPr lvl="0"/>
            <a:r>
              <a:rPr lang="fa-IR" sz="2800" dirty="0">
                <a:solidFill>
                  <a:srgbClr val="FF0000"/>
                </a:solidFill>
                <a:cs typeface="B Nazanin" pitchFamily="2" charset="-78"/>
              </a:rPr>
              <a:t>هرگز كودكان، تنها رها نشوند</a:t>
            </a:r>
          </a:p>
          <a:p>
            <a:pPr lvl="0"/>
            <a:r>
              <a:rPr lang="fa-IR" sz="2800" dirty="0">
                <a:cs typeface="B Nazanin" pitchFamily="2" charset="-78"/>
              </a:rPr>
              <a:t>آموزش نكات ايمني شنا و بازي در آب به كودكان </a:t>
            </a:r>
            <a:endParaRPr lang="en-US" sz="2800" dirty="0">
              <a:cs typeface="B Nazanin" pitchFamily="2" charset="-78"/>
            </a:endParaRPr>
          </a:p>
        </p:txBody>
      </p:sp>
    </p:spTree>
    <p:extLst>
      <p:ext uri="{BB962C8B-B14F-4D97-AF65-F5344CB8AC3E}">
        <p14:creationId xmlns:p14="http://schemas.microsoft.com/office/powerpoint/2010/main" val="8354648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95536" y="274638"/>
            <a:ext cx="8291264" cy="1143000"/>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2000" b="1" dirty="0">
                <a:solidFill>
                  <a:schemeClr val="accent1">
                    <a:lumMod val="50000"/>
                  </a:schemeClr>
                </a:solidFill>
                <a:cs typeface="B Nazanin" pitchFamily="2" charset="-78"/>
              </a:rPr>
              <a:t> (ترتیب احیا برای احیاگر غیر حرفه ای ) </a:t>
            </a:r>
            <a:r>
              <a:rPr lang="fa-IR" sz="2400" b="1" dirty="0">
                <a:solidFill>
                  <a:schemeClr val="accent1">
                    <a:lumMod val="50000"/>
                  </a:schemeClr>
                </a:solidFill>
                <a:cs typeface="B Titr" panose="00000700000000000000" pitchFamily="2" charset="-78"/>
              </a:rPr>
              <a:t>3 - ارزیابی پاسخ دهی مصدوم </a:t>
            </a:r>
          </a:p>
        </p:txBody>
      </p:sp>
      <p:sp>
        <p:nvSpPr>
          <p:cNvPr id="3" name="Content Placeholder 2"/>
          <p:cNvSpPr>
            <a:spLocks noGrp="1"/>
          </p:cNvSpPr>
          <p:nvPr>
            <p:ph idx="1"/>
          </p:nvPr>
        </p:nvSpPr>
        <p:spPr>
          <a:xfrm>
            <a:off x="395536" y="1556792"/>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800" dirty="0">
                <a:cs typeface="B Nazanin" pitchFamily="2" charset="-78"/>
              </a:rPr>
              <a:t>از آنجایی که کودکان دچار مشکل تنفسی، خودبه خود وضعیتی می گیرند که بهترین حالت برای باز نگه داشتن راه هوایی بوده و بیشترین تهویه را در آن وضعیت برایشان میسر می کند، اجازه دهیدکودک دچار مشکل تنفسی در وضعیتی که در آن راحت است، بماند. </a:t>
            </a:r>
          </a:p>
          <a:p>
            <a:pPr>
              <a:buFont typeface="Wingdings" panose="05000000000000000000" pitchFamily="2" charset="2"/>
              <a:buChar char="v"/>
            </a:pPr>
            <a:r>
              <a:rPr lang="fa-IR" sz="2800" dirty="0">
                <a:solidFill>
                  <a:srgbClr val="FF0000"/>
                </a:solidFill>
                <a:cs typeface="B Nazanin" pitchFamily="2" charset="-78"/>
              </a:rPr>
              <a:t>ا گر در ارزیابی ابتدایی کودک، پاسخی از او ندیدید (بدون پاسخ) ، با فریاد کمک بخواهید.</a:t>
            </a:r>
          </a:p>
        </p:txBody>
      </p:sp>
    </p:spTree>
    <p:extLst>
      <p:ext uri="{BB962C8B-B14F-4D97-AF65-F5344CB8AC3E}">
        <p14:creationId xmlns:p14="http://schemas.microsoft.com/office/powerpoint/2010/main" val="2514906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Scale>
                                      <p:cBhvr>
                                        <p:cTn id="14"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xEl>
                                              <p:pRg st="0" end="0"/>
                                            </p:txEl>
                                          </p:spTgt>
                                        </p:tgtEl>
                                        <p:attrNameLst>
                                          <p:attrName>ppt_x</p:attrName>
                                          <p:attrName>ppt_y</p:attrName>
                                        </p:attrNameLst>
                                      </p:cBhvr>
                                    </p:animMotion>
                                    <p:animEffect transition="in" filter="fade">
                                      <p:cBhvr>
                                        <p:cTn id="16" dur="1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Scale>
                                      <p:cBhvr>
                                        <p:cTn id="21"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3">
                                            <p:txEl>
                                              <p:pRg st="1" end="1"/>
                                            </p:txEl>
                                          </p:spTgt>
                                        </p:tgtEl>
                                        <p:attrNameLst>
                                          <p:attrName>ppt_x</p:attrName>
                                          <p:attrName>ppt_y</p:attrName>
                                        </p:attrNameLst>
                                      </p:cBhvr>
                                    </p:animMotion>
                                    <p:animEffect transition="in" filter="fade">
                                      <p:cBhvr>
                                        <p:cTn id="23"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925144"/>
          </a:xfrm>
        </p:spPr>
        <p:style>
          <a:lnRef idx="2">
            <a:schemeClr val="accent1"/>
          </a:lnRef>
          <a:fillRef idx="1">
            <a:schemeClr val="lt1"/>
          </a:fillRef>
          <a:effectRef idx="0">
            <a:schemeClr val="accent1"/>
          </a:effectRef>
          <a:fontRef idx="minor">
            <a:schemeClr val="dk1"/>
          </a:fontRef>
        </p:style>
        <p:txBody>
          <a:bodyPr>
            <a:noAutofit/>
          </a:bodyPr>
          <a:lstStyle/>
          <a:p>
            <a:r>
              <a:rPr lang="fa-IR" sz="2000" dirty="0" err="1">
                <a:cs typeface="B Nazanin" pitchFamily="2" charset="-78"/>
              </a:rPr>
              <a:t>استخرهاي</a:t>
            </a:r>
            <a:r>
              <a:rPr lang="fa-IR" sz="2000" dirty="0">
                <a:cs typeface="B Nazanin" pitchFamily="2" charset="-78"/>
              </a:rPr>
              <a:t> </a:t>
            </a:r>
            <a:r>
              <a:rPr lang="fa-IR" sz="2000" dirty="0" err="1">
                <a:cs typeface="B Nazanin" pitchFamily="2" charset="-78"/>
              </a:rPr>
              <a:t>متحرك</a:t>
            </a:r>
            <a:r>
              <a:rPr lang="fa-IR" sz="2000" dirty="0">
                <a:cs typeface="B Nazanin" pitchFamily="2" charset="-78"/>
              </a:rPr>
              <a:t> هرگز </a:t>
            </a:r>
            <a:r>
              <a:rPr lang="fa-IR" sz="2000" dirty="0" err="1">
                <a:cs typeface="B Nazanin" pitchFamily="2" charset="-78"/>
              </a:rPr>
              <a:t>توصيه</a:t>
            </a:r>
            <a:r>
              <a:rPr lang="fa-IR" sz="2000" dirty="0">
                <a:cs typeface="B Nazanin" pitchFamily="2" charset="-78"/>
              </a:rPr>
              <a:t> </a:t>
            </a:r>
            <a:r>
              <a:rPr lang="fa-IR" sz="2000" dirty="0" err="1">
                <a:cs typeface="B Nazanin" pitchFamily="2" charset="-78"/>
              </a:rPr>
              <a:t>نمي‌شود</a:t>
            </a:r>
            <a:r>
              <a:rPr lang="fa-IR" sz="2000" dirty="0">
                <a:cs typeface="B Nazanin" pitchFamily="2" charset="-78"/>
              </a:rPr>
              <a:t>، در صورت استفاده </a:t>
            </a:r>
            <a:r>
              <a:rPr lang="fa-IR" sz="2000" dirty="0" err="1">
                <a:cs typeface="B Nazanin" pitchFamily="2" charset="-78"/>
              </a:rPr>
              <a:t>بايد</a:t>
            </a:r>
            <a:r>
              <a:rPr lang="fa-IR" sz="2000" dirty="0">
                <a:cs typeface="B Nazanin" pitchFamily="2" charset="-78"/>
              </a:rPr>
              <a:t> با آب پر و به سرعت استفاده شود و </a:t>
            </a:r>
            <a:r>
              <a:rPr lang="fa-IR" sz="2000" dirty="0" err="1">
                <a:cs typeface="B Nazanin" pitchFamily="2" charset="-78"/>
              </a:rPr>
              <a:t>خيلي</a:t>
            </a:r>
            <a:r>
              <a:rPr lang="fa-IR" sz="2000" dirty="0">
                <a:cs typeface="B Nazanin" pitchFamily="2" charset="-78"/>
              </a:rPr>
              <a:t> </a:t>
            </a:r>
            <a:r>
              <a:rPr lang="fa-IR" sz="2000" dirty="0" err="1">
                <a:cs typeface="B Nazanin" pitchFamily="2" charset="-78"/>
              </a:rPr>
              <a:t>سريع</a:t>
            </a:r>
            <a:r>
              <a:rPr lang="fa-IR" sz="2000" dirty="0">
                <a:cs typeface="B Nazanin" pitchFamily="2" charset="-78"/>
              </a:rPr>
              <a:t> </a:t>
            </a:r>
            <a:r>
              <a:rPr lang="fa-IR" sz="2000" dirty="0" err="1">
                <a:cs typeface="B Nazanin" pitchFamily="2" charset="-78"/>
              </a:rPr>
              <a:t>خالي</a:t>
            </a:r>
            <a:r>
              <a:rPr lang="fa-IR" sz="2000" dirty="0">
                <a:cs typeface="B Nazanin" pitchFamily="2" charset="-78"/>
              </a:rPr>
              <a:t> و در محل </a:t>
            </a:r>
            <a:r>
              <a:rPr lang="fa-IR" sz="2000" dirty="0" err="1">
                <a:cs typeface="B Nazanin" pitchFamily="2" charset="-78"/>
              </a:rPr>
              <a:t>اصلي</a:t>
            </a:r>
            <a:r>
              <a:rPr lang="fa-IR" sz="2000" dirty="0">
                <a:cs typeface="B Nazanin" pitchFamily="2" charset="-78"/>
              </a:rPr>
              <a:t> خود قرار </a:t>
            </a:r>
            <a:r>
              <a:rPr lang="fa-IR" sz="2000" dirty="0" err="1">
                <a:cs typeface="B Nazanin" pitchFamily="2" charset="-78"/>
              </a:rPr>
              <a:t>گيرند</a:t>
            </a:r>
            <a:r>
              <a:rPr lang="fa-IR" sz="2000" dirty="0">
                <a:cs typeface="B Nazanin" pitchFamily="2" charset="-78"/>
              </a:rPr>
              <a:t>. </a:t>
            </a:r>
            <a:endParaRPr lang="en-US" sz="2000" dirty="0">
              <a:cs typeface="B Nazanin" pitchFamily="2" charset="-78"/>
            </a:endParaRPr>
          </a:p>
          <a:p>
            <a:pPr lvl="0"/>
            <a:r>
              <a:rPr lang="fa-IR" sz="2000" dirty="0" err="1">
                <a:solidFill>
                  <a:srgbClr val="FF0000"/>
                </a:solidFill>
                <a:cs typeface="B Nazanin" pitchFamily="2" charset="-78"/>
              </a:rPr>
              <a:t>حصاركشي</a:t>
            </a:r>
            <a:r>
              <a:rPr lang="fa-IR" sz="2000" dirty="0">
                <a:solidFill>
                  <a:srgbClr val="FF0000"/>
                </a:solidFill>
                <a:cs typeface="B Nazanin" pitchFamily="2" charset="-78"/>
              </a:rPr>
              <a:t> كامل چهار ضلع استخرهاي شنا يا حصار كامل محيط استخر توأم با قفل براي درهاي ورودي محوطه استخر </a:t>
            </a:r>
          </a:p>
          <a:p>
            <a:pPr lvl="0"/>
            <a:r>
              <a:rPr lang="fa-IR" sz="2000" dirty="0">
                <a:cs typeface="B Nazanin" pitchFamily="2" charset="-78"/>
              </a:rPr>
              <a:t>صندلي ها، ميزها و وسايل بالا رفتني دور از نرده‌ها قرار گيرند.</a:t>
            </a:r>
          </a:p>
          <a:p>
            <a:pPr lvl="0"/>
            <a:r>
              <a:rPr lang="fa-IR" sz="2400" dirty="0">
                <a:solidFill>
                  <a:srgbClr val="FF0000"/>
                </a:solidFill>
                <a:cs typeface="B Nazanin" pitchFamily="2" charset="-78"/>
              </a:rPr>
              <a:t>آموزش موارد ایمنی مرتبط با آب به کودکان:</a:t>
            </a:r>
          </a:p>
          <a:p>
            <a:pPr lvl="1"/>
            <a:r>
              <a:rPr lang="fa-IR" sz="1800" dirty="0">
                <a:cs typeface="B Nazanin" pitchFamily="2" charset="-78"/>
              </a:rPr>
              <a:t>در اطراف استخر </a:t>
            </a:r>
            <a:r>
              <a:rPr lang="fa-IR" sz="1800" dirty="0" err="1">
                <a:cs typeface="B Nazanin" pitchFamily="2" charset="-78"/>
              </a:rPr>
              <a:t>بازي</a:t>
            </a:r>
            <a:r>
              <a:rPr lang="fa-IR" sz="1800" dirty="0">
                <a:cs typeface="B Nazanin" pitchFamily="2" charset="-78"/>
              </a:rPr>
              <a:t> </a:t>
            </a:r>
            <a:r>
              <a:rPr lang="fa-IR" sz="1800" dirty="0" err="1">
                <a:cs typeface="B Nazanin" pitchFamily="2" charset="-78"/>
              </a:rPr>
              <a:t>نكنند</a:t>
            </a:r>
            <a:r>
              <a:rPr lang="fa-IR" sz="1800" dirty="0">
                <a:cs typeface="B Nazanin" pitchFamily="2" charset="-78"/>
              </a:rPr>
              <a:t> و راه نروند </a:t>
            </a:r>
          </a:p>
          <a:p>
            <a:pPr lvl="1"/>
            <a:r>
              <a:rPr lang="fa-IR" sz="1800" dirty="0">
                <a:cs typeface="B Nazanin" pitchFamily="2" charset="-78"/>
              </a:rPr>
              <a:t> يكديگر را هل ندهند </a:t>
            </a:r>
          </a:p>
          <a:p>
            <a:pPr lvl="1"/>
            <a:r>
              <a:rPr lang="fa-IR" sz="1800" dirty="0">
                <a:cs typeface="B Nazanin" pitchFamily="2" charset="-78"/>
              </a:rPr>
              <a:t>وقتي چيزي در دهانشان است شنا نكنند</a:t>
            </a:r>
          </a:p>
          <a:p>
            <a:pPr lvl="1"/>
            <a:r>
              <a:rPr lang="fa-IR" sz="1800" dirty="0">
                <a:cs typeface="B Nazanin" pitchFamily="2" charset="-78"/>
              </a:rPr>
              <a:t>در آب سرد شنا نكنند </a:t>
            </a:r>
          </a:p>
          <a:p>
            <a:pPr lvl="1"/>
            <a:r>
              <a:rPr lang="fa-IR" sz="1800" dirty="0">
                <a:cs typeface="B Nazanin" pitchFamily="2" charset="-78"/>
              </a:rPr>
              <a:t>بدون نظارت بزرگ‌ترها كنار استخر نروند</a:t>
            </a:r>
          </a:p>
          <a:p>
            <a:pPr lvl="1"/>
            <a:r>
              <a:rPr lang="fa-IR" sz="1800" dirty="0">
                <a:cs typeface="B Nazanin" pitchFamily="2" charset="-78"/>
              </a:rPr>
              <a:t>هنگامي كه كودكي در معرض خطر است به بزرگ‌ترها اطلاع دهند</a:t>
            </a:r>
          </a:p>
          <a:p>
            <a:endParaRPr lang="fa-IR" sz="2000" dirty="0">
              <a:cs typeface="B Nazanin" pitchFamily="2" charset="-78"/>
            </a:endParaRPr>
          </a:p>
        </p:txBody>
      </p:sp>
      <p:sp>
        <p:nvSpPr>
          <p:cNvPr id="4" name="Title 1"/>
          <p:cNvSpPr>
            <a:spLocks noGrp="1"/>
          </p:cNvSpPr>
          <p:nvPr>
            <p:ph type="title"/>
          </p:nvPr>
        </p:nvSpPr>
        <p:spPr>
          <a:xfrm>
            <a:off x="611560" y="548680"/>
            <a:ext cx="8075240" cy="792088"/>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2400" b="1" dirty="0">
                <a:solidFill>
                  <a:schemeClr val="accent1">
                    <a:lumMod val="50000"/>
                  </a:schemeClr>
                </a:solidFill>
                <a:cs typeface="B Titr" panose="00000700000000000000" pitchFamily="2" charset="-78"/>
              </a:rPr>
              <a:t>پيشگيري از غرق شدگي در استخر(مرکز و منزل)</a:t>
            </a:r>
            <a:endParaRPr lang="fa-IR" sz="2400" dirty="0">
              <a:solidFill>
                <a:schemeClr val="accent1">
                  <a:lumMod val="50000"/>
                </a:schemeClr>
              </a:solidFill>
              <a:cs typeface="B Titr" panose="00000700000000000000" pitchFamily="2" charset="-78"/>
            </a:endParaRPr>
          </a:p>
        </p:txBody>
      </p:sp>
    </p:spTree>
    <p:extLst>
      <p:ext uri="{BB962C8B-B14F-4D97-AF65-F5344CB8AC3E}">
        <p14:creationId xmlns:p14="http://schemas.microsoft.com/office/powerpoint/2010/main" val="144482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wipe(up)">
                                      <p:cBhvr>
                                        <p:cTn id="7" dur="500"/>
                                        <p:tgtEl>
                                          <p:spTgt spid="3">
                                            <p:bg/>
                                          </p:spTgt>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2000"/>
                                        <p:tgtEl>
                                          <p:spTgt spid="3">
                                            <p:txEl>
                                              <p:pRg st="0" end="0"/>
                                            </p:txEl>
                                          </p:spTgt>
                                        </p:tgtEl>
                                      </p:cBhvr>
                                    </p:animEffect>
                                  </p:childTnLst>
                                </p:cTn>
                              </p:par>
                            </p:childTnLst>
                          </p:cTn>
                        </p:par>
                        <p:par>
                          <p:cTn id="12" fill="hold">
                            <p:stCondLst>
                              <p:cond delay="2500"/>
                            </p:stCondLst>
                            <p:childTnLst>
                              <p:par>
                                <p:cTn id="13" presetID="22" presetClass="entr" presetSubtype="1" fill="hold" grpId="0" nodeType="afterEffect">
                                  <p:stCondLst>
                                    <p:cond delay="20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wipe(up)">
                                      <p:cBhvr>
                                        <p:cTn id="15" dur="2000"/>
                                        <p:tgtEl>
                                          <p:spTgt spid="3">
                                            <p:txEl>
                                              <p:pRg st="1" end="1"/>
                                            </p:txEl>
                                          </p:spTgt>
                                        </p:tgtEl>
                                      </p:cBhvr>
                                    </p:animEffect>
                                  </p:childTnLst>
                                </p:cTn>
                              </p:par>
                            </p:childTnLst>
                          </p:cTn>
                        </p:par>
                        <p:par>
                          <p:cTn id="16" fill="hold">
                            <p:stCondLst>
                              <p:cond delay="4700"/>
                            </p:stCondLst>
                            <p:childTnLst>
                              <p:par>
                                <p:cTn id="17" presetID="22" presetClass="entr" presetSubtype="1"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ipe(up)">
                                      <p:cBhvr>
                                        <p:cTn id="19" dur="1500"/>
                                        <p:tgtEl>
                                          <p:spTgt spid="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wipe(up)">
                                      <p:cBhvr>
                                        <p:cTn id="24" dur="500"/>
                                        <p:tgtEl>
                                          <p:spTgt spid="3">
                                            <p:txEl>
                                              <p:pRg st="3" end="3"/>
                                            </p:txEl>
                                          </p:spTgt>
                                        </p:tgtEl>
                                      </p:cBhvr>
                                    </p:animEffect>
                                  </p:childTnLst>
                                </p:cTn>
                              </p:par>
                            </p:childTnLst>
                          </p:cTn>
                        </p:par>
                        <p:par>
                          <p:cTn id="25" fill="hold">
                            <p:stCondLst>
                              <p:cond delay="500"/>
                            </p:stCondLst>
                            <p:childTnLst>
                              <p:par>
                                <p:cTn id="26" presetID="22" presetClass="entr" presetSubtype="1" fill="hold" grpId="0" nodeType="after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wipe(up)">
                                      <p:cBhvr>
                                        <p:cTn id="28" dur="1000"/>
                                        <p:tgtEl>
                                          <p:spTgt spid="3">
                                            <p:txEl>
                                              <p:pRg st="4" end="4"/>
                                            </p:txEl>
                                          </p:spTgt>
                                        </p:tgtEl>
                                      </p:cBhvr>
                                    </p:animEffect>
                                  </p:childTnLst>
                                </p:cTn>
                              </p:par>
                            </p:childTnLst>
                          </p:cTn>
                        </p:par>
                        <p:par>
                          <p:cTn id="29" fill="hold">
                            <p:stCondLst>
                              <p:cond delay="1500"/>
                            </p:stCondLst>
                            <p:childTnLst>
                              <p:par>
                                <p:cTn id="30" presetID="22" presetClass="entr" presetSubtype="1" fill="hold" grpId="0" nodeType="after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up)">
                                      <p:cBhvr>
                                        <p:cTn id="32" dur="1000"/>
                                        <p:tgtEl>
                                          <p:spTgt spid="3">
                                            <p:txEl>
                                              <p:pRg st="5" end="5"/>
                                            </p:txEl>
                                          </p:spTgt>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Effect transition="in" filter="wipe(up)">
                                      <p:cBhvr>
                                        <p:cTn id="36" dur="1000"/>
                                        <p:tgtEl>
                                          <p:spTgt spid="3">
                                            <p:txEl>
                                              <p:pRg st="6" end="6"/>
                                            </p:txEl>
                                          </p:spTgt>
                                        </p:tgtEl>
                                      </p:cBhvr>
                                    </p:animEffect>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Effect transition="in" filter="wipe(up)">
                                      <p:cBhvr>
                                        <p:cTn id="40" dur="1000"/>
                                        <p:tgtEl>
                                          <p:spTgt spid="3">
                                            <p:txEl>
                                              <p:pRg st="7" end="7"/>
                                            </p:txEl>
                                          </p:spTgt>
                                        </p:tgtEl>
                                      </p:cBhvr>
                                    </p:animEffect>
                                  </p:childTnLst>
                                </p:cTn>
                              </p:par>
                            </p:childTnLst>
                          </p:cTn>
                        </p:par>
                        <p:par>
                          <p:cTn id="41" fill="hold">
                            <p:stCondLst>
                              <p:cond delay="4500"/>
                            </p:stCondLst>
                            <p:childTnLst>
                              <p:par>
                                <p:cTn id="42" presetID="22" presetClass="entr" presetSubtype="1" fill="hold" grpId="0" nodeType="afterEffect">
                                  <p:stCondLst>
                                    <p:cond delay="0"/>
                                  </p:stCondLst>
                                  <p:childTnLst>
                                    <p:set>
                                      <p:cBhvr>
                                        <p:cTn id="43" dur="1" fill="hold">
                                          <p:stCondLst>
                                            <p:cond delay="0"/>
                                          </p:stCondLst>
                                        </p:cTn>
                                        <p:tgtEl>
                                          <p:spTgt spid="3">
                                            <p:txEl>
                                              <p:pRg st="8" end="8"/>
                                            </p:txEl>
                                          </p:spTgt>
                                        </p:tgtEl>
                                        <p:attrNameLst>
                                          <p:attrName>style.visibility</p:attrName>
                                        </p:attrNameLst>
                                      </p:cBhvr>
                                      <p:to>
                                        <p:strVal val="visible"/>
                                      </p:to>
                                    </p:set>
                                    <p:animEffect transition="in" filter="wipe(up)">
                                      <p:cBhvr>
                                        <p:cTn id="44" dur="1000"/>
                                        <p:tgtEl>
                                          <p:spTgt spid="3">
                                            <p:txEl>
                                              <p:pRg st="8" end="8"/>
                                            </p:txEl>
                                          </p:spTgt>
                                        </p:tgtEl>
                                      </p:cBhvr>
                                    </p:animEffect>
                                  </p:childTnLst>
                                </p:cTn>
                              </p:par>
                            </p:childTnLst>
                          </p:cTn>
                        </p:par>
                        <p:par>
                          <p:cTn id="45" fill="hold">
                            <p:stCondLst>
                              <p:cond delay="5500"/>
                            </p:stCondLst>
                            <p:childTnLst>
                              <p:par>
                                <p:cTn id="46" presetID="22" presetClass="entr" presetSubtype="1" fill="hold" grpId="0" nodeType="afterEffect">
                                  <p:stCondLst>
                                    <p:cond delay="0"/>
                                  </p:stCondLst>
                                  <p:childTnLst>
                                    <p:set>
                                      <p:cBhvr>
                                        <p:cTn id="47" dur="1" fill="hold">
                                          <p:stCondLst>
                                            <p:cond delay="0"/>
                                          </p:stCondLst>
                                        </p:cTn>
                                        <p:tgtEl>
                                          <p:spTgt spid="3">
                                            <p:txEl>
                                              <p:pRg st="9" end="9"/>
                                            </p:txEl>
                                          </p:spTgt>
                                        </p:tgtEl>
                                        <p:attrNameLst>
                                          <p:attrName>style.visibility</p:attrName>
                                        </p:attrNameLst>
                                      </p:cBhvr>
                                      <p:to>
                                        <p:strVal val="visible"/>
                                      </p:to>
                                    </p:set>
                                    <p:animEffect transition="in" filter="wipe(up)">
                                      <p:cBhvr>
                                        <p:cTn id="48" dur="1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4784"/>
            <a:ext cx="8229600" cy="5112568"/>
          </a:xfrm>
        </p:spPr>
        <p:style>
          <a:lnRef idx="2">
            <a:schemeClr val="accent1"/>
          </a:lnRef>
          <a:fillRef idx="1">
            <a:schemeClr val="lt1"/>
          </a:fillRef>
          <a:effectRef idx="0">
            <a:schemeClr val="accent1"/>
          </a:effectRef>
          <a:fontRef idx="minor">
            <a:schemeClr val="dk1"/>
          </a:fontRef>
        </p:style>
        <p:txBody>
          <a:bodyPr>
            <a:noAutofit/>
          </a:bodyPr>
          <a:lstStyle/>
          <a:p>
            <a:pPr lvl="0"/>
            <a:r>
              <a:rPr lang="fa-IR" sz="2800" dirty="0">
                <a:cs typeface="B Nazanin" pitchFamily="2" charset="-78"/>
              </a:rPr>
              <a:t>در دسترس بودن شماره تلفن‌هاي ضروري</a:t>
            </a:r>
            <a:endParaRPr lang="en-US" sz="2800" dirty="0">
              <a:cs typeface="B Nazanin" pitchFamily="2" charset="-78"/>
            </a:endParaRPr>
          </a:p>
          <a:p>
            <a:pPr lvl="0"/>
            <a:r>
              <a:rPr lang="fa-IR" sz="2800" dirty="0">
                <a:solidFill>
                  <a:srgbClr val="FF0000"/>
                </a:solidFill>
                <a:cs typeface="B Nazanin" pitchFamily="2" charset="-78"/>
              </a:rPr>
              <a:t>هرگز كودكان حتي براي چند لحظه تنها رها نشوند</a:t>
            </a:r>
            <a:endParaRPr lang="en-US" sz="2800" dirty="0">
              <a:solidFill>
                <a:srgbClr val="FF0000"/>
              </a:solidFill>
              <a:cs typeface="B Nazanin" pitchFamily="2" charset="-78"/>
            </a:endParaRPr>
          </a:p>
          <a:p>
            <a:pPr lvl="0"/>
            <a:r>
              <a:rPr lang="fa-IR" sz="2800" dirty="0">
                <a:cs typeface="B Nazanin" pitchFamily="2" charset="-78"/>
              </a:rPr>
              <a:t>كودكان در تمام مدت شنا بايد زير نظر بزرگترها باشند</a:t>
            </a:r>
          </a:p>
          <a:p>
            <a:pPr lvl="0"/>
            <a:r>
              <a:rPr lang="fa-IR" sz="2800" dirty="0">
                <a:cs typeface="B Nazanin" pitchFamily="2" charset="-78"/>
              </a:rPr>
              <a:t> هنگام شنا، آب بازي يا انجام هر فعاليت ديگري كه بازي و تماس با آب بخشي از آن است، بايد حداقل براي:</a:t>
            </a:r>
          </a:p>
          <a:p>
            <a:pPr lvl="1"/>
            <a:r>
              <a:rPr lang="fa-IR" dirty="0">
                <a:cs typeface="B Nazanin" pitchFamily="2" charset="-78"/>
              </a:rPr>
              <a:t> </a:t>
            </a:r>
            <a:r>
              <a:rPr lang="fa-IR" b="1" dirty="0">
                <a:solidFill>
                  <a:srgbClr val="FF0000"/>
                </a:solidFill>
                <a:cs typeface="B Nazanin" pitchFamily="2" charset="-78"/>
              </a:rPr>
              <a:t>هر نوزاد</a:t>
            </a:r>
            <a:r>
              <a:rPr lang="fa-IR" dirty="0">
                <a:cs typeface="B Nazanin" pitchFamily="2" charset="-78"/>
              </a:rPr>
              <a:t>: 1 مراقب</a:t>
            </a:r>
          </a:p>
          <a:p>
            <a:pPr lvl="1"/>
            <a:r>
              <a:rPr lang="fa-IR" b="1" dirty="0">
                <a:solidFill>
                  <a:srgbClr val="FF0000"/>
                </a:solidFill>
                <a:cs typeface="B Nazanin" pitchFamily="2" charset="-78"/>
              </a:rPr>
              <a:t>هر 2 نوپا</a:t>
            </a:r>
            <a:r>
              <a:rPr lang="fa-IR" dirty="0">
                <a:cs typeface="B Nazanin" pitchFamily="2" charset="-78"/>
              </a:rPr>
              <a:t>: 1 مراقب</a:t>
            </a:r>
          </a:p>
          <a:p>
            <a:pPr lvl="1"/>
            <a:r>
              <a:rPr lang="fa-IR" b="1" dirty="0">
                <a:solidFill>
                  <a:srgbClr val="FF0000"/>
                </a:solidFill>
                <a:cs typeface="B Nazanin" pitchFamily="2" charset="-78"/>
              </a:rPr>
              <a:t>هر 4 كودك پيش دبستاني</a:t>
            </a:r>
            <a:r>
              <a:rPr lang="fa-IR" dirty="0">
                <a:cs typeface="B Nazanin" pitchFamily="2" charset="-78"/>
              </a:rPr>
              <a:t>: 1 مراقب</a:t>
            </a:r>
          </a:p>
          <a:p>
            <a:pPr lvl="1"/>
            <a:r>
              <a:rPr lang="fa-IR" b="1" dirty="0">
                <a:solidFill>
                  <a:srgbClr val="FF0000"/>
                </a:solidFill>
                <a:cs typeface="B Nazanin" pitchFamily="2" charset="-78"/>
              </a:rPr>
              <a:t>هر 6 كودك دبستاني</a:t>
            </a:r>
            <a:r>
              <a:rPr lang="fa-IR" dirty="0">
                <a:cs typeface="B Nazanin" pitchFamily="2" charset="-78"/>
              </a:rPr>
              <a:t>: 1 مراقب</a:t>
            </a:r>
            <a:endParaRPr lang="en-US" dirty="0">
              <a:cs typeface="B Nazanin" pitchFamily="2" charset="-78"/>
            </a:endParaRPr>
          </a:p>
          <a:p>
            <a:endParaRPr lang="fa-IR" sz="2800" dirty="0">
              <a:cs typeface="B Nazanin" pitchFamily="2" charset="-78"/>
            </a:endParaRPr>
          </a:p>
        </p:txBody>
      </p:sp>
      <p:sp>
        <p:nvSpPr>
          <p:cNvPr id="4" name="Title 1"/>
          <p:cNvSpPr>
            <a:spLocks noGrp="1"/>
          </p:cNvSpPr>
          <p:nvPr>
            <p:ph type="title"/>
          </p:nvPr>
        </p:nvSpPr>
        <p:spPr>
          <a:xfrm>
            <a:off x="457200" y="116632"/>
            <a:ext cx="8229600" cy="1143000"/>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2400" b="1" dirty="0">
                <a:solidFill>
                  <a:schemeClr val="accent1">
                    <a:lumMod val="50000"/>
                  </a:schemeClr>
                </a:solidFill>
                <a:cs typeface="B Titr" panose="00000700000000000000" pitchFamily="2" charset="-78"/>
              </a:rPr>
              <a:t>پيشگيري از غرق شدگي در مراكز مراقبت از كودك</a:t>
            </a:r>
            <a:endParaRPr lang="fa-IR" sz="2400" dirty="0">
              <a:solidFill>
                <a:schemeClr val="accent1">
                  <a:lumMod val="50000"/>
                </a:schemeClr>
              </a:solidFill>
              <a:cs typeface="B Titr" panose="00000700000000000000" pitchFamily="2" charset="-78"/>
            </a:endParaRPr>
          </a:p>
        </p:txBody>
      </p:sp>
    </p:spTree>
    <p:extLst>
      <p:ext uri="{BB962C8B-B14F-4D97-AF65-F5344CB8AC3E}">
        <p14:creationId xmlns:p14="http://schemas.microsoft.com/office/powerpoint/2010/main" val="2138825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1000"/>
                                        <p:tgtEl>
                                          <p:spTgt spid="3">
                                            <p:bg/>
                                          </p:spTgt>
                                        </p:tgtEl>
                                      </p:cBhvr>
                                    </p:animEffect>
                                    <p:anim calcmode="lin" valueType="num">
                                      <p:cBhvr>
                                        <p:cTn id="8" dur="1000" fill="hold"/>
                                        <p:tgtEl>
                                          <p:spTgt spid="3">
                                            <p:bg/>
                                          </p:spTgt>
                                        </p:tgtEl>
                                        <p:attrNameLst>
                                          <p:attrName>ppt_x</p:attrName>
                                        </p:attrNameLst>
                                      </p:cBhvr>
                                      <p:tavLst>
                                        <p:tav tm="0">
                                          <p:val>
                                            <p:strVal val="#ppt_x"/>
                                          </p:val>
                                        </p:tav>
                                        <p:tav tm="100000">
                                          <p:val>
                                            <p:strVal val="#ppt_x"/>
                                          </p:val>
                                        </p:tav>
                                      </p:tavLst>
                                    </p:anim>
                                    <p:anim calcmode="lin" valueType="num">
                                      <p:cBhvr>
                                        <p:cTn id="9" dur="1000" fill="hold"/>
                                        <p:tgtEl>
                                          <p:spTgt spid="3">
                                            <p:bg/>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2000"/>
                                        <p:tgtEl>
                                          <p:spTgt spid="3">
                                            <p:txEl>
                                              <p:pRg st="1" end="1"/>
                                            </p:txEl>
                                          </p:spTgt>
                                        </p:tgtEl>
                                      </p:cBhvr>
                                    </p:animEffect>
                                    <p:anim calcmode="lin" valueType="num">
                                      <p:cBhvr>
                                        <p:cTn id="20"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2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2" fill="hold">
                            <p:stCondLst>
                              <p:cond delay="4000"/>
                            </p:stCondLst>
                            <p:childTnLst>
                              <p:par>
                                <p:cTn id="23" presetID="47" presetClass="entr" presetSubtype="0" fill="hold" grpId="0" nodeType="after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fade">
                                      <p:cBhvr>
                                        <p:cTn id="25" dur="2000"/>
                                        <p:tgtEl>
                                          <p:spTgt spid="3">
                                            <p:txEl>
                                              <p:pRg st="2" end="2"/>
                                            </p:txEl>
                                          </p:spTgt>
                                        </p:tgtEl>
                                      </p:cBhvr>
                                    </p:animEffect>
                                    <p:anim calcmode="lin" valueType="num">
                                      <p:cBhvr>
                                        <p:cTn id="26"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7" dur="2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fade">
                                      <p:cBhvr>
                                        <p:cTn id="32" dur="1000"/>
                                        <p:tgtEl>
                                          <p:spTgt spid="3">
                                            <p:txEl>
                                              <p:pRg st="3" end="3"/>
                                            </p:txEl>
                                          </p:spTgt>
                                        </p:tgtEl>
                                      </p:cBhvr>
                                    </p:animEffect>
                                    <p:anim calcmode="lin" valueType="num">
                                      <p:cBhvr>
                                        <p:cTn id="3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47" presetClass="entr" presetSubtype="0" fill="hold" grpId="0" nodeType="after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Effect transition="in" filter="fade">
                                      <p:cBhvr>
                                        <p:cTn id="38" dur="600"/>
                                        <p:tgtEl>
                                          <p:spTgt spid="3">
                                            <p:txEl>
                                              <p:pRg st="4" end="4"/>
                                            </p:txEl>
                                          </p:spTgt>
                                        </p:tgtEl>
                                      </p:cBhvr>
                                    </p:animEffect>
                                    <p:anim calcmode="lin" valueType="num">
                                      <p:cBhvr>
                                        <p:cTn id="39" dur="6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0" dur="6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41" fill="hold">
                            <p:stCondLst>
                              <p:cond delay="1600"/>
                            </p:stCondLst>
                            <p:childTnLst>
                              <p:par>
                                <p:cTn id="42" presetID="47" presetClass="entr" presetSubtype="0" fill="hold" grpId="0" nodeType="afterEffect">
                                  <p:stCondLst>
                                    <p:cond delay="0"/>
                                  </p:stCondLst>
                                  <p:childTnLst>
                                    <p:set>
                                      <p:cBhvr>
                                        <p:cTn id="43" dur="1" fill="hold">
                                          <p:stCondLst>
                                            <p:cond delay="0"/>
                                          </p:stCondLst>
                                        </p:cTn>
                                        <p:tgtEl>
                                          <p:spTgt spid="3">
                                            <p:txEl>
                                              <p:pRg st="5" end="5"/>
                                            </p:txEl>
                                          </p:spTgt>
                                        </p:tgtEl>
                                        <p:attrNameLst>
                                          <p:attrName>style.visibility</p:attrName>
                                        </p:attrNameLst>
                                      </p:cBhvr>
                                      <p:to>
                                        <p:strVal val="visible"/>
                                      </p:to>
                                    </p:set>
                                    <p:animEffect transition="in" filter="fade">
                                      <p:cBhvr>
                                        <p:cTn id="44" dur="2000"/>
                                        <p:tgtEl>
                                          <p:spTgt spid="3">
                                            <p:txEl>
                                              <p:pRg st="5" end="5"/>
                                            </p:txEl>
                                          </p:spTgt>
                                        </p:tgtEl>
                                      </p:cBhvr>
                                    </p:animEffect>
                                    <p:anim calcmode="lin" valueType="num">
                                      <p:cBhvr>
                                        <p:cTn id="45" dur="2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6" dur="2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par>
                          <p:cTn id="47" fill="hold">
                            <p:stCondLst>
                              <p:cond delay="3600"/>
                            </p:stCondLst>
                            <p:childTnLst>
                              <p:par>
                                <p:cTn id="48" presetID="47" presetClass="entr" presetSubtype="0" fill="hold" grpId="0" nodeType="afterEffect">
                                  <p:stCondLst>
                                    <p:cond delay="0"/>
                                  </p:stCondLst>
                                  <p:childTnLst>
                                    <p:set>
                                      <p:cBhvr>
                                        <p:cTn id="49" dur="1" fill="hold">
                                          <p:stCondLst>
                                            <p:cond delay="0"/>
                                          </p:stCondLst>
                                        </p:cTn>
                                        <p:tgtEl>
                                          <p:spTgt spid="3">
                                            <p:txEl>
                                              <p:pRg st="6" end="6"/>
                                            </p:txEl>
                                          </p:spTgt>
                                        </p:tgtEl>
                                        <p:attrNameLst>
                                          <p:attrName>style.visibility</p:attrName>
                                        </p:attrNameLst>
                                      </p:cBhvr>
                                      <p:to>
                                        <p:strVal val="visible"/>
                                      </p:to>
                                    </p:set>
                                    <p:animEffect transition="in" filter="fade">
                                      <p:cBhvr>
                                        <p:cTn id="50" dur="2000"/>
                                        <p:tgtEl>
                                          <p:spTgt spid="3">
                                            <p:txEl>
                                              <p:pRg st="6" end="6"/>
                                            </p:txEl>
                                          </p:spTgt>
                                        </p:tgtEl>
                                      </p:cBhvr>
                                    </p:animEffect>
                                    <p:anim calcmode="lin" valueType="num">
                                      <p:cBhvr>
                                        <p:cTn id="51" dur="2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2" dur="2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par>
                          <p:cTn id="53" fill="hold">
                            <p:stCondLst>
                              <p:cond delay="5600"/>
                            </p:stCondLst>
                            <p:childTnLst>
                              <p:par>
                                <p:cTn id="54" presetID="47" presetClass="entr" presetSubtype="0" fill="hold" grpId="0" nodeType="after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2000"/>
                                        <p:tgtEl>
                                          <p:spTgt spid="3">
                                            <p:txEl>
                                              <p:pRg st="7" end="7"/>
                                            </p:txEl>
                                          </p:spTgt>
                                        </p:tgtEl>
                                      </p:cBhvr>
                                    </p:animEffect>
                                    <p:anim calcmode="lin" valueType="num">
                                      <p:cBhvr>
                                        <p:cTn id="57" dur="2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2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94122"/>
          </a:xfrm>
        </p:spPr>
        <p:style>
          <a:lnRef idx="2">
            <a:schemeClr val="accent1"/>
          </a:lnRef>
          <a:fillRef idx="1">
            <a:schemeClr val="lt1"/>
          </a:fillRef>
          <a:effectRef idx="0">
            <a:schemeClr val="accent1"/>
          </a:effectRef>
          <a:fontRef idx="minor">
            <a:schemeClr val="dk1"/>
          </a:fontRef>
        </p:style>
        <p:txBody>
          <a:bodyPr>
            <a:noAutofit/>
          </a:bodyPr>
          <a:lstStyle/>
          <a:p>
            <a:pPr algn="ctr"/>
            <a:br>
              <a:rPr lang="fa-IR" sz="2400" b="1" dirty="0">
                <a:solidFill>
                  <a:schemeClr val="accent1">
                    <a:lumMod val="50000"/>
                  </a:schemeClr>
                </a:solidFill>
                <a:cs typeface="B Titr" panose="00000700000000000000" pitchFamily="2" charset="-78"/>
              </a:rPr>
            </a:br>
            <a:r>
              <a:rPr lang="fa-IR" sz="2400" b="1" dirty="0">
                <a:solidFill>
                  <a:schemeClr val="accent1">
                    <a:lumMod val="50000"/>
                  </a:schemeClr>
                </a:solidFill>
                <a:cs typeface="B Titr" panose="00000700000000000000" pitchFamily="2" charset="-78"/>
              </a:rPr>
              <a:t>در صورتي كه كودكي غرق شد چه بايد كرد؟ </a:t>
            </a:r>
            <a:br>
              <a:rPr lang="en-US" sz="2400" b="1" dirty="0">
                <a:solidFill>
                  <a:schemeClr val="accent1">
                    <a:lumMod val="50000"/>
                  </a:schemeClr>
                </a:solidFill>
                <a:cs typeface="B Titr" panose="00000700000000000000" pitchFamily="2" charset="-78"/>
              </a:rPr>
            </a:br>
            <a:endParaRPr lang="fa-IR" sz="2400" dirty="0">
              <a:solidFill>
                <a:schemeClr val="accent1">
                  <a:lumMod val="50000"/>
                </a:schemeClr>
              </a:solidFill>
              <a:cs typeface="B Titr" panose="00000700000000000000" pitchFamily="2" charset="-78"/>
            </a:endParaRPr>
          </a:p>
        </p:txBody>
      </p:sp>
      <p:sp>
        <p:nvSpPr>
          <p:cNvPr id="3" name="Content Placeholder 2"/>
          <p:cNvSpPr>
            <a:spLocks noGrp="1"/>
          </p:cNvSpPr>
          <p:nvPr>
            <p:ph idx="1"/>
          </p:nvPr>
        </p:nvSpPr>
        <p:spPr>
          <a:xfrm>
            <a:off x="457200" y="1340768"/>
            <a:ext cx="8229600" cy="5112568"/>
          </a:xfrm>
        </p:spPr>
        <p:style>
          <a:lnRef idx="2">
            <a:schemeClr val="accent1"/>
          </a:lnRef>
          <a:fillRef idx="1">
            <a:schemeClr val="lt1"/>
          </a:fillRef>
          <a:effectRef idx="0">
            <a:schemeClr val="accent1"/>
          </a:effectRef>
          <a:fontRef idx="minor">
            <a:schemeClr val="dk1"/>
          </a:fontRef>
        </p:style>
        <p:txBody>
          <a:bodyPr>
            <a:noAutofit/>
          </a:bodyPr>
          <a:lstStyle/>
          <a:p>
            <a:pPr lvl="0"/>
            <a:r>
              <a:rPr lang="en-US" sz="2400" dirty="0">
                <a:cs typeface="B Nazanin" pitchFamily="2" charset="-78"/>
              </a:rPr>
              <a:t> </a:t>
            </a:r>
            <a:r>
              <a:rPr lang="fa-IR" sz="2400" dirty="0">
                <a:cs typeface="B Nazanin" pitchFamily="2" charset="-78"/>
              </a:rPr>
              <a:t>احیا را با خارج سازی ایمن و هرچه سریعتر كودك از آب شروع کنید </a:t>
            </a:r>
          </a:p>
          <a:p>
            <a:pPr lvl="0" algn="ctr"/>
            <a:r>
              <a:rPr lang="fa-IR" sz="2400" dirty="0">
                <a:solidFill>
                  <a:srgbClr val="FF0000"/>
                </a:solidFill>
                <a:cs typeface="B Nazanin" pitchFamily="2" charset="-78"/>
              </a:rPr>
              <a:t>اگر آموزش ویژه دیده‌اید،  تنفس را  از درون آب،  شروع کنید</a:t>
            </a:r>
          </a:p>
          <a:p>
            <a:pPr lvl="0"/>
            <a:r>
              <a:rPr lang="fa-IR" sz="2400" dirty="0">
                <a:cs typeface="B Nazanin" pitchFamily="2" charset="-78"/>
              </a:rPr>
              <a:t>این کار نباید موجب تأخیر در خارج سازی كودك از آب شود </a:t>
            </a:r>
          </a:p>
          <a:p>
            <a:pPr lvl="0"/>
            <a:r>
              <a:rPr lang="fa-IR" sz="2400" dirty="0">
                <a:solidFill>
                  <a:srgbClr val="FF0000"/>
                </a:solidFill>
                <a:cs typeface="B Nazanin" pitchFamily="2" charset="-78"/>
              </a:rPr>
              <a:t>از دادن ماساژ قلبی در آب خودداری کنید</a:t>
            </a:r>
          </a:p>
          <a:p>
            <a:pPr lvl="0"/>
            <a:r>
              <a:rPr lang="fa-IR" sz="2400" dirty="0">
                <a:cs typeface="B Nazanin" pitchFamily="2" charset="-78"/>
              </a:rPr>
              <a:t>كودك را به پشت، طوري كه سر او از سينه‌اش پايين‌تر باشد بخوابانيد</a:t>
            </a:r>
          </a:p>
          <a:p>
            <a:pPr lvl="0"/>
            <a:r>
              <a:rPr lang="fa-IR" sz="2400" dirty="0">
                <a:solidFill>
                  <a:schemeClr val="accent1">
                    <a:lumMod val="75000"/>
                  </a:schemeClr>
                </a:solidFill>
                <a:cs typeface="B Nazanin" pitchFamily="2" charset="-78"/>
              </a:rPr>
              <a:t> </a:t>
            </a:r>
            <a:r>
              <a:rPr lang="fa-IR" sz="2400" dirty="0">
                <a:solidFill>
                  <a:srgbClr val="FF0000"/>
                </a:solidFill>
                <a:cs typeface="B Nazanin" pitchFamily="2" charset="-78"/>
              </a:rPr>
              <a:t>همه لباس‌هاي خيس را از تن كودك در آوريد و با پارچه يا حوله او را خشك و گرم</a:t>
            </a:r>
            <a:r>
              <a:rPr lang="fa-IR" sz="2400" dirty="0">
                <a:solidFill>
                  <a:schemeClr val="accent1">
                    <a:lumMod val="75000"/>
                  </a:schemeClr>
                </a:solidFill>
                <a:cs typeface="B Nazanin" pitchFamily="2" charset="-78"/>
              </a:rPr>
              <a:t> </a:t>
            </a:r>
            <a:r>
              <a:rPr lang="fa-IR" sz="2400" dirty="0">
                <a:solidFill>
                  <a:srgbClr val="FF0000"/>
                </a:solidFill>
                <a:cs typeface="B Nazanin" pitchFamily="2" charset="-78"/>
              </a:rPr>
              <a:t>كنيد</a:t>
            </a:r>
            <a:endParaRPr lang="en-US" sz="2400" dirty="0">
              <a:solidFill>
                <a:srgbClr val="FF0000"/>
              </a:solidFill>
              <a:cs typeface="B Nazanin" pitchFamily="2" charset="-78"/>
            </a:endParaRPr>
          </a:p>
          <a:p>
            <a:pPr lvl="0"/>
            <a:r>
              <a:rPr lang="fa-IR" sz="2400" dirty="0">
                <a:cs typeface="B Nazanin" pitchFamily="2" charset="-78"/>
              </a:rPr>
              <a:t>پس از خارج کردن كودك از آب،  تنفس او بررسي شود و دهان و بيني او از ماده خارجي مثل گل يا استفراغ  پاك شود</a:t>
            </a:r>
            <a:endParaRPr lang="en-US" sz="2400" dirty="0">
              <a:cs typeface="B Nazanin" pitchFamily="2" charset="-78"/>
            </a:endParaRPr>
          </a:p>
          <a:p>
            <a:pPr lvl="0"/>
            <a:r>
              <a:rPr lang="fa-IR" sz="2400" dirty="0">
                <a:solidFill>
                  <a:srgbClr val="FF0000"/>
                </a:solidFill>
                <a:cs typeface="B Nazanin" pitchFamily="2" charset="-78"/>
              </a:rPr>
              <a:t>فرد ديگري به اورژانس 115  اطلاع دهد</a:t>
            </a:r>
            <a:endParaRPr lang="en-US" sz="2400" dirty="0">
              <a:solidFill>
                <a:srgbClr val="FF0000"/>
              </a:solidFill>
              <a:cs typeface="B Nazanin" pitchFamily="2" charset="-78"/>
            </a:endParaRPr>
          </a:p>
          <a:p>
            <a:pPr lvl="0"/>
            <a:r>
              <a:rPr lang="fa-IR" sz="2400" dirty="0">
                <a:cs typeface="B Nazanin" pitchFamily="2" charset="-78"/>
              </a:rPr>
              <a:t>احياي قلبي- ريوي و كمك‌هاي اوليه تا زمان رسيدن كمك شروع شود </a:t>
            </a:r>
            <a:endParaRPr lang="en-US" sz="2400" dirty="0">
              <a:cs typeface="B Nazanin" pitchFamily="2" charset="-78"/>
            </a:endParaRPr>
          </a:p>
        </p:txBody>
      </p:sp>
    </p:spTree>
    <p:extLst>
      <p:ext uri="{BB962C8B-B14F-4D97-AF65-F5344CB8AC3E}">
        <p14:creationId xmlns:p14="http://schemas.microsoft.com/office/powerpoint/2010/main" val="326153052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484784"/>
            <a:ext cx="8229600" cy="5184576"/>
          </a:xfrm>
        </p:spPr>
        <p:style>
          <a:lnRef idx="2">
            <a:schemeClr val="accent1"/>
          </a:lnRef>
          <a:fillRef idx="1">
            <a:schemeClr val="lt1"/>
          </a:fillRef>
          <a:effectRef idx="0">
            <a:schemeClr val="accent1"/>
          </a:effectRef>
          <a:fontRef idx="minor">
            <a:schemeClr val="dk1"/>
          </a:fontRef>
        </p:style>
        <p:txBody>
          <a:bodyPr>
            <a:noAutofit/>
          </a:bodyPr>
          <a:lstStyle/>
          <a:p>
            <a:pPr lvl="0">
              <a:lnSpc>
                <a:spcPct val="150000"/>
              </a:lnSpc>
            </a:pPr>
            <a:r>
              <a:rPr lang="fa-IR" sz="2400" dirty="0">
                <a:cs typeface="B Nazanin" pitchFamily="2" charset="-78"/>
              </a:rPr>
              <a:t>اگر كودك نفس ندارد، فوراً تنفس دهان به دهان و عمليات </a:t>
            </a:r>
            <a:r>
              <a:rPr lang="fa-IR" sz="2400" dirty="0" err="1">
                <a:cs typeface="B Nazanin" pitchFamily="2" charset="-78"/>
              </a:rPr>
              <a:t>احيا</a:t>
            </a:r>
            <a:r>
              <a:rPr lang="fa-IR" sz="2400" dirty="0">
                <a:cs typeface="B Nazanin" pitchFamily="2" charset="-78"/>
              </a:rPr>
              <a:t> آغاز شود و اين كار ادامه </a:t>
            </a:r>
            <a:r>
              <a:rPr lang="fa-IR" sz="2400" dirty="0" err="1">
                <a:cs typeface="B Nazanin" pitchFamily="2" charset="-78"/>
              </a:rPr>
              <a:t>يابد</a:t>
            </a:r>
            <a:r>
              <a:rPr lang="fa-IR" sz="2400" dirty="0">
                <a:cs typeface="B Nazanin" pitchFamily="2" charset="-78"/>
              </a:rPr>
              <a:t>،</a:t>
            </a:r>
          </a:p>
          <a:p>
            <a:pPr lvl="1">
              <a:lnSpc>
                <a:spcPct val="150000"/>
              </a:lnSpc>
            </a:pPr>
            <a:r>
              <a:rPr lang="fa-IR" sz="2400" b="1" dirty="0">
                <a:solidFill>
                  <a:srgbClr val="FF0000"/>
                </a:solidFill>
                <a:cs typeface="B Nazanin" pitchFamily="2" charset="-78"/>
              </a:rPr>
              <a:t> حتي تا يك ساعت پس از قطع تنفس امكان بازگشت آن وجود دارد</a:t>
            </a:r>
            <a:endParaRPr lang="en-US" sz="2400" b="1" dirty="0">
              <a:solidFill>
                <a:srgbClr val="FF0000"/>
              </a:solidFill>
              <a:cs typeface="B Nazanin" pitchFamily="2" charset="-78"/>
            </a:endParaRPr>
          </a:p>
          <a:p>
            <a:pPr lvl="0">
              <a:lnSpc>
                <a:spcPct val="150000"/>
              </a:lnSpc>
            </a:pPr>
            <a:r>
              <a:rPr lang="fa-IR" sz="2400" dirty="0">
                <a:cs typeface="B Nazanin" pitchFamily="2" charset="-78"/>
              </a:rPr>
              <a:t>سر با يك دست به عقب خم شود</a:t>
            </a:r>
          </a:p>
          <a:p>
            <a:pPr lvl="0">
              <a:lnSpc>
                <a:spcPct val="150000"/>
              </a:lnSpc>
            </a:pPr>
            <a:r>
              <a:rPr lang="fa-IR" sz="2400" dirty="0">
                <a:cs typeface="B Nazanin" pitchFamily="2" charset="-78"/>
              </a:rPr>
              <a:t>با دست ديگر فك به سمت بالا كشيده شود تا دهان باز شود</a:t>
            </a:r>
          </a:p>
          <a:p>
            <a:pPr lvl="1">
              <a:lnSpc>
                <a:spcPct val="150000"/>
              </a:lnSpc>
            </a:pPr>
            <a:r>
              <a:rPr lang="fa-IR" sz="2400" dirty="0">
                <a:cs typeface="B Nazanin" pitchFamily="2" charset="-78"/>
              </a:rPr>
              <a:t>(زبان نتواند ته حلق را ببندد: قبل از اين كار اطمينان </a:t>
            </a:r>
          </a:p>
          <a:p>
            <a:pPr lvl="1">
              <a:lnSpc>
                <a:spcPct val="150000"/>
              </a:lnSpc>
            </a:pPr>
            <a:r>
              <a:rPr lang="fa-IR" sz="2400" dirty="0">
                <a:cs typeface="B Nazanin" pitchFamily="2" charset="-78"/>
              </a:rPr>
              <a:t>حاصل شود به سر و گردن كودك ضربه وارد نشده است) </a:t>
            </a:r>
          </a:p>
          <a:p>
            <a:pPr lvl="0">
              <a:lnSpc>
                <a:spcPct val="150000"/>
              </a:lnSpc>
            </a:pPr>
            <a:endParaRPr lang="fa-IR" sz="2400" dirty="0">
              <a:cs typeface="B Nazanin" pitchFamily="2" charset="-78"/>
            </a:endParaRPr>
          </a:p>
          <a:p>
            <a:pPr lvl="0">
              <a:lnSpc>
                <a:spcPct val="150000"/>
              </a:lnSpc>
            </a:pPr>
            <a:endParaRPr lang="fa-IR" sz="2400" dirty="0">
              <a:cs typeface="B Nazanin" pitchFamily="2" charset="-78"/>
            </a:endParaRPr>
          </a:p>
          <a:p>
            <a:pPr lvl="0">
              <a:lnSpc>
                <a:spcPct val="150000"/>
              </a:lnSpc>
            </a:pPr>
            <a:endParaRPr lang="en-US" sz="2400" dirty="0">
              <a:cs typeface="B Nazanin" pitchFamily="2" charset="-78"/>
            </a:endParaRPr>
          </a:p>
        </p:txBody>
      </p:sp>
      <p:sp>
        <p:nvSpPr>
          <p:cNvPr id="4" name="Title 1"/>
          <p:cNvSpPr>
            <a:spLocks noGrp="1"/>
          </p:cNvSpPr>
          <p:nvPr>
            <p:ph type="title"/>
          </p:nvPr>
        </p:nvSpPr>
        <p:spPr>
          <a:xfrm>
            <a:off x="457200" y="274638"/>
            <a:ext cx="8229600" cy="922114"/>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2400" b="1" dirty="0">
                <a:solidFill>
                  <a:schemeClr val="accent1">
                    <a:lumMod val="50000"/>
                  </a:schemeClr>
                </a:solidFill>
                <a:cs typeface="B Titr" panose="00000700000000000000" pitchFamily="2" charset="-78"/>
              </a:rPr>
              <a:t>در صورتي كه كودكي غرق شد چه بايد كرد؟ </a:t>
            </a:r>
            <a:br>
              <a:rPr lang="en-US" sz="2400" b="1" dirty="0">
                <a:solidFill>
                  <a:schemeClr val="accent1">
                    <a:lumMod val="50000"/>
                  </a:schemeClr>
                </a:solidFill>
                <a:cs typeface="B Titr" panose="00000700000000000000" pitchFamily="2" charset="-78"/>
              </a:rPr>
            </a:br>
            <a:endParaRPr lang="fa-IR" sz="2400" dirty="0">
              <a:solidFill>
                <a:schemeClr val="accent1">
                  <a:lumMod val="50000"/>
                </a:schemeClr>
              </a:solidFill>
              <a:cs typeface="B Titr" panose="00000700000000000000" pitchFamily="2" charset="-78"/>
            </a:endParaRPr>
          </a:p>
        </p:txBody>
      </p:sp>
      <p:pic>
        <p:nvPicPr>
          <p:cNvPr id="5" name="Picture 4" descr="4 ghargh.bmp"/>
          <p:cNvPicPr>
            <a:picLocks noChangeAspect="1"/>
          </p:cNvPicPr>
          <p:nvPr/>
        </p:nvPicPr>
        <p:blipFill>
          <a:blip r:embed="rId2"/>
          <a:stretch>
            <a:fillRect/>
          </a:stretch>
        </p:blipFill>
        <p:spPr>
          <a:xfrm>
            <a:off x="611560" y="4077072"/>
            <a:ext cx="2082472" cy="2082472"/>
          </a:xfrm>
          <a:prstGeom prst="rect">
            <a:avLst/>
          </a:prstGeom>
        </p:spPr>
      </p:pic>
    </p:spTree>
    <p:extLst>
      <p:ext uri="{BB962C8B-B14F-4D97-AF65-F5344CB8AC3E}">
        <p14:creationId xmlns:p14="http://schemas.microsoft.com/office/powerpoint/2010/main" val="205597225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2776"/>
            <a:ext cx="8229600" cy="4896544"/>
          </a:xfrm>
        </p:spPr>
        <p:style>
          <a:lnRef idx="2">
            <a:schemeClr val="accent1"/>
          </a:lnRef>
          <a:fillRef idx="1">
            <a:schemeClr val="lt1"/>
          </a:fillRef>
          <a:effectRef idx="0">
            <a:schemeClr val="accent1"/>
          </a:effectRef>
          <a:fontRef idx="minor">
            <a:schemeClr val="dk1"/>
          </a:fontRef>
        </p:style>
        <p:txBody>
          <a:bodyPr>
            <a:normAutofit lnSpcReduction="10000"/>
          </a:bodyPr>
          <a:lstStyle/>
          <a:p>
            <a:pPr lvl="0"/>
            <a:r>
              <a:rPr lang="fa-IR" sz="2400" dirty="0">
                <a:cs typeface="B Nazanin" pitchFamily="2" charset="-78"/>
              </a:rPr>
              <a:t>سوراخ‌هاي بيني كودك با فشار انگشتان بسته شود و سپس دهان كاملاً روي دهان كودك قرار گيرد و به آرامي در دهان او دميده شود و به بالا آمدن قفسه سينه كودك توجه شود</a:t>
            </a:r>
            <a:endParaRPr lang="en-US" sz="2400" dirty="0">
              <a:cs typeface="B Nazanin" pitchFamily="2" charset="-78"/>
            </a:endParaRPr>
          </a:p>
          <a:p>
            <a:pPr lvl="0"/>
            <a:r>
              <a:rPr lang="fa-IR" sz="2400" dirty="0">
                <a:solidFill>
                  <a:srgbClr val="FF0000"/>
                </a:solidFill>
                <a:cs typeface="B Nazanin" pitchFamily="2" charset="-78"/>
              </a:rPr>
              <a:t>دهان از دهان كودك برداشته شود تا هواي دميده شده خارج شود</a:t>
            </a:r>
          </a:p>
          <a:p>
            <a:pPr lvl="0"/>
            <a:r>
              <a:rPr lang="fa-IR" sz="2400" dirty="0">
                <a:cs typeface="B Nazanin" pitchFamily="2" charset="-78"/>
              </a:rPr>
              <a:t> 5 بار در دقيقه اين كار تكرار شود تا نفس كودك برگردد</a:t>
            </a:r>
            <a:endParaRPr lang="en-US" sz="2400" dirty="0">
              <a:cs typeface="B Nazanin" pitchFamily="2" charset="-78"/>
            </a:endParaRPr>
          </a:p>
          <a:p>
            <a:pPr lvl="0"/>
            <a:r>
              <a:rPr lang="fa-IR" sz="2400" dirty="0">
                <a:solidFill>
                  <a:srgbClr val="FF0000"/>
                </a:solidFill>
                <a:cs typeface="B Nazanin" pitchFamily="2" charset="-78"/>
              </a:rPr>
              <a:t>به آرامي كودك در </a:t>
            </a:r>
            <a:r>
              <a:rPr lang="fa-IR" sz="2400" b="1" dirty="0">
                <a:solidFill>
                  <a:srgbClr val="FF0000"/>
                </a:solidFill>
                <a:cs typeface="B Nazanin" pitchFamily="2" charset="-78"/>
              </a:rPr>
              <a:t>وضعيت بهبود </a:t>
            </a:r>
            <a:r>
              <a:rPr lang="fa-IR" sz="2400" dirty="0">
                <a:solidFill>
                  <a:srgbClr val="FF0000"/>
                </a:solidFill>
                <a:cs typeface="B Nazanin" pitchFamily="2" charset="-78"/>
              </a:rPr>
              <a:t>قرار </a:t>
            </a:r>
            <a:r>
              <a:rPr lang="fa-IR" sz="2400" dirty="0" err="1">
                <a:solidFill>
                  <a:srgbClr val="FF0000"/>
                </a:solidFill>
                <a:cs typeface="B Nazanin" pitchFamily="2" charset="-78"/>
              </a:rPr>
              <a:t>گيرد</a:t>
            </a:r>
            <a:r>
              <a:rPr lang="fa-IR" sz="2400" dirty="0">
                <a:solidFill>
                  <a:srgbClr val="FF0000"/>
                </a:solidFill>
                <a:cs typeface="B Nazanin" pitchFamily="2" charset="-78"/>
              </a:rPr>
              <a:t>: </a:t>
            </a:r>
            <a:r>
              <a:rPr lang="fa-IR" sz="2000" dirty="0">
                <a:solidFill>
                  <a:srgbClr val="FF0000"/>
                </a:solidFill>
                <a:cs typeface="B Nazanin" pitchFamily="2" charset="-78"/>
              </a:rPr>
              <a:t> </a:t>
            </a:r>
            <a:r>
              <a:rPr lang="fa-IR" sz="2400" dirty="0">
                <a:solidFill>
                  <a:srgbClr val="FF0000"/>
                </a:solidFill>
                <a:cs typeface="B Nazanin" pitchFamily="2" charset="-78"/>
              </a:rPr>
              <a:t>وضعيت خوابيده به پهلو به </a:t>
            </a:r>
            <a:r>
              <a:rPr lang="fa-IR" sz="2400" dirty="0" err="1">
                <a:solidFill>
                  <a:srgbClr val="FF0000"/>
                </a:solidFill>
                <a:cs typeface="B Nazanin" pitchFamily="2" charset="-78"/>
              </a:rPr>
              <a:t>نحوي</a:t>
            </a:r>
            <a:r>
              <a:rPr lang="fa-IR" sz="2400" dirty="0">
                <a:solidFill>
                  <a:srgbClr val="FF0000"/>
                </a:solidFill>
                <a:cs typeface="B Nazanin" pitchFamily="2" charset="-78"/>
              </a:rPr>
              <a:t> </a:t>
            </a:r>
            <a:r>
              <a:rPr lang="fa-IR" sz="2400" dirty="0" err="1">
                <a:solidFill>
                  <a:srgbClr val="FF0000"/>
                </a:solidFill>
                <a:cs typeface="B Nazanin" pitchFamily="2" charset="-78"/>
              </a:rPr>
              <a:t>كه</a:t>
            </a:r>
            <a:endParaRPr lang="fa-IR" sz="2400" dirty="0">
              <a:solidFill>
                <a:srgbClr val="FF0000"/>
              </a:solidFill>
              <a:cs typeface="B Nazanin" pitchFamily="2" charset="-78"/>
            </a:endParaRPr>
          </a:p>
          <a:p>
            <a:pPr lvl="1" algn="just"/>
            <a:r>
              <a:rPr lang="fa-IR" sz="2400" dirty="0">
                <a:solidFill>
                  <a:srgbClr val="FF0000"/>
                </a:solidFill>
                <a:cs typeface="B Nazanin" pitchFamily="2" charset="-78"/>
              </a:rPr>
              <a:t> </a:t>
            </a:r>
            <a:r>
              <a:rPr lang="fa-IR" sz="2200" dirty="0">
                <a:solidFill>
                  <a:srgbClr val="FF0000"/>
                </a:solidFill>
                <a:cs typeface="B Nazanin" pitchFamily="2" charset="-78"/>
              </a:rPr>
              <a:t>دست زيري در پشت و دست بالايي به صورت خميده در جلوي مصدوم قرار گيرد. </a:t>
            </a:r>
          </a:p>
          <a:p>
            <a:pPr lvl="1" algn="just"/>
            <a:r>
              <a:rPr lang="fa-IR" sz="2200" dirty="0" err="1">
                <a:solidFill>
                  <a:srgbClr val="FF0000"/>
                </a:solidFill>
                <a:cs typeface="B Nazanin" pitchFamily="2" charset="-78"/>
              </a:rPr>
              <a:t>پاي</a:t>
            </a:r>
            <a:r>
              <a:rPr lang="fa-IR" sz="2200" dirty="0">
                <a:solidFill>
                  <a:srgbClr val="FF0000"/>
                </a:solidFill>
                <a:cs typeface="B Nazanin" pitchFamily="2" charset="-78"/>
              </a:rPr>
              <a:t> بالايي به حالت خميده 90 درجه قرار </a:t>
            </a:r>
            <a:r>
              <a:rPr lang="fa-IR" sz="2200" dirty="0" err="1">
                <a:solidFill>
                  <a:srgbClr val="FF0000"/>
                </a:solidFill>
                <a:cs typeface="B Nazanin" pitchFamily="2" charset="-78"/>
              </a:rPr>
              <a:t>گيرد</a:t>
            </a:r>
            <a:r>
              <a:rPr lang="fa-IR" sz="2200" dirty="0">
                <a:solidFill>
                  <a:srgbClr val="FF0000"/>
                </a:solidFill>
                <a:cs typeface="B Nazanin" pitchFamily="2" charset="-78"/>
              </a:rPr>
              <a:t> </a:t>
            </a:r>
          </a:p>
          <a:p>
            <a:pPr lvl="1" algn="just"/>
            <a:r>
              <a:rPr lang="fa-IR" sz="2200" dirty="0">
                <a:solidFill>
                  <a:srgbClr val="FF0000"/>
                </a:solidFill>
                <a:cs typeface="B Nazanin" pitchFamily="2" charset="-78"/>
              </a:rPr>
              <a:t>صورت مصدوم به سمت زمين، و گردن او به سمت عقب باشد(در اين حالت زبان به جلو مي‌آيد و كودك مي‌تواند نفس </a:t>
            </a:r>
            <a:r>
              <a:rPr lang="fa-IR" sz="2200" dirty="0" err="1">
                <a:solidFill>
                  <a:srgbClr val="FF0000"/>
                </a:solidFill>
                <a:cs typeface="B Nazanin" pitchFamily="2" charset="-78"/>
              </a:rPr>
              <a:t>بكشد</a:t>
            </a:r>
            <a:r>
              <a:rPr lang="fa-IR" sz="2200" dirty="0">
                <a:solidFill>
                  <a:srgbClr val="FF0000"/>
                </a:solidFill>
                <a:cs typeface="B Nazanin" pitchFamily="2" charset="-78"/>
              </a:rPr>
              <a:t>)</a:t>
            </a:r>
            <a:endParaRPr lang="en-US" sz="2200" dirty="0">
              <a:solidFill>
                <a:srgbClr val="FF0000"/>
              </a:solidFill>
              <a:cs typeface="B Nazanin" pitchFamily="2" charset="-78"/>
            </a:endParaRPr>
          </a:p>
          <a:p>
            <a:pPr lvl="0"/>
            <a:r>
              <a:rPr lang="fa-IR" sz="2400" dirty="0">
                <a:cs typeface="B Nazanin" pitchFamily="2" charset="-78"/>
              </a:rPr>
              <a:t>اگر پس از چند بار تنفس دهان به دهان كودك هنوز كبود يا رنگ پريده است امكان دارد دچار ايست قلبي نيز باشد</a:t>
            </a:r>
            <a:endParaRPr lang="en-US" sz="2400" dirty="0">
              <a:cs typeface="B Nazanin" pitchFamily="2" charset="-78"/>
            </a:endParaRPr>
          </a:p>
          <a:p>
            <a:endParaRPr lang="fa-IR" sz="2400" dirty="0"/>
          </a:p>
        </p:txBody>
      </p:sp>
      <p:sp>
        <p:nvSpPr>
          <p:cNvPr id="4" name="Title 1"/>
          <p:cNvSpPr txBox="1">
            <a:spLocks/>
          </p:cNvSpPr>
          <p:nvPr/>
        </p:nvSpPr>
        <p:spPr>
          <a:xfrm>
            <a:off x="457200" y="274638"/>
            <a:ext cx="8229600" cy="922114"/>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1" anchor="ctr">
            <a:noAutofit/>
          </a:bodyPr>
          <a:lstStyle/>
          <a:p>
            <a:pPr marL="0" marR="0" lvl="0" indent="0" algn="ctr" defTabSz="914400" rtl="1" eaLnBrk="1" fontAlgn="auto" latinLnBrk="0" hangingPunct="1">
              <a:lnSpc>
                <a:spcPct val="100000"/>
              </a:lnSpc>
              <a:spcBef>
                <a:spcPct val="0"/>
              </a:spcBef>
              <a:spcAft>
                <a:spcPts val="0"/>
              </a:spcAft>
              <a:buClrTx/>
              <a:buSzTx/>
              <a:buFontTx/>
              <a:buNone/>
              <a:tabLst/>
              <a:defRPr/>
            </a:pPr>
            <a:endParaRPr kumimoji="0" lang="fa-IR" sz="2800" b="1" i="0" u="none" strike="noStrike" kern="1200" cap="none" spc="0" normalizeH="0" baseline="0" noProof="0" dirty="0">
              <a:ln>
                <a:noFill/>
              </a:ln>
              <a:solidFill>
                <a:srgbClr val="0070C0"/>
              </a:solidFill>
              <a:effectLst/>
              <a:uLnTx/>
              <a:uFillTx/>
              <a:latin typeface="+mj-lt"/>
              <a:ea typeface="+mj-ea"/>
              <a:cs typeface="B Nazanin" pitchFamily="2" charset="-78"/>
            </a:endParaRPr>
          </a:p>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2400" b="1" i="0" u="none" strike="noStrike" kern="1200" cap="none" spc="0" normalizeH="0" baseline="0" noProof="0" dirty="0">
                <a:ln>
                  <a:noFill/>
                </a:ln>
                <a:solidFill>
                  <a:schemeClr val="accent1">
                    <a:lumMod val="50000"/>
                  </a:schemeClr>
                </a:solidFill>
                <a:effectLst/>
                <a:uLnTx/>
                <a:uFillTx/>
                <a:latin typeface="+mj-lt"/>
                <a:ea typeface="+mj-ea"/>
                <a:cs typeface="B Titr" panose="00000700000000000000" pitchFamily="2" charset="-78"/>
              </a:rPr>
              <a:t>در صورتي كه كودكي غرق شد چه بايد كرد؟ </a:t>
            </a:r>
            <a:br>
              <a:rPr kumimoji="0" lang="en-US" sz="2400" b="1" i="0" u="none" strike="noStrike" kern="1200" cap="none" spc="0" normalizeH="0" baseline="0" noProof="0" dirty="0">
                <a:ln>
                  <a:noFill/>
                </a:ln>
                <a:solidFill>
                  <a:schemeClr val="accent1">
                    <a:lumMod val="50000"/>
                  </a:schemeClr>
                </a:solidFill>
                <a:effectLst/>
                <a:uLnTx/>
                <a:uFillTx/>
                <a:latin typeface="+mj-lt"/>
                <a:ea typeface="+mj-ea"/>
                <a:cs typeface="B Titr" panose="00000700000000000000" pitchFamily="2" charset="-78"/>
              </a:rPr>
            </a:br>
            <a:endParaRPr kumimoji="0" lang="fa-IR" sz="2400" b="0" i="0" u="none" strike="noStrike" kern="1200" cap="none" spc="0" normalizeH="0" baseline="0" noProof="0" dirty="0">
              <a:ln>
                <a:noFill/>
              </a:ln>
              <a:solidFill>
                <a:schemeClr val="accent1">
                  <a:lumMod val="50000"/>
                </a:schemeClr>
              </a:solidFill>
              <a:effectLst/>
              <a:uLnTx/>
              <a:uFillTx/>
              <a:latin typeface="+mj-lt"/>
              <a:ea typeface="+mj-ea"/>
              <a:cs typeface="B Titr" panose="00000700000000000000" pitchFamily="2" charset="-78"/>
            </a:endParaRPr>
          </a:p>
        </p:txBody>
      </p:sp>
    </p:spTree>
    <p:extLst>
      <p:ext uri="{BB962C8B-B14F-4D97-AF65-F5344CB8AC3E}">
        <p14:creationId xmlns:p14="http://schemas.microsoft.com/office/powerpoint/2010/main" val="197310452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68760"/>
            <a:ext cx="8229600" cy="5328592"/>
          </a:xfrm>
        </p:spPr>
        <p:style>
          <a:lnRef idx="2">
            <a:schemeClr val="accent1"/>
          </a:lnRef>
          <a:fillRef idx="1">
            <a:schemeClr val="lt1"/>
          </a:fillRef>
          <a:effectRef idx="0">
            <a:schemeClr val="accent1"/>
          </a:effectRef>
          <a:fontRef idx="minor">
            <a:schemeClr val="dk1"/>
          </a:fontRef>
        </p:style>
        <p:txBody>
          <a:bodyPr>
            <a:normAutofit/>
          </a:bodyPr>
          <a:lstStyle/>
          <a:p>
            <a:pPr lvl="0"/>
            <a:endParaRPr lang="en-US" sz="2400" dirty="0">
              <a:cs typeface="B Nazanin" pitchFamily="2" charset="-78"/>
            </a:endParaRPr>
          </a:p>
          <a:p>
            <a:pPr lvl="0"/>
            <a:r>
              <a:rPr lang="fa-IR" sz="2400" dirty="0">
                <a:cs typeface="B Nazanin" pitchFamily="2" charset="-78"/>
              </a:rPr>
              <a:t>در صورت </a:t>
            </a:r>
            <a:r>
              <a:rPr lang="fa-IR" sz="2400" dirty="0" err="1">
                <a:cs typeface="B Nazanin" pitchFamily="2" charset="-78"/>
              </a:rPr>
              <a:t>ايست</a:t>
            </a:r>
            <a:r>
              <a:rPr lang="fa-IR" sz="2400" dirty="0">
                <a:cs typeface="B Nazanin" pitchFamily="2" charset="-78"/>
              </a:rPr>
              <a:t> </a:t>
            </a:r>
            <a:r>
              <a:rPr lang="fa-IR" sz="2400" dirty="0" err="1">
                <a:cs typeface="B Nazanin" pitchFamily="2" charset="-78"/>
              </a:rPr>
              <a:t>قلبي</a:t>
            </a:r>
            <a:r>
              <a:rPr lang="en-US" sz="2400" dirty="0">
                <a:cs typeface="B Nazanin" pitchFamily="2" charset="-78"/>
              </a:rPr>
              <a:t>:</a:t>
            </a:r>
            <a:r>
              <a:rPr lang="fa-IR" sz="2400" dirty="0">
                <a:cs typeface="B Nazanin" pitchFamily="2" charset="-78"/>
              </a:rPr>
              <a:t> </a:t>
            </a:r>
            <a:r>
              <a:rPr lang="fa-IR" sz="2400" b="1" dirty="0">
                <a:solidFill>
                  <a:srgbClr val="FF0000"/>
                </a:solidFill>
                <a:cs typeface="B Nazanin" pitchFamily="2" charset="-78"/>
              </a:rPr>
              <a:t>ماساژ قلبي </a:t>
            </a:r>
            <a:r>
              <a:rPr lang="fa-IR" sz="2400" dirty="0">
                <a:cs typeface="B Nazanin" pitchFamily="2" charset="-78"/>
              </a:rPr>
              <a:t>داده شود</a:t>
            </a:r>
          </a:p>
          <a:p>
            <a:pPr lvl="1"/>
            <a:r>
              <a:rPr lang="fa-IR" sz="2400" dirty="0" err="1">
                <a:cs typeface="B Nazanin" pitchFamily="2" charset="-78"/>
              </a:rPr>
              <a:t>كودك</a:t>
            </a:r>
            <a:r>
              <a:rPr lang="fa-IR" sz="2400" dirty="0">
                <a:cs typeface="B Nazanin" pitchFamily="2" charset="-78"/>
              </a:rPr>
              <a:t> طاقباز روي زمين خوابانده شود</a:t>
            </a:r>
          </a:p>
          <a:p>
            <a:pPr lvl="1"/>
            <a:r>
              <a:rPr lang="fa-IR" sz="2400" dirty="0">
                <a:cs typeface="B Nazanin" pitchFamily="2" charset="-78"/>
              </a:rPr>
              <a:t>كنار او زانو بزنيد</a:t>
            </a:r>
          </a:p>
          <a:p>
            <a:pPr lvl="1"/>
            <a:r>
              <a:rPr lang="fa-IR" sz="2400" dirty="0">
                <a:cs typeface="B Nazanin" pitchFamily="2" charset="-78"/>
              </a:rPr>
              <a:t> نيمه پاييني جناغ سينه را به آرامي فشار دهيد</a:t>
            </a:r>
          </a:p>
          <a:p>
            <a:pPr lvl="1"/>
            <a:r>
              <a:rPr lang="fa-IR" sz="2400" dirty="0">
                <a:cs typeface="B Nazanin" pitchFamily="2" charset="-78"/>
              </a:rPr>
              <a:t>اين كار با سرعت 100 بار در دقيقه  انجام شود</a:t>
            </a:r>
            <a:endParaRPr lang="en-US" sz="2400" dirty="0">
              <a:cs typeface="B Nazanin" pitchFamily="2" charset="-78"/>
            </a:endParaRPr>
          </a:p>
          <a:p>
            <a:pPr lvl="0"/>
            <a:r>
              <a:rPr lang="fa-IR" sz="2400" dirty="0">
                <a:cs typeface="B Nazanin" pitchFamily="2" charset="-78"/>
              </a:rPr>
              <a:t> ماساژ براي نوزادان بايد با فشار كمتر و تكرار آن سريع‌تر باشد </a:t>
            </a:r>
            <a:endParaRPr lang="en-US" sz="2400" dirty="0">
              <a:cs typeface="B Nazanin" pitchFamily="2" charset="-78"/>
            </a:endParaRPr>
          </a:p>
          <a:p>
            <a:pPr lvl="0"/>
            <a:r>
              <a:rPr lang="fa-IR" sz="2400" b="1" dirty="0">
                <a:cs typeface="B Nazanin" pitchFamily="2" charset="-78"/>
              </a:rPr>
              <a:t>در احيا قلبي ريوي دو نفره</a:t>
            </a:r>
            <a:r>
              <a:rPr lang="en-US" sz="2400" b="1" dirty="0">
                <a:cs typeface="B Nazanin" pitchFamily="2" charset="-78"/>
              </a:rPr>
              <a:t>:</a:t>
            </a:r>
            <a:r>
              <a:rPr lang="fa-IR" sz="2400" b="1" dirty="0">
                <a:cs typeface="B Nazanin" pitchFamily="2" charset="-78"/>
              </a:rPr>
              <a:t> </a:t>
            </a:r>
            <a:r>
              <a:rPr lang="fa-IR" sz="2400" dirty="0">
                <a:cs typeface="B Nazanin" pitchFamily="2" charset="-78"/>
              </a:rPr>
              <a:t>هر </a:t>
            </a:r>
            <a:r>
              <a:rPr lang="fa-IR" sz="2400" b="1" dirty="0">
                <a:solidFill>
                  <a:srgbClr val="FF0000"/>
                </a:solidFill>
                <a:cs typeface="B Nazanin" pitchFamily="2" charset="-78"/>
              </a:rPr>
              <a:t>15</a:t>
            </a:r>
            <a:r>
              <a:rPr lang="fa-IR" sz="2400" dirty="0">
                <a:cs typeface="B Nazanin" pitchFamily="2" charset="-78"/>
              </a:rPr>
              <a:t> ماساژ با 2 تنفس دهان به دهان</a:t>
            </a:r>
          </a:p>
          <a:p>
            <a:pPr lvl="0"/>
            <a:r>
              <a:rPr lang="fa-IR" sz="2400" b="1" dirty="0">
                <a:cs typeface="B Nazanin" pitchFamily="2" charset="-78"/>
              </a:rPr>
              <a:t>در احيا قلبي ريوي </a:t>
            </a:r>
            <a:r>
              <a:rPr lang="fa-IR" sz="2400" b="1" dirty="0" err="1">
                <a:cs typeface="B Nazanin" pitchFamily="2" charset="-78"/>
              </a:rPr>
              <a:t>يك</a:t>
            </a:r>
            <a:r>
              <a:rPr lang="fa-IR" sz="2400" b="1" dirty="0">
                <a:cs typeface="B Nazanin" pitchFamily="2" charset="-78"/>
              </a:rPr>
              <a:t> نفره</a:t>
            </a:r>
            <a:r>
              <a:rPr lang="en-US" sz="2400" b="1" dirty="0">
                <a:cs typeface="B Nazanin" pitchFamily="2" charset="-78"/>
              </a:rPr>
              <a:t>:</a:t>
            </a:r>
            <a:r>
              <a:rPr lang="fa-IR" sz="2400" dirty="0">
                <a:cs typeface="B Nazanin" pitchFamily="2" charset="-78"/>
              </a:rPr>
              <a:t> هر </a:t>
            </a:r>
            <a:r>
              <a:rPr lang="fa-IR" sz="2400" b="1" dirty="0">
                <a:solidFill>
                  <a:srgbClr val="FF0000"/>
                </a:solidFill>
                <a:cs typeface="B Nazanin" pitchFamily="2" charset="-78"/>
              </a:rPr>
              <a:t>30</a:t>
            </a:r>
            <a:r>
              <a:rPr lang="fa-IR" sz="2400" dirty="0">
                <a:solidFill>
                  <a:srgbClr val="FF0000"/>
                </a:solidFill>
                <a:cs typeface="B Nazanin" pitchFamily="2" charset="-78"/>
              </a:rPr>
              <a:t> </a:t>
            </a:r>
            <a:r>
              <a:rPr lang="fa-IR" sz="2400" dirty="0">
                <a:cs typeface="B Nazanin" pitchFamily="2" charset="-78"/>
              </a:rPr>
              <a:t>ماساژ با 2 تنفس دهان به دهان</a:t>
            </a:r>
            <a:endParaRPr lang="en-US" sz="2400" dirty="0">
              <a:cs typeface="B Nazanin" pitchFamily="2" charset="-78"/>
            </a:endParaRPr>
          </a:p>
          <a:p>
            <a:pPr marL="0" lvl="0" indent="0">
              <a:buNone/>
            </a:pPr>
            <a:endParaRPr lang="fa-IR" sz="2400" dirty="0">
              <a:cs typeface="B Nazanin" pitchFamily="2" charset="-78"/>
            </a:endParaRPr>
          </a:p>
        </p:txBody>
      </p:sp>
      <p:sp>
        <p:nvSpPr>
          <p:cNvPr id="4" name="Title 1"/>
          <p:cNvSpPr>
            <a:spLocks noGrp="1"/>
          </p:cNvSpPr>
          <p:nvPr>
            <p:ph type="title"/>
          </p:nvPr>
        </p:nvSpPr>
        <p:spPr>
          <a:xfrm>
            <a:off x="457200" y="274638"/>
            <a:ext cx="8229600" cy="994122"/>
          </a:xfrm>
        </p:spPr>
        <p:style>
          <a:lnRef idx="2">
            <a:schemeClr val="accent1"/>
          </a:lnRef>
          <a:fillRef idx="1">
            <a:schemeClr val="lt1"/>
          </a:fillRef>
          <a:effectRef idx="0">
            <a:schemeClr val="accent1"/>
          </a:effectRef>
          <a:fontRef idx="minor">
            <a:schemeClr val="dk1"/>
          </a:fontRef>
        </p:style>
        <p:txBody>
          <a:bodyPr>
            <a:noAutofit/>
          </a:bodyPr>
          <a:lstStyle/>
          <a:p>
            <a:pPr algn="ctr"/>
            <a:br>
              <a:rPr lang="fa-IR" sz="2400" b="1" dirty="0">
                <a:solidFill>
                  <a:schemeClr val="accent1">
                    <a:lumMod val="50000"/>
                  </a:schemeClr>
                </a:solidFill>
                <a:cs typeface="B Titr" panose="00000700000000000000" pitchFamily="2" charset="-78"/>
              </a:rPr>
            </a:br>
            <a:r>
              <a:rPr lang="fa-IR" sz="2400" b="1" dirty="0">
                <a:solidFill>
                  <a:schemeClr val="accent1">
                    <a:lumMod val="50000"/>
                  </a:schemeClr>
                </a:solidFill>
                <a:cs typeface="B Titr" panose="00000700000000000000" pitchFamily="2" charset="-78"/>
              </a:rPr>
              <a:t>در صورتي كه كودكي غرق شد چه بايد كرد؟ </a:t>
            </a:r>
            <a:br>
              <a:rPr lang="en-US" sz="2400" b="1" dirty="0">
                <a:solidFill>
                  <a:schemeClr val="accent1">
                    <a:lumMod val="50000"/>
                  </a:schemeClr>
                </a:solidFill>
                <a:cs typeface="B Titr" panose="00000700000000000000" pitchFamily="2" charset="-78"/>
              </a:rPr>
            </a:br>
            <a:endParaRPr lang="fa-IR" sz="2400" dirty="0">
              <a:solidFill>
                <a:schemeClr val="accent1">
                  <a:lumMod val="50000"/>
                </a:schemeClr>
              </a:solidFill>
              <a:cs typeface="B Titr" panose="00000700000000000000" pitchFamily="2" charset="-78"/>
            </a:endParaRPr>
          </a:p>
        </p:txBody>
      </p:sp>
    </p:spTree>
    <p:extLst>
      <p:ext uri="{BB962C8B-B14F-4D97-AF65-F5344CB8AC3E}">
        <p14:creationId xmlns:p14="http://schemas.microsoft.com/office/powerpoint/2010/main" val="119141110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74638"/>
            <a:ext cx="8291264" cy="850106"/>
          </a:xfrm>
        </p:spPr>
        <p:style>
          <a:lnRef idx="2">
            <a:schemeClr val="accent1"/>
          </a:lnRef>
          <a:fillRef idx="1">
            <a:schemeClr val="lt1"/>
          </a:fillRef>
          <a:effectRef idx="0">
            <a:schemeClr val="accent1"/>
          </a:effectRef>
          <a:fontRef idx="minor">
            <a:schemeClr val="dk1"/>
          </a:fontRef>
        </p:style>
        <p:txBody>
          <a:bodyPr>
            <a:normAutofit/>
          </a:bodyPr>
          <a:lstStyle/>
          <a:p>
            <a:pPr algn="ctr"/>
            <a:r>
              <a:rPr lang="fa-IR" sz="2400" b="1" dirty="0">
                <a:solidFill>
                  <a:schemeClr val="accent1">
                    <a:lumMod val="50000"/>
                  </a:schemeClr>
                </a:solidFill>
                <a:cs typeface="B Titr" panose="00000700000000000000" pitchFamily="2" charset="-78"/>
              </a:rPr>
              <a:t>نحوه قرار دادن كودك در</a:t>
            </a:r>
            <a:r>
              <a:rPr lang="fa-IR" sz="2800" b="1" dirty="0">
                <a:solidFill>
                  <a:srgbClr val="0070C0"/>
                </a:solidFill>
                <a:cs typeface="B Nazanin" pitchFamily="2" charset="-78"/>
              </a:rPr>
              <a:t> </a:t>
            </a:r>
            <a:r>
              <a:rPr lang="fa-IR" sz="2800" b="1" dirty="0" err="1">
                <a:solidFill>
                  <a:srgbClr val="FF0000"/>
                </a:solidFill>
                <a:cs typeface="B Nazanin" pitchFamily="2" charset="-78"/>
              </a:rPr>
              <a:t>وضعيت</a:t>
            </a:r>
            <a:r>
              <a:rPr lang="fa-IR" sz="2800" b="1" dirty="0">
                <a:solidFill>
                  <a:srgbClr val="FF0000"/>
                </a:solidFill>
                <a:cs typeface="B Nazanin" pitchFamily="2" charset="-78"/>
              </a:rPr>
              <a:t> بهبود</a:t>
            </a:r>
            <a:r>
              <a:rPr lang="en-US" sz="2800" b="1" dirty="0">
                <a:solidFill>
                  <a:srgbClr val="FF0000"/>
                </a:solidFill>
                <a:cs typeface="B Nazanin" pitchFamily="2" charset="-78"/>
              </a:rPr>
              <a:t> </a:t>
            </a:r>
            <a:r>
              <a:rPr lang="fa-IR" sz="2400" b="1" dirty="0">
                <a:solidFill>
                  <a:schemeClr val="accent1">
                    <a:lumMod val="50000"/>
                  </a:schemeClr>
                </a:solidFill>
                <a:cs typeface="B Titr" panose="00000700000000000000" pitchFamily="2" charset="-78"/>
              </a:rPr>
              <a:t>- 1و2</a:t>
            </a:r>
            <a:r>
              <a:rPr lang="fa-IR" sz="2800" b="1" dirty="0">
                <a:solidFill>
                  <a:srgbClr val="0070C0"/>
                </a:solidFill>
                <a:cs typeface="B Nazanin" pitchFamily="2" charset="-78"/>
              </a:rPr>
              <a:t>  </a:t>
            </a:r>
          </a:p>
        </p:txBody>
      </p:sp>
      <p:sp>
        <p:nvSpPr>
          <p:cNvPr id="3" name="Content Placeholder 2"/>
          <p:cNvSpPr>
            <a:spLocks noGrp="1"/>
          </p:cNvSpPr>
          <p:nvPr>
            <p:ph idx="1"/>
          </p:nvPr>
        </p:nvSpPr>
        <p:spPr>
          <a:xfrm>
            <a:off x="323528" y="1412776"/>
            <a:ext cx="8363272" cy="4896544"/>
          </a:xfrm>
        </p:spPr>
        <p:style>
          <a:lnRef idx="2">
            <a:schemeClr val="accent1"/>
          </a:lnRef>
          <a:fillRef idx="1">
            <a:schemeClr val="lt1"/>
          </a:fillRef>
          <a:effectRef idx="0">
            <a:schemeClr val="accent1"/>
          </a:effectRef>
          <a:fontRef idx="minor">
            <a:schemeClr val="dk1"/>
          </a:fontRef>
        </p:style>
        <p:txBody>
          <a:bodyPr>
            <a:normAutofit/>
          </a:bodyPr>
          <a:lstStyle/>
          <a:p>
            <a:r>
              <a:rPr lang="fa-IR" sz="2800" dirty="0">
                <a:cs typeface="B Nazanin" pitchFamily="2" charset="-78"/>
              </a:rPr>
              <a:t>در كنار كودك زانو بزنيد</a:t>
            </a:r>
          </a:p>
          <a:p>
            <a:r>
              <a:rPr lang="fa-IR" sz="2800" dirty="0">
                <a:cs typeface="B Nazanin" pitchFamily="2" charset="-78"/>
              </a:rPr>
              <a:t>هر شيء حجيمي را از جيب‌ها خارج كنيد</a:t>
            </a:r>
          </a:p>
          <a:p>
            <a:r>
              <a:rPr lang="fa-IR" sz="2800" dirty="0">
                <a:cs typeface="B Nazanin" pitchFamily="2" charset="-78"/>
              </a:rPr>
              <a:t>مطمئن شويد كه هر دو پاي كودك به حالت مستقيم قرار گرفته باشند</a:t>
            </a:r>
          </a:p>
          <a:p>
            <a:r>
              <a:rPr lang="fa-IR" sz="2800" dirty="0">
                <a:cs typeface="B Nazanin" pitchFamily="2" charset="-78"/>
              </a:rPr>
              <a:t>اندام بالايي كودك را كه نزديك‌تر به شما است، با زاويه عمود نسبت به تنه قرار دهيد</a:t>
            </a:r>
          </a:p>
          <a:p>
            <a:r>
              <a:rPr lang="fa-IR" sz="2800" dirty="0">
                <a:cs typeface="B Nazanin" pitchFamily="2" charset="-78"/>
              </a:rPr>
              <a:t>اندام بالايي از ناحيه تنه خم شده باشد </a:t>
            </a:r>
          </a:p>
          <a:p>
            <a:r>
              <a:rPr lang="fa-IR" sz="2800" dirty="0">
                <a:cs typeface="B Nazanin" pitchFamily="2" charset="-78"/>
              </a:rPr>
              <a:t>كف دست رو به بالا باشد </a:t>
            </a:r>
          </a:p>
          <a:p>
            <a:endParaRPr lang="fa-IR" sz="2800" dirty="0">
              <a:cs typeface="B Nazanin" pitchFamily="2" charset="-78"/>
            </a:endParaRPr>
          </a:p>
          <a:p>
            <a:endParaRPr lang="fa-IR" sz="2800" dirty="0">
              <a:cs typeface="B Nazanin" pitchFamily="2" charset="-78"/>
            </a:endParaRPr>
          </a:p>
        </p:txBody>
      </p:sp>
      <p:pic>
        <p:nvPicPr>
          <p:cNvPr id="4" name="Picture 3" descr="5 ghar.bmp"/>
          <p:cNvPicPr>
            <a:picLocks noChangeAspect="1"/>
          </p:cNvPicPr>
          <p:nvPr/>
        </p:nvPicPr>
        <p:blipFill>
          <a:blip r:embed="rId2"/>
          <a:stretch>
            <a:fillRect/>
          </a:stretch>
        </p:blipFill>
        <p:spPr>
          <a:xfrm>
            <a:off x="467544" y="3501008"/>
            <a:ext cx="3636110" cy="2743030"/>
          </a:xfrm>
          <a:prstGeom prst="rect">
            <a:avLst/>
          </a:prstGeom>
        </p:spPr>
      </p:pic>
    </p:spTree>
    <p:extLst>
      <p:ext uri="{BB962C8B-B14F-4D97-AF65-F5344CB8AC3E}">
        <p14:creationId xmlns:p14="http://schemas.microsoft.com/office/powerpoint/2010/main" val="43334789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484784"/>
            <a:ext cx="8229600" cy="5112568"/>
          </a:xfrm>
        </p:spPr>
        <p:style>
          <a:lnRef idx="2">
            <a:schemeClr val="accent1"/>
          </a:lnRef>
          <a:fillRef idx="1">
            <a:schemeClr val="lt1"/>
          </a:fillRef>
          <a:effectRef idx="0">
            <a:schemeClr val="accent1"/>
          </a:effectRef>
          <a:fontRef idx="minor">
            <a:schemeClr val="dk1"/>
          </a:fontRef>
        </p:style>
        <p:txBody>
          <a:bodyPr>
            <a:normAutofit/>
          </a:bodyPr>
          <a:lstStyle/>
          <a:p>
            <a:r>
              <a:rPr lang="fa-IR" sz="2800" dirty="0">
                <a:solidFill>
                  <a:srgbClr val="FF0000"/>
                </a:solidFill>
                <a:cs typeface="B Nazanin" pitchFamily="2" charset="-78"/>
              </a:rPr>
              <a:t>اندام بالايي ديگر كودك را كه دورتر نسبت به شما قرار گرفته، از روي قفسه سينه او عبور دهيد </a:t>
            </a:r>
          </a:p>
          <a:p>
            <a:r>
              <a:rPr lang="fa-IR" sz="2800" dirty="0">
                <a:cs typeface="B Nazanin" pitchFamily="2" charset="-78"/>
              </a:rPr>
              <a:t>پشت دست وي را در مقابل گونه‌اي كه به شما نزديك‌تر است نگه داريد</a:t>
            </a:r>
          </a:p>
          <a:p>
            <a:r>
              <a:rPr lang="fa-IR" sz="2800" dirty="0">
                <a:cs typeface="B Nazanin" pitchFamily="2" charset="-78"/>
              </a:rPr>
              <a:t>با دست ديگر خود اندام پاييني دورتر كودك را در محلي بالاتر از زانو گرفته، طوري بالا بكشيد كه كف پا روي زمين به حالت مسطح قرار بگيرد  </a:t>
            </a:r>
          </a:p>
        </p:txBody>
      </p:sp>
      <p:sp>
        <p:nvSpPr>
          <p:cNvPr id="4" name="Title 1"/>
          <p:cNvSpPr>
            <a:spLocks noGrp="1"/>
          </p:cNvSpPr>
          <p:nvPr>
            <p:ph type="title"/>
          </p:nvPr>
        </p:nvSpPr>
        <p:spPr>
          <a:xfrm>
            <a:off x="395536" y="301672"/>
            <a:ext cx="8291264" cy="994122"/>
          </a:xfrm>
        </p:spPr>
        <p:style>
          <a:lnRef idx="2">
            <a:schemeClr val="accent1"/>
          </a:lnRef>
          <a:fillRef idx="1">
            <a:schemeClr val="lt1"/>
          </a:fillRef>
          <a:effectRef idx="0">
            <a:schemeClr val="accent1"/>
          </a:effectRef>
          <a:fontRef idx="minor">
            <a:schemeClr val="dk1"/>
          </a:fontRef>
        </p:style>
        <p:txBody>
          <a:bodyPr>
            <a:normAutofit/>
          </a:bodyPr>
          <a:lstStyle/>
          <a:p>
            <a:pPr algn="ctr"/>
            <a:r>
              <a:rPr lang="fa-IR" sz="2400" b="1" dirty="0">
                <a:solidFill>
                  <a:schemeClr val="accent1">
                    <a:lumMod val="50000"/>
                  </a:schemeClr>
                </a:solidFill>
                <a:cs typeface="B Titr" panose="00000700000000000000" pitchFamily="2" charset="-78"/>
              </a:rPr>
              <a:t>نحوه قرار دادن كودك در وضعيت بهبود</a:t>
            </a:r>
            <a:endParaRPr lang="fa-IR" sz="2800" b="1" dirty="0">
              <a:solidFill>
                <a:srgbClr val="0070C0"/>
              </a:solidFill>
              <a:cs typeface="B Nazanin" pitchFamily="2" charset="-78"/>
            </a:endParaRPr>
          </a:p>
        </p:txBody>
      </p:sp>
      <p:pic>
        <p:nvPicPr>
          <p:cNvPr id="5" name="Picture 4" descr="6 ghargh.bmp"/>
          <p:cNvPicPr>
            <a:picLocks noChangeAspect="1"/>
          </p:cNvPicPr>
          <p:nvPr/>
        </p:nvPicPr>
        <p:blipFill>
          <a:blip r:embed="rId2"/>
          <a:stretch>
            <a:fillRect/>
          </a:stretch>
        </p:blipFill>
        <p:spPr>
          <a:xfrm>
            <a:off x="539552" y="4077072"/>
            <a:ext cx="4464496" cy="2366937"/>
          </a:xfrm>
          <a:prstGeom prst="rect">
            <a:avLst/>
          </a:prstGeom>
        </p:spPr>
      </p:pic>
    </p:spTree>
    <p:extLst>
      <p:ext uri="{BB962C8B-B14F-4D97-AF65-F5344CB8AC3E}">
        <p14:creationId xmlns:p14="http://schemas.microsoft.com/office/powerpoint/2010/main" val="244421371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598" y="2160590"/>
            <a:ext cx="7922841" cy="3880773"/>
          </a:xfrm>
        </p:spPr>
        <p:style>
          <a:lnRef idx="2">
            <a:schemeClr val="accent1"/>
          </a:lnRef>
          <a:fillRef idx="1">
            <a:schemeClr val="lt1"/>
          </a:fillRef>
          <a:effectRef idx="0">
            <a:schemeClr val="accent1"/>
          </a:effectRef>
          <a:fontRef idx="minor">
            <a:schemeClr val="dk1"/>
          </a:fontRef>
        </p:style>
        <p:txBody>
          <a:bodyPr>
            <a:normAutofit/>
          </a:bodyPr>
          <a:lstStyle/>
          <a:p>
            <a:r>
              <a:rPr lang="fa-IR" sz="2800" dirty="0">
                <a:cs typeface="B Nazanin" pitchFamily="2" charset="-78"/>
              </a:rPr>
              <a:t>دست كودك را به روي گونه‌اش بفشاريد</a:t>
            </a:r>
          </a:p>
          <a:p>
            <a:r>
              <a:rPr lang="fa-IR" sz="2800" dirty="0">
                <a:cs typeface="B Nazanin" pitchFamily="2" charset="-78"/>
              </a:rPr>
              <a:t>اندام پاييني دورتر را بكشيد</a:t>
            </a:r>
          </a:p>
          <a:p>
            <a:r>
              <a:rPr lang="fa-IR" sz="2800" dirty="0">
                <a:cs typeface="B Nazanin" pitchFamily="2" charset="-78"/>
              </a:rPr>
              <a:t>كودك را به سمت خود بچرخانيد تا روي يك پهلوي خود قرار گيرد</a:t>
            </a:r>
          </a:p>
        </p:txBody>
      </p:sp>
      <p:sp>
        <p:nvSpPr>
          <p:cNvPr id="4" name="Title 1"/>
          <p:cNvSpPr>
            <a:spLocks noGrp="1"/>
          </p:cNvSpPr>
          <p:nvPr>
            <p:ph type="title"/>
          </p:nvPr>
        </p:nvSpPr>
        <p:spPr>
          <a:xfrm>
            <a:off x="609599" y="609600"/>
            <a:ext cx="7922840" cy="1320800"/>
          </a:xfrm>
        </p:spPr>
        <p:style>
          <a:lnRef idx="2">
            <a:schemeClr val="accent1"/>
          </a:lnRef>
          <a:fillRef idx="1">
            <a:schemeClr val="lt1"/>
          </a:fillRef>
          <a:effectRef idx="0">
            <a:schemeClr val="accent1"/>
          </a:effectRef>
          <a:fontRef idx="minor">
            <a:schemeClr val="dk1"/>
          </a:fontRef>
        </p:style>
        <p:txBody>
          <a:bodyPr>
            <a:normAutofit/>
          </a:bodyPr>
          <a:lstStyle/>
          <a:p>
            <a:pPr algn="ctr"/>
            <a:r>
              <a:rPr lang="fa-IR" sz="2400" b="1" dirty="0">
                <a:solidFill>
                  <a:schemeClr val="accent1">
                    <a:lumMod val="50000"/>
                  </a:schemeClr>
                </a:solidFill>
                <a:cs typeface="B Titr" panose="00000700000000000000" pitchFamily="2" charset="-78"/>
              </a:rPr>
              <a:t>نحوه قرار دادن كودك در وضعيت بهبود</a:t>
            </a:r>
          </a:p>
        </p:txBody>
      </p:sp>
      <p:pic>
        <p:nvPicPr>
          <p:cNvPr id="5" name="Picture 4" descr="7 ghargh.bmp"/>
          <p:cNvPicPr>
            <a:picLocks noChangeAspect="1"/>
          </p:cNvPicPr>
          <p:nvPr/>
        </p:nvPicPr>
        <p:blipFill>
          <a:blip r:embed="rId2"/>
          <a:stretch>
            <a:fillRect/>
          </a:stretch>
        </p:blipFill>
        <p:spPr>
          <a:xfrm>
            <a:off x="1043608" y="3933056"/>
            <a:ext cx="3672408" cy="2097628"/>
          </a:xfrm>
          <a:prstGeom prst="rect">
            <a:avLst/>
          </a:prstGeom>
        </p:spPr>
      </p:pic>
    </p:spTree>
    <p:extLst>
      <p:ext uri="{BB962C8B-B14F-4D97-AF65-F5344CB8AC3E}">
        <p14:creationId xmlns:p14="http://schemas.microsoft.com/office/powerpoint/2010/main" val="321259728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56792"/>
            <a:ext cx="8229600" cy="4968552"/>
          </a:xfrm>
        </p:spPr>
        <p:style>
          <a:lnRef idx="2">
            <a:schemeClr val="accent1"/>
          </a:lnRef>
          <a:fillRef idx="1">
            <a:schemeClr val="lt1"/>
          </a:fillRef>
          <a:effectRef idx="0">
            <a:schemeClr val="accent1"/>
          </a:effectRef>
          <a:fontRef idx="minor">
            <a:schemeClr val="dk1"/>
          </a:fontRef>
        </p:style>
        <p:txBody>
          <a:bodyPr>
            <a:normAutofit/>
          </a:bodyPr>
          <a:lstStyle/>
          <a:p>
            <a:r>
              <a:rPr lang="fa-IR" sz="2800" dirty="0">
                <a:cs typeface="B Nazanin" pitchFamily="2" charset="-78"/>
              </a:rPr>
              <a:t>وضعيت ران را طوري تنظيم كنيد كه هر دو مفصل زانو و لگن خاصره با زاويه عمود خم شوند</a:t>
            </a:r>
          </a:p>
          <a:p>
            <a:r>
              <a:rPr lang="fa-IR" sz="2800" dirty="0">
                <a:solidFill>
                  <a:srgbClr val="FF0000"/>
                </a:solidFill>
                <a:cs typeface="B Nazanin" pitchFamily="2" charset="-78"/>
              </a:rPr>
              <a:t>سر كودك را به عقب خم كنيد تا راه تنفسي باز بماند </a:t>
            </a:r>
          </a:p>
          <a:p>
            <a:r>
              <a:rPr lang="fa-IR" sz="2800" dirty="0">
                <a:cs typeface="B Nazanin" pitchFamily="2" charset="-78"/>
              </a:rPr>
              <a:t>در صورت لزوم موقعيت دست را در زير چانه تنظيم كنيد تا مطمئن شويد كه سر به حالت خم شده و راه تنفسي به حالت باز باقي مي‌ماند </a:t>
            </a:r>
          </a:p>
          <a:p>
            <a:endParaRPr lang="fa-IR" sz="2800" dirty="0">
              <a:cs typeface="B Nazanin" pitchFamily="2" charset="-78"/>
            </a:endParaRPr>
          </a:p>
        </p:txBody>
      </p:sp>
      <p:sp>
        <p:nvSpPr>
          <p:cNvPr id="4" name="Title 1"/>
          <p:cNvSpPr>
            <a:spLocks noGrp="1"/>
          </p:cNvSpPr>
          <p:nvPr>
            <p:ph type="title"/>
          </p:nvPr>
        </p:nvSpPr>
        <p:spPr>
          <a:xfrm>
            <a:off x="609599" y="609600"/>
            <a:ext cx="8077201" cy="659160"/>
          </a:xfrm>
        </p:spPr>
        <p:style>
          <a:lnRef idx="2">
            <a:schemeClr val="accent1"/>
          </a:lnRef>
          <a:fillRef idx="1">
            <a:schemeClr val="lt1"/>
          </a:fillRef>
          <a:effectRef idx="0">
            <a:schemeClr val="accent1"/>
          </a:effectRef>
          <a:fontRef idx="minor">
            <a:schemeClr val="dk1"/>
          </a:fontRef>
        </p:style>
        <p:txBody>
          <a:bodyPr>
            <a:normAutofit/>
          </a:bodyPr>
          <a:lstStyle/>
          <a:p>
            <a:pPr algn="ctr"/>
            <a:r>
              <a:rPr lang="fa-IR" sz="2400" b="1" dirty="0">
                <a:solidFill>
                  <a:schemeClr val="accent1">
                    <a:lumMod val="50000"/>
                  </a:schemeClr>
                </a:solidFill>
                <a:cs typeface="B Titr" panose="00000700000000000000" pitchFamily="2" charset="-78"/>
              </a:rPr>
              <a:t>نحوه قرار دادن كودك در وضعيت بهبود</a:t>
            </a:r>
          </a:p>
        </p:txBody>
      </p:sp>
      <p:pic>
        <p:nvPicPr>
          <p:cNvPr id="5" name="Picture 4" descr="8 ghargh.bmp"/>
          <p:cNvPicPr>
            <a:picLocks noChangeAspect="1"/>
          </p:cNvPicPr>
          <p:nvPr/>
        </p:nvPicPr>
        <p:blipFill>
          <a:blip r:embed="rId2"/>
          <a:stretch>
            <a:fillRect/>
          </a:stretch>
        </p:blipFill>
        <p:spPr>
          <a:xfrm>
            <a:off x="2483768" y="4077072"/>
            <a:ext cx="4248473" cy="2298353"/>
          </a:xfrm>
          <a:prstGeom prst="rect">
            <a:avLst/>
          </a:prstGeom>
        </p:spPr>
      </p:pic>
    </p:spTree>
    <p:extLst>
      <p:ext uri="{BB962C8B-B14F-4D97-AF65-F5344CB8AC3E}">
        <p14:creationId xmlns:p14="http://schemas.microsoft.com/office/powerpoint/2010/main" val="297554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67544" y="260648"/>
            <a:ext cx="8291264" cy="1143000"/>
          </a:xfrm>
        </p:spPr>
        <p:style>
          <a:lnRef idx="2">
            <a:schemeClr val="accent1"/>
          </a:lnRef>
          <a:fillRef idx="1">
            <a:schemeClr val="lt1"/>
          </a:fillRef>
          <a:effectRef idx="0">
            <a:schemeClr val="accent1"/>
          </a:effectRef>
          <a:fontRef idx="minor">
            <a:schemeClr val="dk1"/>
          </a:fontRef>
        </p:style>
        <p:txBody>
          <a:bodyPr>
            <a:noAutofit/>
          </a:bodyPr>
          <a:lstStyle/>
          <a:p>
            <a:pPr algn="ctr"/>
            <a:r>
              <a:rPr lang="fa-IR" sz="2000" b="1" dirty="0">
                <a:solidFill>
                  <a:schemeClr val="accent1">
                    <a:lumMod val="50000"/>
                  </a:schemeClr>
                </a:solidFill>
                <a:cs typeface="B Nazanin" pitchFamily="2" charset="-78"/>
              </a:rPr>
              <a:t> (ترتیب احیا برای احیاگر غیر حرفه ای ) </a:t>
            </a:r>
            <a:r>
              <a:rPr lang="fa-IR" sz="2400" b="1" dirty="0">
                <a:solidFill>
                  <a:schemeClr val="accent1">
                    <a:lumMod val="50000"/>
                  </a:schemeClr>
                </a:solidFill>
                <a:cs typeface="B Titr" panose="00000700000000000000" pitchFamily="2" charset="-78"/>
              </a:rPr>
              <a:t>4 - ارزیابی تنفس </a:t>
            </a:r>
          </a:p>
        </p:txBody>
      </p:sp>
      <p:sp>
        <p:nvSpPr>
          <p:cNvPr id="3" name="Content Placeholder 2"/>
          <p:cNvSpPr>
            <a:spLocks noGrp="1"/>
          </p:cNvSpPr>
          <p:nvPr>
            <p:ph idx="1"/>
          </p:nvPr>
        </p:nvSpPr>
        <p:spPr>
          <a:xfrm>
            <a:off x="395536" y="1556792"/>
            <a:ext cx="8229600" cy="4896544"/>
          </a:xfrm>
        </p:spPr>
        <p:style>
          <a:lnRef idx="2">
            <a:schemeClr val="accent1"/>
          </a:lnRef>
          <a:fillRef idx="1">
            <a:schemeClr val="lt1"/>
          </a:fillRef>
          <a:effectRef idx="0">
            <a:schemeClr val="accent1"/>
          </a:effectRef>
          <a:fontRef idx="minor">
            <a:schemeClr val="dk1"/>
          </a:fontRef>
        </p:style>
        <p:txBody>
          <a:bodyPr>
            <a:noAutofit/>
          </a:bodyPr>
          <a:lstStyle/>
          <a:p>
            <a:pPr>
              <a:buFont typeface="Wingdings" panose="05000000000000000000" pitchFamily="2" charset="2"/>
              <a:buChar char="v"/>
            </a:pPr>
            <a:r>
              <a:rPr lang="fa-IR" sz="2800" dirty="0">
                <a:solidFill>
                  <a:srgbClr val="FF0000"/>
                </a:solidFill>
                <a:cs typeface="B Nazanin" pitchFamily="2" charset="-78"/>
              </a:rPr>
              <a:t>در صورتی که مصدوم تنفس منظم دارد، نیازی به عملیات احیا ندارد و نباید ماساژقلبی را شروع کنید. </a:t>
            </a:r>
          </a:p>
          <a:p>
            <a:pPr>
              <a:buFont typeface="Wingdings" panose="05000000000000000000" pitchFamily="2" charset="2"/>
              <a:buChar char="v"/>
            </a:pPr>
            <a:r>
              <a:rPr lang="fa-IR" sz="2800" dirty="0">
                <a:cs typeface="B Nazanin" pitchFamily="2" charset="-78"/>
              </a:rPr>
              <a:t>ا گر شواهدی از حادثه و آسیب وجود ندارد، کودک را بر روی یک پهلو بخوابانید تا ضمن کمک به بازنگه داشتن راه هوایی، خطر خفگی نیز کاهش یابد.</a:t>
            </a:r>
          </a:p>
          <a:p>
            <a:pPr>
              <a:buFont typeface="Wingdings" panose="05000000000000000000" pitchFamily="2" charset="2"/>
              <a:buChar char="v"/>
            </a:pPr>
            <a:r>
              <a:rPr lang="fa-IR" sz="2800" dirty="0">
                <a:solidFill>
                  <a:srgbClr val="FF0000"/>
                </a:solidFill>
                <a:cs typeface="B Nazanin" pitchFamily="2" charset="-78"/>
              </a:rPr>
              <a:t> ا گر کودک تنفس نداشته و پاسخ نمی دهد و یا تنفس غیرموثر داشت      (دهنک زدن)، عملیات احیا را شروع کنید.</a:t>
            </a:r>
          </a:p>
        </p:txBody>
      </p:sp>
    </p:spTree>
    <p:extLst>
      <p:ext uri="{BB962C8B-B14F-4D97-AF65-F5344CB8AC3E}">
        <p14:creationId xmlns:p14="http://schemas.microsoft.com/office/powerpoint/2010/main" val="3653734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
                                            <p:bg/>
                                          </p:spTgt>
                                        </p:tgtEl>
                                        <p:attrNameLst>
                                          <p:attrName>style.visibility</p:attrName>
                                        </p:attrNameLst>
                                      </p:cBhvr>
                                      <p:to>
                                        <p:strVal val="visible"/>
                                      </p:to>
                                    </p:set>
                                    <p:animScale>
                                      <p:cBhvr>
                                        <p:cTn id="7" dur="1000" decel="50000" fill="hold">
                                          <p:stCondLst>
                                            <p:cond delay="0"/>
                                          </p:stCondLst>
                                        </p:cTn>
                                        <p:tgtEl>
                                          <p:spTgt spid="3">
                                            <p:bg/>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bg/>
                                          </p:spTgt>
                                        </p:tgtEl>
                                        <p:attrNameLst>
                                          <p:attrName>ppt_x</p:attrName>
                                          <p:attrName>ppt_y</p:attrName>
                                        </p:attrNameLst>
                                      </p:cBhvr>
                                    </p:animMotion>
                                    <p:animEffect transition="in" filter="fade">
                                      <p:cBhvr>
                                        <p:cTn id="9" dur="1000"/>
                                        <p:tgtEl>
                                          <p:spTgt spid="3">
                                            <p:bg/>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Scale>
                                      <p:cBhvr>
                                        <p:cTn id="14" dur="1000" decel="50000" fill="hold">
                                          <p:stCondLst>
                                            <p:cond delay="0"/>
                                          </p:stCondLst>
                                        </p:cTn>
                                        <p:tgtEl>
                                          <p:spTgt spid="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3">
                                            <p:txEl>
                                              <p:pRg st="0" end="0"/>
                                            </p:txEl>
                                          </p:spTgt>
                                        </p:tgtEl>
                                        <p:attrNameLst>
                                          <p:attrName>ppt_x</p:attrName>
                                          <p:attrName>ppt_y</p:attrName>
                                        </p:attrNameLst>
                                      </p:cBhvr>
                                    </p:animMotion>
                                    <p:animEffect transition="in" filter="fade">
                                      <p:cBhvr>
                                        <p:cTn id="16" dur="1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Scale>
                                      <p:cBhvr>
                                        <p:cTn id="21" dur="1000" decel="50000" fill="hold">
                                          <p:stCondLst>
                                            <p:cond delay="0"/>
                                          </p:stCondLst>
                                        </p:cTn>
                                        <p:tgtEl>
                                          <p:spTgt spid="3">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3">
                                            <p:txEl>
                                              <p:pRg st="1" end="1"/>
                                            </p:txEl>
                                          </p:spTgt>
                                        </p:tgtEl>
                                        <p:attrNameLst>
                                          <p:attrName>ppt_x</p:attrName>
                                          <p:attrName>ppt_y</p:attrName>
                                        </p:attrNameLst>
                                      </p:cBhvr>
                                    </p:animMotion>
                                    <p:animEffect transition="in" filter="fade">
                                      <p:cBhvr>
                                        <p:cTn id="23" dur="10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Scale>
                                      <p:cBhvr>
                                        <p:cTn id="28" dur="1000" decel="50000" fill="hold">
                                          <p:stCondLst>
                                            <p:cond delay="0"/>
                                          </p:stCondLst>
                                        </p:cTn>
                                        <p:tgtEl>
                                          <p:spTgt spid="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
                                            <p:txEl>
                                              <p:pRg st="2" end="2"/>
                                            </p:txEl>
                                          </p:spTgt>
                                        </p:tgtEl>
                                        <p:attrNameLst>
                                          <p:attrName>ppt_x</p:attrName>
                                          <p:attrName>ppt_y</p:attrName>
                                        </p:attrNameLst>
                                      </p:cBhvr>
                                    </p:animMotion>
                                    <p:animEffect transition="in" filter="fade">
                                      <p:cBhvr>
                                        <p:cTn id="30"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0106"/>
          </a:xfrm>
        </p:spPr>
        <p:style>
          <a:lnRef idx="2">
            <a:schemeClr val="accent1"/>
          </a:lnRef>
          <a:fillRef idx="1">
            <a:schemeClr val="lt1"/>
          </a:fillRef>
          <a:effectRef idx="0">
            <a:schemeClr val="accent1"/>
          </a:effectRef>
          <a:fontRef idx="minor">
            <a:schemeClr val="dk1"/>
          </a:fontRef>
        </p:style>
        <p:txBody>
          <a:bodyPr>
            <a:noAutofit/>
          </a:bodyPr>
          <a:lstStyle/>
          <a:p>
            <a:pPr algn="ctr"/>
            <a:br>
              <a:rPr lang="fa-IR" sz="2000" b="1" dirty="0">
                <a:solidFill>
                  <a:schemeClr val="accent1">
                    <a:lumMod val="50000"/>
                  </a:schemeClr>
                </a:solidFill>
                <a:cs typeface="B Titr" panose="00000700000000000000" pitchFamily="2" charset="-78"/>
              </a:rPr>
            </a:br>
            <a:r>
              <a:rPr lang="fa-IR" sz="2000" b="1" dirty="0" err="1">
                <a:solidFill>
                  <a:schemeClr val="accent1">
                    <a:lumMod val="50000"/>
                  </a:schemeClr>
                </a:solidFill>
                <a:cs typeface="B Titr" panose="00000700000000000000" pitchFamily="2" charset="-78"/>
              </a:rPr>
              <a:t>نكات</a:t>
            </a:r>
            <a:r>
              <a:rPr lang="fa-IR" sz="2000" b="1" dirty="0">
                <a:solidFill>
                  <a:schemeClr val="accent1">
                    <a:lumMod val="50000"/>
                  </a:schemeClr>
                </a:solidFill>
                <a:cs typeface="B Titr" panose="00000700000000000000" pitchFamily="2" charset="-78"/>
              </a:rPr>
              <a:t> كليدي پيشگيري از غرق شدگي: </a:t>
            </a:r>
            <a:br>
              <a:rPr lang="en-US" sz="2000" b="1" dirty="0">
                <a:solidFill>
                  <a:schemeClr val="accent1">
                    <a:lumMod val="50000"/>
                  </a:schemeClr>
                </a:solidFill>
                <a:cs typeface="B Titr" panose="00000700000000000000" pitchFamily="2" charset="-78"/>
              </a:rPr>
            </a:br>
            <a:endParaRPr lang="fa-IR" sz="2000" b="1" dirty="0">
              <a:solidFill>
                <a:schemeClr val="accent1">
                  <a:lumMod val="50000"/>
                </a:schemeClr>
              </a:solidFill>
              <a:cs typeface="B Titr" panose="00000700000000000000" pitchFamily="2" charset="-78"/>
            </a:endParaRPr>
          </a:p>
        </p:txBody>
      </p:sp>
      <p:sp>
        <p:nvSpPr>
          <p:cNvPr id="3" name="Content Placeholder 2"/>
          <p:cNvSpPr>
            <a:spLocks noGrp="1"/>
          </p:cNvSpPr>
          <p:nvPr>
            <p:ph idx="1"/>
          </p:nvPr>
        </p:nvSpPr>
        <p:spPr>
          <a:xfrm>
            <a:off x="457200" y="1268760"/>
            <a:ext cx="8229600" cy="5400600"/>
          </a:xfrm>
        </p:spPr>
        <p:style>
          <a:lnRef idx="2">
            <a:schemeClr val="accent1"/>
          </a:lnRef>
          <a:fillRef idx="1">
            <a:schemeClr val="lt1"/>
          </a:fillRef>
          <a:effectRef idx="0">
            <a:schemeClr val="accent1"/>
          </a:effectRef>
          <a:fontRef idx="minor">
            <a:schemeClr val="dk1"/>
          </a:fontRef>
        </p:style>
        <p:txBody>
          <a:bodyPr>
            <a:noAutofit/>
          </a:bodyPr>
          <a:lstStyle/>
          <a:p>
            <a:pPr lvl="0"/>
            <a:r>
              <a:rPr lang="fa-IR" sz="2000" b="1" dirty="0">
                <a:solidFill>
                  <a:srgbClr val="FF0000"/>
                </a:solidFill>
                <a:cs typeface="B Nazanin" pitchFamily="2" charset="-78"/>
              </a:rPr>
              <a:t>مهارت‌هاي نجات زندگي را بياموزيد:</a:t>
            </a:r>
            <a:r>
              <a:rPr lang="fa-IR" sz="2000" dirty="0">
                <a:solidFill>
                  <a:srgbClr val="FF0000"/>
                </a:solidFill>
                <a:cs typeface="B Nazanin" pitchFamily="2" charset="-78"/>
              </a:rPr>
              <a:t> </a:t>
            </a:r>
            <a:r>
              <a:rPr lang="fa-IR" sz="2000" dirty="0">
                <a:cs typeface="B Nazanin" pitchFamily="2" charset="-78"/>
              </a:rPr>
              <a:t>هر فردي بايد اصول پايه شنا كردن (شناور شدن روي آب، حركت در طول آب) و احيا قلبي ريوي (</a:t>
            </a:r>
            <a:r>
              <a:rPr lang="en-US" sz="2000" dirty="0">
                <a:cs typeface="B Nazanin" pitchFamily="2" charset="-78"/>
              </a:rPr>
              <a:t>CPR</a:t>
            </a:r>
            <a:r>
              <a:rPr lang="fa-IR" sz="2000" dirty="0">
                <a:cs typeface="B Nazanin" pitchFamily="2" charset="-78"/>
              </a:rPr>
              <a:t> ) را بداند </a:t>
            </a:r>
            <a:endParaRPr lang="en-US" sz="2000" dirty="0">
              <a:cs typeface="B Nazanin" pitchFamily="2" charset="-78"/>
            </a:endParaRPr>
          </a:p>
          <a:p>
            <a:pPr lvl="0"/>
            <a:r>
              <a:rPr lang="fa-IR" sz="2000" b="1" dirty="0">
                <a:solidFill>
                  <a:srgbClr val="FF0000"/>
                </a:solidFill>
                <a:cs typeface="B Nazanin" pitchFamily="2" charset="-78"/>
              </a:rPr>
              <a:t>استخر را كامل حصاربندي كنيد:</a:t>
            </a:r>
            <a:r>
              <a:rPr lang="fa-IR" sz="2000" dirty="0">
                <a:solidFill>
                  <a:srgbClr val="FF0000"/>
                </a:solidFill>
                <a:cs typeface="B Nazanin" pitchFamily="2" charset="-78"/>
              </a:rPr>
              <a:t>   </a:t>
            </a:r>
            <a:r>
              <a:rPr lang="fa-IR" sz="2000" dirty="0">
                <a:cs typeface="B Nazanin" pitchFamily="2" charset="-78"/>
              </a:rPr>
              <a:t>يك حصار كامل چهار طرفه دور تا دور  استخر نصب </a:t>
            </a:r>
            <a:r>
              <a:rPr lang="fa-IR" sz="2000" dirty="0" err="1">
                <a:cs typeface="B Nazanin" pitchFamily="2" charset="-78"/>
              </a:rPr>
              <a:t>كنيد</a:t>
            </a:r>
            <a:r>
              <a:rPr lang="fa-IR" sz="2000" dirty="0">
                <a:cs typeface="B Nazanin" pitchFamily="2" charset="-78"/>
              </a:rPr>
              <a:t>؛ بطوري كه كودكان نتوانند قفل آن را باز كنند، اين امر مي‌تواند كودكان را از منطقه شنا دور ‌كند. اين حصارها بايد منطقه بازي کودک و خانه را كاملاً از استخر جدا كند </a:t>
            </a:r>
            <a:endParaRPr lang="en-US" sz="2000" dirty="0">
              <a:cs typeface="B Nazanin" pitchFamily="2" charset="-78"/>
            </a:endParaRPr>
          </a:p>
          <a:p>
            <a:pPr lvl="0"/>
            <a:r>
              <a:rPr lang="fa-IR" sz="2000" b="1" dirty="0">
                <a:solidFill>
                  <a:srgbClr val="FF0000"/>
                </a:solidFill>
                <a:cs typeface="B Nazanin" pitchFamily="2" charset="-78"/>
              </a:rPr>
              <a:t>استفاده از جليقه نجات را اجباري كنيد:</a:t>
            </a:r>
            <a:r>
              <a:rPr lang="fa-IR" sz="2000" dirty="0">
                <a:solidFill>
                  <a:srgbClr val="FF0000"/>
                </a:solidFill>
                <a:cs typeface="B Nazanin" pitchFamily="2" charset="-78"/>
              </a:rPr>
              <a:t> </a:t>
            </a:r>
            <a:r>
              <a:rPr lang="fa-IR" sz="2000" dirty="0">
                <a:cs typeface="B Nazanin" pitchFamily="2" charset="-78"/>
              </a:rPr>
              <a:t>مطمئن شويد كودكان حتي اگر شنا كردن مي‌دانند، در داخل و يا اطراف آب‌هاي طبيعي مانند درياچه يا اقيانوس، جليقه نجات مي‌پوشند. كودكاني كه شناگرهاي ضعيفي هستند، همچنين بايد در داخل و اطراف استخر جليقه نجات بپوشند </a:t>
            </a:r>
            <a:endParaRPr lang="en-US" sz="2000" dirty="0">
              <a:cs typeface="B Nazanin" pitchFamily="2" charset="-78"/>
            </a:endParaRPr>
          </a:p>
          <a:p>
            <a:pPr lvl="0"/>
            <a:r>
              <a:rPr lang="fa-IR" sz="2000" b="1" dirty="0">
                <a:solidFill>
                  <a:srgbClr val="FF0000"/>
                </a:solidFill>
                <a:cs typeface="B Nazanin" pitchFamily="2" charset="-78"/>
              </a:rPr>
              <a:t>نظارت كامل داشته باشيد:</a:t>
            </a:r>
            <a:r>
              <a:rPr lang="fa-IR" sz="2000" dirty="0">
                <a:solidFill>
                  <a:srgbClr val="FF0000"/>
                </a:solidFill>
                <a:cs typeface="B Nazanin" pitchFamily="2" charset="-78"/>
              </a:rPr>
              <a:t> </a:t>
            </a:r>
            <a:r>
              <a:rPr lang="fa-IR" sz="2000" dirty="0">
                <a:cs typeface="B Nazanin" pitchFamily="2" charset="-78"/>
              </a:rPr>
              <a:t>وقتي كودكان در داخل يا اطراف آب هستند (مانند وان حمام) در تمام مدت كاملاً مراقب آن‌ها باشيد. افرادي كه در آب و يا نزديك آب از كودكان مواظبت مي‌‌كنند بايد از فعاليت‌هايي كه تمركز را از بين مي‌برند مانند مطالعه كتاب، بازي، صحبت تلفني، استفاده از الكل يا دارو اجتناب كنند  </a:t>
            </a:r>
          </a:p>
        </p:txBody>
      </p:sp>
    </p:spTree>
    <p:extLst>
      <p:ext uri="{BB962C8B-B14F-4D97-AF65-F5344CB8AC3E}">
        <p14:creationId xmlns:p14="http://schemas.microsoft.com/office/powerpoint/2010/main" val="302564746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55576" y="116632"/>
            <a:ext cx="7488831" cy="7128791"/>
          </a:xfrm>
          <a:prstGeom prst="rect">
            <a:avLst/>
          </a:prstGeom>
        </p:spPr>
      </p:pic>
    </p:spTree>
    <p:extLst>
      <p:ext uri="{BB962C8B-B14F-4D97-AF65-F5344CB8AC3E}">
        <p14:creationId xmlns:p14="http://schemas.microsoft.com/office/powerpoint/2010/main" val="309684877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899592" y="0"/>
            <a:ext cx="6768752" cy="6713987"/>
          </a:xfrm>
          <a:prstGeom prst="rect">
            <a:avLst/>
          </a:prstGeom>
        </p:spPr>
      </p:pic>
    </p:spTree>
    <p:extLst>
      <p:ext uri="{BB962C8B-B14F-4D97-AF65-F5344CB8AC3E}">
        <p14:creationId xmlns:p14="http://schemas.microsoft.com/office/powerpoint/2010/main" val="1993522752"/>
      </p:ext>
    </p:extLst>
  </p:cSld>
  <p:clrMapOvr>
    <a:masterClrMapping/>
  </p:clrMapOvr>
</p:sld>
</file>

<file path=ppt/theme/theme1.xml><?xml version="1.0" encoding="utf-8"?>
<a:theme xmlns:a="http://schemas.openxmlformats.org/drawingml/2006/main" name="Facet">
  <a:themeElements>
    <a:clrScheme name="Yellow">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8C59B386-999D-4CB6-B907-9F3997C027CC}"/>
    </a:ext>
  </a:extLst>
</a:theme>
</file>

<file path=docProps/app.xml><?xml version="1.0" encoding="utf-8"?>
<Properties xmlns="http://schemas.openxmlformats.org/officeDocument/2006/extended-properties" xmlns:vt="http://schemas.openxmlformats.org/officeDocument/2006/docPropsVTypes">
  <Template>Facet</Template>
  <TotalTime>1235</TotalTime>
  <Words>8780</Words>
  <Application>Microsoft Office PowerPoint</Application>
  <PresentationFormat>On-screen Show (4:3)</PresentationFormat>
  <Paragraphs>569</Paragraphs>
  <Slides>92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92</vt:i4>
      </vt:variant>
    </vt:vector>
  </HeadingPairs>
  <TitlesOfParts>
    <vt:vector size="99" baseType="lpstr">
      <vt:lpstr>Arial</vt:lpstr>
      <vt:lpstr>Trebuchet MS</vt:lpstr>
      <vt:lpstr>Wingdings</vt:lpstr>
      <vt:lpstr>Wingdings 3</vt:lpstr>
      <vt:lpstr>wNazanin</vt:lpstr>
      <vt:lpstr>wNazanin-Bold</vt:lpstr>
      <vt:lpstr>Facet</vt:lpstr>
      <vt:lpstr>احیای پایه کودکان و شیرخواران </vt:lpstr>
      <vt:lpstr>ABC  یا CAB</vt:lpstr>
      <vt:lpstr>ABC  یا CAB</vt:lpstr>
      <vt:lpstr>ترتیب احیای پایه برای احیاگرغیر حرفه ای </vt:lpstr>
      <vt:lpstr>(ترتیب احیا برای احیاگر غیر حرفه ای ) 1-ایمنی فرد احیا کننده و کودک مصدوم </vt:lpstr>
      <vt:lpstr>(ترتیب احیا برای احیاگر غیر حرفه ای ) 2- نیاز به احیا را ارزیابی کنید  </vt:lpstr>
      <vt:lpstr> (ترتیب احیا برای احیاگر غیر حرفه ای ) 3 - ارزیابی پاسخ دهی مصدوم </vt:lpstr>
      <vt:lpstr> (ترتیب احیا برای احیاگر غیر حرفه ای ) 3 - ارزیابی پاسخ دهی مصدوم </vt:lpstr>
      <vt:lpstr> (ترتیب احیا برای احیاگر غیر حرفه ای ) 4 - ارزیابی تنفس </vt:lpstr>
      <vt:lpstr> (ترتیب احیا برای احیاگر غیر حرفه ای ) 4 - ارزیابی تنفس </vt:lpstr>
      <vt:lpstr> (ترتیب احیا برای احیاگر غیر حرفه ای ) 5 - شروع فشردن قفسه سینه ( ماساژقلبی ) </vt:lpstr>
      <vt:lpstr>خصوصیات یک عملیات احیا با کیفیت بالا و مطلوب </vt:lpstr>
      <vt:lpstr>خصوصیات یک عملیات احیا با کیفیت بالا و مطلوب </vt:lpstr>
      <vt:lpstr>خصوصیات یک عملیات احیا با کیفیت بالا و مطلوب </vt:lpstr>
      <vt:lpstr>خصوصیات یک عملیات احیا با کیفیت بالا و مطلوب </vt:lpstr>
      <vt:lpstr>خصوصیات یک عملیات احیا با کیفیت بالا و مطلوب </vt:lpstr>
      <vt:lpstr>خصوصیات یک عملیات احیا با کیفیت بالا و مطلوب </vt:lpstr>
      <vt:lpstr>خصوصیات یک عملیات احیا با کیفیت بالا و مطلوب </vt:lpstr>
      <vt:lpstr> (ترتیب احیا برای احیاگر غیر حرفه ای ) 6- باز کردن راه هوایی و تهویه ( تنفس کمکی ) دادن </vt:lpstr>
      <vt:lpstr>6- باز کردن راه هوایی و تهویه ( تنفس کمکی ) دادن </vt:lpstr>
      <vt:lpstr>6- باز کردن راه هوایی و تهویه ( تنفس کمکی ) دادن </vt:lpstr>
      <vt:lpstr> (ترتیب احیا برای احیاگر غیر حرفه ای ) 7- هماهنگی بین فشردن قفسه سینه و تنفس </vt:lpstr>
      <vt:lpstr>  (ترتیب احیا برای احیاگر غیر حرفه ای ) 8-اطلاع رسانی به اورژانس </vt:lpstr>
      <vt:lpstr> احیای پایه برای احیاکننده های ماهر یا هر کسی که اموزش احیای دو نفره دیده است .  </vt:lpstr>
      <vt:lpstr> ادامهاحیای پایه برای احیاکننده های ماهر یا هر کسی که اموزش احیای دو نفره دیده است .  </vt:lpstr>
      <vt:lpstr> ( احیای پایه برای احیاکننده های ماهر یا هر کسی که اموزش احیای دو نفره دیده است . ) 1- بررسی نیاز کودک به احیا </vt:lpstr>
      <vt:lpstr>  ( احیای پایه برای احیاکننده های ماهر یا هر کسی که اموزش احیای دو نفره دیده است . )  2- چک کردن تنفس و نبض </vt:lpstr>
      <vt:lpstr>  2-1تنفس ناکافی همراه با وجود نبض </vt:lpstr>
      <vt:lpstr> 2-2برادیکاردی با پرفیوژن ناچیز  </vt:lpstr>
      <vt:lpstr>( احیای پایه برای احیاکننده های ماهر یا هر کسی که اموزش احیای دو نفره دیده است . ) 3 - ماساژقلبی  </vt:lpstr>
      <vt:lpstr>ادامه ماساژقلبی   </vt:lpstr>
      <vt:lpstr>( احیای پایه برای احیاکننده های ماهر یا هر کسی که اموزش احیای دو نفره دیده است . ) 4- تهویه   </vt:lpstr>
      <vt:lpstr> تهویه هماهنگ با ماساژقلبی  </vt:lpstr>
      <vt:lpstr>( احیای پایه برای احیاکننده های ماهر یا هر کسی که اموزش احیای دو نفره دیده است . ) 5 - شوک الکتریکی   </vt:lpstr>
      <vt:lpstr> ادامه شوک الکتریکی  </vt:lpstr>
      <vt:lpstr> احیا فقط با دست ( فقط ماساژ )  </vt:lpstr>
      <vt:lpstr> ادامه احیافقط با دست ( فقط ماساژ)  </vt:lpstr>
      <vt:lpstr>وسایل کمکی در تنفس  وسایل محافظ   </vt:lpstr>
      <vt:lpstr> تنفس با بگ ( کیسه ) و ماسک ( افراد حرفه ای )  </vt:lpstr>
      <vt:lpstr> تنفس با بگ ( کیسه ) و ماسک ( افراد حرفه ای )  </vt:lpstr>
      <vt:lpstr> احتیاطات  </vt:lpstr>
      <vt:lpstr> اگر قفسه سینه بالا نیامد مجددا بررسی نمایید  </vt:lpstr>
      <vt:lpstr> اگر قفسه سینه بالا نیامد مجددا بررسی نمایید  </vt:lpstr>
      <vt:lpstr>تهویه بگ – ماسک ( دونفره )   </vt:lpstr>
      <vt:lpstr>تهویه بگ – ماسک ( دونفره )   </vt:lpstr>
      <vt:lpstr> باد شدن معده و فشردن کریکوئید  </vt:lpstr>
      <vt:lpstr> تجویز اکسیژن  </vt:lpstr>
      <vt:lpstr> تجویز اکسیژن  </vt:lpstr>
      <vt:lpstr> ماسک ها ی اکسیژن  </vt:lpstr>
      <vt:lpstr> کانول بینی  </vt:lpstr>
      <vt:lpstr>خفگی </vt:lpstr>
      <vt:lpstr> چرا کودکان به سادگی دچار خفگی می شوند؟  </vt:lpstr>
      <vt:lpstr>چه چیزی کودکان را خفه می‌کند؟       </vt:lpstr>
      <vt:lpstr>علائم انسداد راه هوایی با جسم خارجی</vt:lpstr>
      <vt:lpstr>علائم شایع در صورت وارد شدن جسم خارجی به دستگاه گوارش  </vt:lpstr>
      <vt:lpstr>علائم شایع در صورت وارد شدن جسم خارجی به دستگاه تنفس</vt:lpstr>
      <vt:lpstr> برای پیشگیری از خفگی كودك چه بايد كرد؟  </vt:lpstr>
      <vt:lpstr>برای پیشگیری از خفگی كودك چه بايد كرد؟    </vt:lpstr>
      <vt:lpstr>در صورتی که کودک جسمی را بلعید چه بايد كرد؟ </vt:lpstr>
      <vt:lpstr> در كودكان بالاي يكسال ( Heimlich maneuver)</vt:lpstr>
      <vt:lpstr>در کودکان زیر یکسال </vt:lpstr>
      <vt:lpstr>اگر کودک بیهوش شود</vt:lpstr>
      <vt:lpstr>سندرم مرگ ناگهاني شيرخواران     </vt:lpstr>
      <vt:lpstr>عواملی که با بروز سندرم مرگ ناگهانی شیرخواران مرتبط هستند</vt:lpstr>
      <vt:lpstr> مواردی که با رعایت آن ها مي‌توان خطر وقوع سندرم مرگ ناگهاني شيرخواران را كاهش داد      </vt:lpstr>
      <vt:lpstr> نکات کلیدی پیشگیری از خفگي (1)محیط خواب ایمن ایجاد کنید  </vt:lpstr>
      <vt:lpstr> نکات کلیدی پیشگیری از خفگي غذا خوردن و بازی کردن کودکان را ایمن کنید  </vt:lpstr>
      <vt:lpstr>حادثه  </vt:lpstr>
      <vt:lpstr>PowerPoint Presentation</vt:lpstr>
      <vt:lpstr>غرق شدگي </vt:lpstr>
      <vt:lpstr>اپيدميولوژي  </vt:lpstr>
      <vt:lpstr>محل‌هاي شایع غرق شدن كودكان(توزیع سنی) </vt:lpstr>
      <vt:lpstr> براي پيشگيري از غرق شدگي چه بايد كرد؟  </vt:lpstr>
      <vt:lpstr> براي پيشگيري از غرق شدگي چه بايد كرد؟  </vt:lpstr>
      <vt:lpstr>رفتارهاي ايمن هنگام حمام كردن كودك </vt:lpstr>
      <vt:lpstr>رفتارهاي ايمن براي استفاده از استخر  </vt:lpstr>
      <vt:lpstr>رفتارهاي ايمن براي استفاده از استخر  </vt:lpstr>
      <vt:lpstr>رفتارهاي ايمن در ساحل دريا  </vt:lpstr>
      <vt:lpstr>پيشگيري از غرق شدگي در مراكز مراقبت از كودك</vt:lpstr>
      <vt:lpstr>پيشگيري از غرق شدگي در استخر(مرکز و منزل)</vt:lpstr>
      <vt:lpstr>پيشگيري از غرق شدگي در مراكز مراقبت از كودك</vt:lpstr>
      <vt:lpstr> در صورتي كه كودكي غرق شد چه بايد كرد؟  </vt:lpstr>
      <vt:lpstr>در صورتي كه كودكي غرق شد چه بايد كرد؟  </vt:lpstr>
      <vt:lpstr>PowerPoint Presentation</vt:lpstr>
      <vt:lpstr> در صورتي كه كودكي غرق شد چه بايد كرد؟  </vt:lpstr>
      <vt:lpstr>نحوه قرار دادن كودك در وضعيت بهبود - 1و2  </vt:lpstr>
      <vt:lpstr>نحوه قرار دادن كودك در وضعيت بهبود</vt:lpstr>
      <vt:lpstr>نحوه قرار دادن كودك در وضعيت بهبود</vt:lpstr>
      <vt:lpstr>نحوه قرار دادن كودك در وضعيت بهبود</vt:lpstr>
      <vt:lpstr> نكات كليدي پيشگيري از غرق شدگي:  </vt:lpstr>
      <vt:lpstr>PowerPoint Presentation</vt:lpstr>
      <vt:lpstr>PowerPoint Presentation</vt:lpstr>
    </vt:vector>
  </TitlesOfParts>
  <Company>Office07</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بچه‌هاي كوچك، حوادث بزرگ</dc:title>
  <dc:creator>abolghasemi-n</dc:creator>
  <cp:lastModifiedBy>زهرا احمدی</cp:lastModifiedBy>
  <cp:revision>343</cp:revision>
  <dcterms:created xsi:type="dcterms:W3CDTF">2014-06-15T06:31:52Z</dcterms:created>
  <dcterms:modified xsi:type="dcterms:W3CDTF">2022-11-01T10:32:06Z</dcterms:modified>
</cp:coreProperties>
</file>