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50"/>
  </p:notesMasterIdLst>
  <p:sldIdLst>
    <p:sldId id="313" r:id="rId2"/>
    <p:sldId id="256" r:id="rId3"/>
    <p:sldId id="257" r:id="rId4"/>
    <p:sldId id="270" r:id="rId5"/>
    <p:sldId id="317" r:id="rId6"/>
    <p:sldId id="314" r:id="rId7"/>
    <p:sldId id="315" r:id="rId8"/>
    <p:sldId id="316"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299" r:id="rId23"/>
    <p:sldId id="298" r:id="rId24"/>
    <p:sldId id="267" r:id="rId25"/>
    <p:sldId id="268" r:id="rId26"/>
    <p:sldId id="293" r:id="rId27"/>
    <p:sldId id="296" r:id="rId28"/>
    <p:sldId id="297" r:id="rId29"/>
    <p:sldId id="272" r:id="rId30"/>
    <p:sldId id="288" r:id="rId31"/>
    <p:sldId id="273" r:id="rId32"/>
    <p:sldId id="274" r:id="rId33"/>
    <p:sldId id="291" r:id="rId34"/>
    <p:sldId id="289" r:id="rId35"/>
    <p:sldId id="290" r:id="rId36"/>
    <p:sldId id="295" r:id="rId37"/>
    <p:sldId id="292" r:id="rId38"/>
    <p:sldId id="275" r:id="rId39"/>
    <p:sldId id="276" r:id="rId40"/>
    <p:sldId id="277" r:id="rId41"/>
    <p:sldId id="278" r:id="rId42"/>
    <p:sldId id="279" r:id="rId43"/>
    <p:sldId id="280" r:id="rId44"/>
    <p:sldId id="281" r:id="rId45"/>
    <p:sldId id="318" r:id="rId46"/>
    <p:sldId id="319" r:id="rId47"/>
    <p:sldId id="320" r:id="rId48"/>
    <p:sldId id="269" r:id="rId49"/>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D308617F-9147-4E88-B230-AAC44C6F47FA}" type="datetimeFigureOut">
              <a:rPr lang="en-US" smtClean="0"/>
              <a:pPr/>
              <a:t>9/20/2021</a:t>
            </a:fld>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5F3CBD11-26BF-4BA3-952F-95A7A1236C40}" type="slidenum">
              <a:rPr lang="en-US" smtClean="0"/>
              <a:pPr/>
              <a:t>‹#›</a:t>
            </a:fld>
            <a:endParaRPr lang="en-US"/>
          </a:p>
        </p:txBody>
      </p:sp>
    </p:spTree>
    <p:extLst>
      <p:ext uri="{BB962C8B-B14F-4D97-AF65-F5344CB8AC3E}">
        <p14:creationId xmlns:p14="http://schemas.microsoft.com/office/powerpoint/2010/main" val="120414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1566" y="9443662"/>
            <a:ext cx="2929837"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a:fld id="{659CF0C4-AB99-4B8F-89FA-5C8E02E16E89}" type="slidenum">
              <a:rPr lang="ar-SA" sz="1200">
                <a:latin typeface="Times New Roman" pitchFamily="18" charset="0"/>
                <a:cs typeface="Times New Roman" pitchFamily="18" charset="0"/>
              </a:rPr>
              <a:pPr algn="l" rtl="0"/>
              <a:t>33</a:t>
            </a:fld>
            <a:endParaRPr lang="en-US" sz="1200">
              <a:latin typeface="Times New Roman" pitchFamily="18" charset="0"/>
              <a:cs typeface="Times New Roman" pitchFamily="18" charset="0"/>
            </a:endParaRPr>
          </a:p>
        </p:txBody>
      </p:sp>
      <p:sp>
        <p:nvSpPr>
          <p:cNvPr id="113667"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1566" y="9443662"/>
            <a:ext cx="2929837"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a:fld id="{A7D82687-6BC8-44E6-A917-19EF80146197}" type="slidenum">
              <a:rPr lang="ar-SA" sz="1200">
                <a:latin typeface="Times New Roman" pitchFamily="18" charset="0"/>
                <a:cs typeface="Times New Roman" pitchFamily="18" charset="0"/>
              </a:rPr>
              <a:pPr algn="l" rtl="0"/>
              <a:t>37</a:t>
            </a:fld>
            <a:endParaRPr lang="en-US" sz="1200">
              <a:latin typeface="Times New Roman" pitchFamily="18" charset="0"/>
              <a:cs typeface="Times New Roman" pitchFamily="18" charset="0"/>
            </a:endParaRPr>
          </a:p>
        </p:txBody>
      </p:sp>
      <p:sp>
        <p:nvSpPr>
          <p:cNvPr id="122883"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3CBD11-26BF-4BA3-952F-95A7A1236C40}"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8C7BD9C-7ADC-409E-8A42-1B7F80B922B2}"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368354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C7BD9C-7ADC-409E-8A42-1B7F80B922B2}"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304418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8C7BD9C-7ADC-409E-8A42-1B7F80B922B2}"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144515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8C7BD9C-7ADC-409E-8A42-1B7F80B922B2}"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063E4-7C9B-4B57-863D-471E3D9E8796}"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72230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C7BD9C-7ADC-409E-8A42-1B7F80B922B2}"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1332781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C7BD9C-7ADC-409E-8A42-1B7F80B922B2}" type="datetimeFigureOut">
              <a:rPr lang="en-US" smtClean="0"/>
              <a:pPr/>
              <a:t>9/20/2021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286624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8C7BD9C-7ADC-409E-8A42-1B7F80B922B2}" type="datetimeFigureOut">
              <a:rPr lang="en-US" smtClean="0"/>
              <a:pPr/>
              <a:t>9/20/2021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3901864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C7BD9C-7ADC-409E-8A42-1B7F80B922B2}"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2619285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C7BD9C-7ADC-409E-8A42-1B7F80B922B2}"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82972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8C7BD9C-7ADC-409E-8A42-1B7F80B922B2}"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410433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C7BD9C-7ADC-409E-8A42-1B7F80B922B2}"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398500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C7BD9C-7ADC-409E-8A42-1B7F80B922B2}"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374579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C7BD9C-7ADC-409E-8A42-1B7F80B922B2}"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265754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8C7BD9C-7ADC-409E-8A42-1B7F80B922B2}" type="datetimeFigureOut">
              <a:rPr lang="en-US" smtClean="0"/>
              <a:pPr/>
              <a:t>9/20/2021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213493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8C7BD9C-7ADC-409E-8A42-1B7F80B922B2}" type="datetimeFigureOut">
              <a:rPr lang="en-US" smtClean="0"/>
              <a:pPr/>
              <a:t>9/20/2021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399646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8C7BD9C-7ADC-409E-8A42-1B7F80B922B2}" type="datetimeFigureOut">
              <a:rPr lang="en-US" smtClean="0"/>
              <a:pPr/>
              <a:t>9/20/2021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183490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8C7BD9C-7ADC-409E-8A42-1B7F80B922B2}"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063E4-7C9B-4B57-863D-471E3D9E8796}" type="slidenum">
              <a:rPr lang="en-US" smtClean="0"/>
              <a:pPr/>
              <a:t>‹#›</a:t>
            </a:fld>
            <a:endParaRPr lang="en-US"/>
          </a:p>
        </p:txBody>
      </p:sp>
    </p:spTree>
    <p:extLst>
      <p:ext uri="{BB962C8B-B14F-4D97-AF65-F5344CB8AC3E}">
        <p14:creationId xmlns:p14="http://schemas.microsoft.com/office/powerpoint/2010/main" val="394738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8C7BD9C-7ADC-409E-8A42-1B7F80B922B2}" type="datetimeFigureOut">
              <a:rPr lang="en-US" smtClean="0"/>
              <a:pPr/>
              <a:t>9/20/2021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FA063E4-7C9B-4B57-863D-471E3D9E8796}" type="slidenum">
              <a:rPr lang="en-US" smtClean="0"/>
              <a:pPr/>
              <a:t>‹#›</a:t>
            </a:fld>
            <a:endParaRPr lang="en-US"/>
          </a:p>
        </p:txBody>
      </p:sp>
    </p:spTree>
    <p:extLst>
      <p:ext uri="{BB962C8B-B14F-4D97-AF65-F5344CB8AC3E}">
        <p14:creationId xmlns:p14="http://schemas.microsoft.com/office/powerpoint/2010/main" val="34194930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2050" name="Picture 2" descr="C:\Users\amar\Pictures\تصوير\1406806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4764"/>
            <a:ext cx="9347367" cy="790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121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5793507"/>
          </a:xfrm>
        </p:spPr>
        <p:txBody>
          <a:bodyPr>
            <a:normAutofit lnSpcReduction="10000"/>
          </a:bodyPr>
          <a:lstStyle/>
          <a:p>
            <a:pPr marL="0" lvl="0" indent="0" algn="ctr">
              <a:buNone/>
            </a:pPr>
            <a:r>
              <a:rPr lang="fa-IR" sz="3000" dirty="0" smtClean="0">
                <a:solidFill>
                  <a:prstClr val="black"/>
                </a:solidFill>
                <a:cs typeface="B Nazanin" pitchFamily="2" charset="-78"/>
              </a:rPr>
              <a:t>راهنمای تنظیم زیج حیاتی</a:t>
            </a:r>
          </a:p>
          <a:p>
            <a:pPr marL="0" lvl="0" indent="0" algn="r">
              <a:buNone/>
            </a:pPr>
            <a:endParaRPr lang="fa-IR" sz="1800" dirty="0" smtClean="0">
              <a:solidFill>
                <a:prstClr val="black"/>
              </a:solidFill>
              <a:cs typeface="B Nazanin" pitchFamily="2" charset="-78"/>
            </a:endParaRPr>
          </a:p>
          <a:p>
            <a:pPr marL="0" lvl="0" indent="0" algn="r">
              <a:buNone/>
            </a:pPr>
            <a:endParaRPr lang="fa-IR" sz="1800" dirty="0">
              <a:solidFill>
                <a:prstClr val="black"/>
              </a:solidFill>
              <a:cs typeface="B Nazanin" pitchFamily="2" charset="-78"/>
            </a:endParaRPr>
          </a:p>
          <a:p>
            <a:pPr marL="0" lvl="0" indent="0" algn="r">
              <a:buNone/>
            </a:pPr>
            <a:r>
              <a:rPr lang="fa-IR" sz="2400" u="sng" dirty="0" smtClean="0">
                <a:solidFill>
                  <a:prstClr val="black"/>
                </a:solidFill>
                <a:cs typeface="B Nazanin" pitchFamily="2" charset="-78"/>
              </a:rPr>
              <a:t>این </a:t>
            </a:r>
            <a:r>
              <a:rPr lang="fa-IR" sz="2400" u="sng" dirty="0">
                <a:solidFill>
                  <a:prstClr val="black"/>
                </a:solidFill>
                <a:cs typeface="B Nazanin" pitchFamily="2" charset="-78"/>
              </a:rPr>
              <a:t>فرم از ابتدا تا پایان سال باید به دیوار </a:t>
            </a:r>
            <a:r>
              <a:rPr lang="fa-IR" sz="2400" u="sng" dirty="0" smtClean="0">
                <a:solidFill>
                  <a:prstClr val="black"/>
                </a:solidFill>
                <a:cs typeface="B Nazanin" pitchFamily="2" charset="-78"/>
              </a:rPr>
              <a:t>خانه </a:t>
            </a:r>
            <a:r>
              <a:rPr lang="fa-IR" sz="2400" u="sng" dirty="0">
                <a:solidFill>
                  <a:prstClr val="black"/>
                </a:solidFill>
                <a:cs typeface="B Nazanin" pitchFamily="2" charset="-78"/>
              </a:rPr>
              <a:t>بهداشت یا </a:t>
            </a:r>
            <a:r>
              <a:rPr lang="fa-IR" sz="2400" u="sng" dirty="0" smtClean="0">
                <a:solidFill>
                  <a:prstClr val="black"/>
                </a:solidFill>
                <a:cs typeface="B Nazanin" pitchFamily="2" charset="-78"/>
              </a:rPr>
              <a:t>مراکز خدمات جامع سلامت  </a:t>
            </a:r>
            <a:r>
              <a:rPr lang="fa-IR" sz="2400" dirty="0">
                <a:solidFill>
                  <a:prstClr val="black"/>
                </a:solidFill>
                <a:cs typeface="B Nazanin" pitchFamily="2" charset="-78"/>
              </a:rPr>
              <a:t>روستایی در روستا و مراکز </a:t>
            </a:r>
            <a:r>
              <a:rPr lang="fa-IR" sz="2400" dirty="0" smtClean="0">
                <a:solidFill>
                  <a:prstClr val="black"/>
                </a:solidFill>
                <a:cs typeface="B Nazanin" pitchFamily="2" charset="-78"/>
              </a:rPr>
              <a:t>خدمات </a:t>
            </a:r>
            <a:r>
              <a:rPr lang="fa-IR" sz="2400" dirty="0">
                <a:solidFill>
                  <a:prstClr val="black"/>
                </a:solidFill>
                <a:cs typeface="B Nazanin" pitchFamily="2" charset="-78"/>
              </a:rPr>
              <a:t>جامع سلامت  </a:t>
            </a:r>
            <a:r>
              <a:rPr lang="fa-IR" sz="2400" dirty="0" smtClean="0">
                <a:solidFill>
                  <a:prstClr val="black"/>
                </a:solidFill>
                <a:cs typeface="B Nazanin" pitchFamily="2" charset="-78"/>
              </a:rPr>
              <a:t>شهری </a:t>
            </a:r>
            <a:r>
              <a:rPr lang="fa-IR" sz="2400" dirty="0">
                <a:solidFill>
                  <a:prstClr val="black"/>
                </a:solidFill>
                <a:cs typeface="B Nazanin" pitchFamily="2" charset="-78"/>
              </a:rPr>
              <a:t>ضميمه </a:t>
            </a:r>
            <a:r>
              <a:rPr lang="fa-IR" sz="2400" dirty="0" smtClean="0">
                <a:solidFill>
                  <a:prstClr val="black"/>
                </a:solidFill>
                <a:cs typeface="B Nazanin" pitchFamily="2" charset="-78"/>
              </a:rPr>
              <a:t>و غیر ضمیمه در </a:t>
            </a:r>
            <a:r>
              <a:rPr lang="fa-IR" sz="2400" dirty="0">
                <a:solidFill>
                  <a:prstClr val="black"/>
                </a:solidFill>
                <a:cs typeface="B Nazanin" pitchFamily="2" charset="-78"/>
              </a:rPr>
              <a:t>شهرها نصب باشد و فرم سال </a:t>
            </a:r>
            <a:r>
              <a:rPr lang="fa-IR" sz="2400" dirty="0" smtClean="0">
                <a:solidFill>
                  <a:prstClr val="black"/>
                </a:solidFill>
                <a:cs typeface="B Nazanin" pitchFamily="2" charset="-78"/>
              </a:rPr>
              <a:t>بعد(حداقل سه سال ) </a:t>
            </a:r>
            <a:r>
              <a:rPr lang="fa-IR" sz="2400" dirty="0">
                <a:solidFill>
                  <a:prstClr val="black"/>
                </a:solidFill>
                <a:cs typeface="B Nazanin" pitchFamily="2" charset="-78"/>
              </a:rPr>
              <a:t>بر روي آن قرار گيرد.</a:t>
            </a:r>
          </a:p>
          <a:p>
            <a:pPr marL="0" lvl="0" indent="0" algn="r">
              <a:buNone/>
            </a:pPr>
            <a:r>
              <a:rPr lang="fa-IR" sz="2400" dirty="0">
                <a:solidFill>
                  <a:prstClr val="black"/>
                </a:solidFill>
                <a:cs typeface="B Nazanin" pitchFamily="2" charset="-78"/>
              </a:rPr>
              <a:t>هدف از تکميل این فرم داشتن اطلاعات آماري بهنگام و دقيق از جمعيت تحت پوشش روستایی و شهري و </a:t>
            </a:r>
            <a:r>
              <a:rPr lang="fa-IR" sz="2400" dirty="0" smtClean="0">
                <a:solidFill>
                  <a:prstClr val="black"/>
                </a:solidFill>
                <a:cs typeface="B Nazanin" pitchFamily="2" charset="-78"/>
              </a:rPr>
              <a:t>محاسبه شاخصهاي جمعيتی </a:t>
            </a:r>
            <a:r>
              <a:rPr lang="fa-IR" sz="2400" dirty="0">
                <a:solidFill>
                  <a:prstClr val="black"/>
                </a:solidFill>
                <a:cs typeface="B Nazanin" pitchFamily="2" charset="-78"/>
              </a:rPr>
              <a:t>– </a:t>
            </a:r>
            <a:r>
              <a:rPr lang="fa-IR" sz="2400" dirty="0" smtClean="0">
                <a:solidFill>
                  <a:prstClr val="black"/>
                </a:solidFill>
                <a:cs typeface="B Nazanin" pitchFamily="2" charset="-78"/>
              </a:rPr>
              <a:t>بهداشتی هر خانه یا بهداشت،</a:t>
            </a:r>
            <a:r>
              <a:rPr lang="fa-IR" sz="2400" dirty="0">
                <a:solidFill>
                  <a:prstClr val="black"/>
                </a:solidFill>
                <a:cs typeface="B Nazanin" pitchFamily="2" charset="-78"/>
              </a:rPr>
              <a:t> خدمات جامع سلامت  </a:t>
            </a:r>
            <a:r>
              <a:rPr lang="fa-IR" sz="2400" dirty="0" smtClean="0">
                <a:solidFill>
                  <a:prstClr val="black"/>
                </a:solidFill>
                <a:cs typeface="B Nazanin" pitchFamily="2" charset="-78"/>
              </a:rPr>
              <a:t>روستایی ، شهری </a:t>
            </a:r>
            <a:r>
              <a:rPr lang="fa-IR" sz="2400" dirty="0">
                <a:solidFill>
                  <a:prstClr val="black"/>
                </a:solidFill>
                <a:cs typeface="B Nazanin" pitchFamily="2" charset="-78"/>
              </a:rPr>
              <a:t>ضميمه و غیر ضمیمه</a:t>
            </a:r>
            <a:r>
              <a:rPr lang="fa-IR" sz="2400" dirty="0" smtClean="0">
                <a:solidFill>
                  <a:prstClr val="black"/>
                </a:solidFill>
                <a:cs typeface="B Nazanin" pitchFamily="2" charset="-78"/>
              </a:rPr>
              <a:t> است </a:t>
            </a:r>
            <a:r>
              <a:rPr lang="fa-IR" sz="2400" dirty="0">
                <a:solidFill>
                  <a:prstClr val="black"/>
                </a:solidFill>
                <a:cs typeface="B Nazanin" pitchFamily="2" charset="-78"/>
              </a:rPr>
              <a:t>تا در نهایت كل جمعيت روستایی و جمعيت شهري تحت پوشش بدست آید و بتوان هرسال نتيجه فعاليتهاي واحدهاي </a:t>
            </a:r>
            <a:r>
              <a:rPr lang="fa-IR" sz="2400" dirty="0" smtClean="0">
                <a:solidFill>
                  <a:prstClr val="black"/>
                </a:solidFill>
                <a:cs typeface="B Nazanin" pitchFamily="2" charset="-78"/>
              </a:rPr>
              <a:t>ارائه كننده خدمات </a:t>
            </a:r>
            <a:r>
              <a:rPr lang="fa-IR" sz="2400" dirty="0">
                <a:solidFill>
                  <a:prstClr val="black"/>
                </a:solidFill>
                <a:cs typeface="B Nazanin" pitchFamily="2" charset="-78"/>
              </a:rPr>
              <a:t>بهداشتی درمانی </a:t>
            </a:r>
            <a:r>
              <a:rPr lang="fa-IR" sz="2400" dirty="0" smtClean="0">
                <a:solidFill>
                  <a:prstClr val="black"/>
                </a:solidFill>
                <a:cs typeface="B Nazanin" pitchFamily="2" charset="-78"/>
              </a:rPr>
              <a:t>،خانه هاي </a:t>
            </a:r>
            <a:r>
              <a:rPr lang="fa-IR" sz="2400" dirty="0">
                <a:solidFill>
                  <a:prstClr val="black"/>
                </a:solidFill>
                <a:cs typeface="B Nazanin" pitchFamily="2" charset="-78"/>
              </a:rPr>
              <a:t>بهداشت و </a:t>
            </a:r>
            <a:r>
              <a:rPr lang="fa-IR" sz="2400" dirty="0" smtClean="0">
                <a:solidFill>
                  <a:prstClr val="black"/>
                </a:solidFill>
                <a:cs typeface="B Nazanin" pitchFamily="2" charset="-78"/>
              </a:rPr>
              <a:t>مراکز جامع  </a:t>
            </a:r>
            <a:r>
              <a:rPr lang="fa-IR" sz="2400" dirty="0">
                <a:solidFill>
                  <a:prstClr val="black"/>
                </a:solidFill>
                <a:cs typeface="B Nazanin" pitchFamily="2" charset="-78"/>
              </a:rPr>
              <a:t>را به صورت كمی ارزیابی كرد و براي تحقيقات </a:t>
            </a:r>
            <a:r>
              <a:rPr lang="fa-IR" sz="2400" dirty="0" smtClean="0">
                <a:solidFill>
                  <a:prstClr val="black"/>
                </a:solidFill>
                <a:cs typeface="B Nazanin" pitchFamily="2" charset="-78"/>
              </a:rPr>
              <a:t>علمی، </a:t>
            </a:r>
            <a:r>
              <a:rPr lang="fa-IR" sz="2400" dirty="0">
                <a:solidFill>
                  <a:prstClr val="black"/>
                </a:solidFill>
                <a:cs typeface="B Nazanin" pitchFamily="2" charset="-78"/>
              </a:rPr>
              <a:t>اطلاعات </a:t>
            </a:r>
            <a:r>
              <a:rPr lang="fa-IR" sz="2400" dirty="0" smtClean="0">
                <a:solidFill>
                  <a:prstClr val="black"/>
                </a:solidFill>
                <a:cs typeface="B Nazanin" pitchFamily="2" charset="-78"/>
              </a:rPr>
              <a:t>و به روز  </a:t>
            </a:r>
            <a:r>
              <a:rPr lang="fa-IR" sz="2400" dirty="0">
                <a:solidFill>
                  <a:prstClr val="black"/>
                </a:solidFill>
                <a:cs typeface="B Nazanin" pitchFamily="2" charset="-78"/>
              </a:rPr>
              <a:t>در </a:t>
            </a:r>
            <a:r>
              <a:rPr lang="fa-IR" sz="2400" dirty="0" smtClean="0">
                <a:solidFill>
                  <a:prstClr val="black"/>
                </a:solidFill>
                <a:cs typeface="B Nazanin" pitchFamily="2" charset="-78"/>
              </a:rPr>
              <a:t>اختيار داشت</a:t>
            </a:r>
            <a:r>
              <a:rPr lang="fa-IR" sz="2400" dirty="0">
                <a:solidFill>
                  <a:prstClr val="black"/>
                </a:solidFill>
                <a:cs typeface="B Nazanin" pitchFamily="2" charset="-78"/>
              </a:rPr>
              <a:t>. </a:t>
            </a:r>
            <a:r>
              <a:rPr lang="fa-IR" sz="2400" dirty="0" smtClean="0">
                <a:solidFill>
                  <a:prstClr val="black"/>
                </a:solidFill>
                <a:cs typeface="B Nazanin" pitchFamily="2" charset="-78"/>
              </a:rPr>
              <a:t>براي رسيدن </a:t>
            </a:r>
            <a:r>
              <a:rPr lang="fa-IR" sz="2400" dirty="0">
                <a:solidFill>
                  <a:prstClr val="black"/>
                </a:solidFill>
                <a:cs typeface="B Nazanin" pitchFamily="2" charset="-78"/>
              </a:rPr>
              <a:t>به این هدفها، عملکرد درست همه كسانی كه به نوعی در این كار </a:t>
            </a:r>
            <a:r>
              <a:rPr lang="fa-IR" sz="2400" dirty="0" smtClean="0">
                <a:solidFill>
                  <a:prstClr val="black"/>
                </a:solidFill>
                <a:cs typeface="B Nazanin" pitchFamily="2" charset="-78"/>
              </a:rPr>
              <a:t>دخالت </a:t>
            </a:r>
            <a:r>
              <a:rPr lang="fa-IR" sz="2400" dirty="0">
                <a:solidFill>
                  <a:prstClr val="black"/>
                </a:solidFill>
                <a:cs typeface="B Nazanin" pitchFamily="2" charset="-78"/>
              </a:rPr>
              <a:t>دارند اهميت دارد.</a:t>
            </a:r>
          </a:p>
          <a:p>
            <a:pPr marL="0" lvl="0" indent="0" algn="r">
              <a:buNone/>
            </a:pPr>
            <a:r>
              <a:rPr lang="fa-IR" sz="2400" dirty="0">
                <a:solidFill>
                  <a:prstClr val="black"/>
                </a:solidFill>
                <a:cs typeface="B Nazanin" pitchFamily="2" charset="-78"/>
              </a:rPr>
              <a:t>در </a:t>
            </a:r>
            <a:r>
              <a:rPr lang="fa-IR" sz="2400" dirty="0" smtClean="0">
                <a:solidFill>
                  <a:prstClr val="black"/>
                </a:solidFill>
                <a:cs typeface="B Nazanin" pitchFamily="2" charset="-78"/>
              </a:rPr>
              <a:t>بالای صفحه </a:t>
            </a:r>
            <a:r>
              <a:rPr lang="fa-IR" sz="2400" dirty="0">
                <a:solidFill>
                  <a:prstClr val="black"/>
                </a:solidFill>
                <a:cs typeface="B Nazanin" pitchFamily="2" charset="-78"/>
              </a:rPr>
              <a:t>زیج نام دانشگاه یا دانشکده علوم پزشکی و </a:t>
            </a:r>
            <a:r>
              <a:rPr lang="fa-IR" sz="2400" dirty="0" smtClean="0">
                <a:solidFill>
                  <a:prstClr val="black"/>
                </a:solidFill>
                <a:cs typeface="B Nazanin" pitchFamily="2" charset="-78"/>
              </a:rPr>
              <a:t>خدمات </a:t>
            </a:r>
            <a:r>
              <a:rPr lang="fa-IR" sz="2400" dirty="0">
                <a:solidFill>
                  <a:prstClr val="black"/>
                </a:solidFill>
                <a:cs typeface="B Nazanin" pitchFamily="2" charset="-78"/>
              </a:rPr>
              <a:t>بهداشتی درمانی، مركز بهداشت شهرستان و واحد مربوط </a:t>
            </a:r>
            <a:r>
              <a:rPr lang="fa-IR" sz="2400" dirty="0" smtClean="0">
                <a:solidFill>
                  <a:prstClr val="black"/>
                </a:solidFill>
                <a:cs typeface="B Nazanin" pitchFamily="2" charset="-78"/>
              </a:rPr>
              <a:t>)خانه </a:t>
            </a:r>
            <a:r>
              <a:rPr lang="fa-IR" sz="2400" dirty="0">
                <a:solidFill>
                  <a:prstClr val="black"/>
                </a:solidFill>
                <a:cs typeface="B Nazanin" pitchFamily="2" charset="-78"/>
              </a:rPr>
              <a:t>بهداشت</a:t>
            </a:r>
            <a:r>
              <a:rPr lang="fa-IR" sz="2400" dirty="0" smtClean="0">
                <a:solidFill>
                  <a:prstClr val="black"/>
                </a:solidFill>
                <a:cs typeface="B Nazanin" pitchFamily="2" charset="-78"/>
              </a:rPr>
              <a:t>، </a:t>
            </a:r>
            <a:r>
              <a:rPr lang="fa-IR" sz="2400" dirty="0">
                <a:solidFill>
                  <a:prstClr val="black"/>
                </a:solidFill>
                <a:cs typeface="B Nazanin" pitchFamily="2" charset="-78"/>
              </a:rPr>
              <a:t>مراکز خدمات جامع سلامت  روستایی در روستا و مراکز خدمات جامع سلامت  شهری ضميمه و غیر ضمیمه </a:t>
            </a:r>
            <a:r>
              <a:rPr lang="fa-IR" sz="2400" dirty="0" smtClean="0">
                <a:solidFill>
                  <a:prstClr val="black"/>
                </a:solidFill>
                <a:cs typeface="B Nazanin" pitchFamily="2" charset="-78"/>
              </a:rPr>
              <a:t>قيد </a:t>
            </a:r>
            <a:r>
              <a:rPr lang="fa-IR" sz="2400" dirty="0">
                <a:solidFill>
                  <a:prstClr val="black"/>
                </a:solidFill>
                <a:cs typeface="B Nazanin" pitchFamily="2" charset="-78"/>
              </a:rPr>
              <a:t>میشود.</a:t>
            </a:r>
          </a:p>
          <a:p>
            <a:endParaRPr lang="fa-IR" dirty="0"/>
          </a:p>
        </p:txBody>
      </p:sp>
    </p:spTree>
    <p:extLst>
      <p:ext uri="{BB962C8B-B14F-4D97-AF65-F5344CB8AC3E}">
        <p14:creationId xmlns:p14="http://schemas.microsoft.com/office/powerpoint/2010/main" val="2445742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60648"/>
            <a:ext cx="8229600" cy="5865515"/>
          </a:xfrm>
        </p:spPr>
        <p:txBody>
          <a:bodyPr>
            <a:normAutofit lnSpcReduction="10000"/>
          </a:bodyPr>
          <a:lstStyle/>
          <a:p>
            <a:pPr marL="0" indent="0" algn="r">
              <a:lnSpc>
                <a:spcPct val="150000"/>
              </a:lnSpc>
              <a:buNone/>
            </a:pPr>
            <a:r>
              <a:rPr lang="fa-IR" sz="2400" dirty="0">
                <a:solidFill>
                  <a:prstClr val="black"/>
                </a:solidFill>
                <a:cs typeface="B Nazanin" pitchFamily="2" charset="-78"/>
              </a:rPr>
              <a:t>براساس نظرخواهی از سازمان ثبت احوال، </a:t>
            </a:r>
            <a:r>
              <a:rPr lang="fa-IR" sz="2400" u="sng" dirty="0">
                <a:solidFill>
                  <a:prstClr val="black"/>
                </a:solidFill>
                <a:cs typeface="B Nazanin" pitchFamily="2" charset="-78"/>
              </a:rPr>
              <a:t>فقط براي متولدینی كه پدر آنها ایرانی است شناسنامه ایرانی صادر میشود. بنابراین، كليه خانوارهایی كه پدر خانوار، ایرانی است </a:t>
            </a:r>
            <a:r>
              <a:rPr lang="fa-IR" sz="2400" u="sng" dirty="0" smtClean="0">
                <a:solidFill>
                  <a:prstClr val="black"/>
                </a:solidFill>
                <a:cs typeface="B Nazanin" pitchFamily="2" charset="-78"/>
              </a:rPr>
              <a:t>جزوخانوارهاي </a:t>
            </a:r>
            <a:r>
              <a:rPr lang="fa-IR" sz="2400" u="sng" dirty="0">
                <a:solidFill>
                  <a:prstClr val="black"/>
                </a:solidFill>
                <a:cs typeface="B Nazanin" pitchFamily="2" charset="-78"/>
              </a:rPr>
              <a:t>ایرانی محسوب میشوند و اطلاعات آنها در زیج حياتی خانوارهاي ایرانی درج میگردد و در غيراینصورت به عنوان اتباع بيگانه به حساب آمده و اطلاعات آنها در </a:t>
            </a:r>
            <a:r>
              <a:rPr lang="fa-IR" sz="2400" u="sng" dirty="0" smtClean="0">
                <a:solidFill>
                  <a:prstClr val="black"/>
                </a:solidFill>
                <a:cs typeface="B Nazanin" pitchFamily="2" charset="-78"/>
              </a:rPr>
              <a:t>زیج حياتی </a:t>
            </a:r>
            <a:r>
              <a:rPr lang="fa-IR" sz="2400" u="sng" dirty="0">
                <a:solidFill>
                  <a:prstClr val="black"/>
                </a:solidFill>
                <a:cs typeface="B Nazanin" pitchFamily="2" charset="-78"/>
              </a:rPr>
              <a:t>جمعيت غيرایرانی ثبت میشود</a:t>
            </a:r>
            <a:r>
              <a:rPr lang="fa-IR" sz="2400" dirty="0">
                <a:solidFill>
                  <a:prstClr val="black"/>
                </a:solidFill>
                <a:cs typeface="B Nazanin" pitchFamily="2" charset="-78"/>
              </a:rPr>
              <a:t>.</a:t>
            </a:r>
          </a:p>
          <a:p>
            <a:pPr marL="0" indent="0" algn="r">
              <a:lnSpc>
                <a:spcPct val="150000"/>
              </a:lnSpc>
              <a:buNone/>
            </a:pPr>
            <a:r>
              <a:rPr lang="fa-IR" sz="2400" u="sng" dirty="0">
                <a:solidFill>
                  <a:prstClr val="black"/>
                </a:solidFill>
                <a:cs typeface="B Nazanin" pitchFamily="2" charset="-78"/>
              </a:rPr>
              <a:t>براي </a:t>
            </a:r>
            <a:r>
              <a:rPr lang="fa-IR" sz="2400" u="sng" dirty="0" smtClean="0">
                <a:solidFill>
                  <a:prstClr val="black"/>
                </a:solidFill>
                <a:cs typeface="B Nazanin" pitchFamily="2" charset="-78"/>
              </a:rPr>
              <a:t>تعدادكم </a:t>
            </a:r>
            <a:r>
              <a:rPr lang="fa-IR" sz="2400" u="sng" dirty="0">
                <a:solidFill>
                  <a:prstClr val="black"/>
                </a:solidFill>
                <a:cs typeface="B Nazanin" pitchFamily="2" charset="-78"/>
              </a:rPr>
              <a:t>جمعيتهاي غيرایرانی (حتی یك خانوار) هم زیج حياتی جداگانه تهيه میگردد</a:t>
            </a:r>
            <a:r>
              <a:rPr lang="fa-IR" sz="2400" dirty="0">
                <a:solidFill>
                  <a:prstClr val="black"/>
                </a:solidFill>
                <a:cs typeface="B Nazanin" pitchFamily="2" charset="-78"/>
              </a:rPr>
              <a:t>.</a:t>
            </a:r>
          </a:p>
          <a:p>
            <a:pPr marL="0" indent="0" algn="r">
              <a:lnSpc>
                <a:spcPct val="150000"/>
              </a:lnSpc>
              <a:buNone/>
            </a:pPr>
            <a:r>
              <a:rPr lang="fa-IR" sz="2400" dirty="0" smtClean="0">
                <a:solidFill>
                  <a:prstClr val="black"/>
                </a:solidFill>
                <a:cs typeface="B Nazanin" pitchFamily="2" charset="-78"/>
              </a:rPr>
              <a:t>زیج هاي </a:t>
            </a:r>
            <a:r>
              <a:rPr lang="fa-IR" sz="2400" dirty="0">
                <a:solidFill>
                  <a:prstClr val="black"/>
                </a:solidFill>
                <a:cs typeface="B Nazanin" pitchFamily="2" charset="-78"/>
              </a:rPr>
              <a:t>حياتی خاص جمعيت غيرایرانی نيز همانند زیجهاي حياتی جمعيت ایرانی در پایان هر فصل جمع آوري میشود و براي ورود به رایانه به مركز بهداشت شهرستان </a:t>
            </a:r>
            <a:r>
              <a:rPr lang="fa-IR" sz="2400" dirty="0" smtClean="0">
                <a:solidFill>
                  <a:prstClr val="black"/>
                </a:solidFill>
                <a:cs typeface="B Nazanin" pitchFamily="2" charset="-78"/>
              </a:rPr>
              <a:t>تحویل میگردد </a:t>
            </a:r>
            <a:r>
              <a:rPr lang="fa-IR" sz="2400" dirty="0">
                <a:solidFill>
                  <a:prstClr val="black"/>
                </a:solidFill>
                <a:cs typeface="B Nazanin" pitchFamily="2" charset="-78"/>
              </a:rPr>
              <a:t>و سپس، مجددا” به واحد تهيه كننده آن عودت داده میشود تا بر روي دیوار آن واحد باقی بماند.</a:t>
            </a:r>
          </a:p>
          <a:p>
            <a:pPr marL="0" indent="0" algn="r">
              <a:lnSpc>
                <a:spcPct val="150000"/>
              </a:lnSpc>
              <a:buNone/>
            </a:pPr>
            <a:r>
              <a:rPr lang="fa-IR" sz="2400" u="sng" dirty="0">
                <a:solidFill>
                  <a:prstClr val="black"/>
                </a:solidFill>
                <a:cs typeface="B Nazanin" pitchFamily="2" charset="-78"/>
              </a:rPr>
              <a:t>چنانچه در وسط سال مهاجر غيرایرانی به منطقه وارد شد، در آن سال زیج جداگانه ندارند و فقط سرشماري در آغاز هرسال انجام میگيرد و براساس آن زیج تنظيم میشود</a:t>
            </a:r>
            <a:r>
              <a:rPr lang="fa-IR" sz="1800" dirty="0">
                <a:solidFill>
                  <a:prstClr val="black"/>
                </a:solidFill>
                <a:cs typeface="B Nazanin" pitchFamily="2" charset="-78"/>
              </a:rPr>
              <a:t>.</a:t>
            </a:r>
          </a:p>
        </p:txBody>
      </p:sp>
    </p:spTree>
    <p:extLst>
      <p:ext uri="{BB962C8B-B14F-4D97-AF65-F5344CB8AC3E}">
        <p14:creationId xmlns:p14="http://schemas.microsoft.com/office/powerpoint/2010/main" val="3678937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67544" y="260648"/>
            <a:ext cx="8229600" cy="5822107"/>
          </a:xfrm>
        </p:spPr>
        <p:txBody>
          <a:bodyPr>
            <a:normAutofit fontScale="25000" lnSpcReduction="20000"/>
          </a:bodyPr>
          <a:lstStyle/>
          <a:p>
            <a:pPr marL="0" indent="0" algn="r">
              <a:buNone/>
            </a:pPr>
            <a:r>
              <a:rPr lang="fa-IR" sz="8000" dirty="0">
                <a:solidFill>
                  <a:prstClr val="black"/>
                </a:solidFill>
                <a:cs typeface="B Nazanin" pitchFamily="2" charset="-78"/>
              </a:rPr>
              <a:t>زیج هاي كنونی داراي 8 جدول و پنج دایره متحدالمركز است كه در چهار رنگ چاپ میشود. دوایر متحدالمركز در نسخه هاي رنگی از داخل به خارج </a:t>
            </a:r>
            <a:r>
              <a:rPr lang="fa-IR" sz="8000" dirty="0" smtClean="0">
                <a:solidFill>
                  <a:prstClr val="black"/>
                </a:solidFill>
                <a:cs typeface="B Nazanin" pitchFamily="2" charset="-78"/>
              </a:rPr>
              <a:t>بترتيبک </a:t>
            </a:r>
          </a:p>
          <a:p>
            <a:pPr marL="0" indent="0" algn="r">
              <a:buNone/>
            </a:pPr>
            <a:r>
              <a:rPr lang="fa-IR" sz="8000" u="sng" dirty="0" smtClean="0">
                <a:solidFill>
                  <a:prstClr val="black"/>
                </a:solidFill>
                <a:cs typeface="B Nazanin" pitchFamily="2" charset="-78"/>
              </a:rPr>
              <a:t>سفيد :براي </a:t>
            </a:r>
            <a:r>
              <a:rPr lang="fa-IR" sz="8000" u="sng" dirty="0">
                <a:solidFill>
                  <a:prstClr val="black"/>
                </a:solidFill>
                <a:cs typeface="B Nazanin" pitchFamily="2" charset="-78"/>
              </a:rPr>
              <a:t>ثبت </a:t>
            </a:r>
            <a:r>
              <a:rPr lang="fa-IR" sz="8000" u="sng" dirty="0" smtClean="0">
                <a:solidFill>
                  <a:prstClr val="black"/>
                </a:solidFill>
                <a:cs typeface="B Nazanin" pitchFamily="2" charset="-78"/>
              </a:rPr>
              <a:t>سال</a:t>
            </a:r>
            <a:r>
              <a:rPr lang="fa-IR" sz="8000" dirty="0" smtClean="0">
                <a:solidFill>
                  <a:prstClr val="black"/>
                </a:solidFill>
                <a:cs typeface="B Nazanin" pitchFamily="2" charset="-78"/>
              </a:rPr>
              <a:t>،</a:t>
            </a:r>
            <a:endParaRPr lang="fa-IR" sz="8000" u="sng" dirty="0">
              <a:solidFill>
                <a:prstClr val="black"/>
              </a:solidFill>
              <a:cs typeface="B Nazanin" pitchFamily="2" charset="-78"/>
            </a:endParaRPr>
          </a:p>
          <a:p>
            <a:pPr marL="0" indent="0" algn="r">
              <a:buNone/>
            </a:pPr>
            <a:r>
              <a:rPr lang="fa-IR" sz="11200" u="sng" dirty="0">
                <a:solidFill>
                  <a:prstClr val="black"/>
                </a:solidFill>
                <a:cs typeface="B Nazanin" pitchFamily="2" charset="-78"/>
              </a:rPr>
              <a:t>زرد </a:t>
            </a:r>
            <a:r>
              <a:rPr lang="fa-IR" sz="8000" u="sng" dirty="0">
                <a:solidFill>
                  <a:prstClr val="black"/>
                </a:solidFill>
                <a:cs typeface="B Nazanin" pitchFamily="2" charset="-78"/>
              </a:rPr>
              <a:t>:ثبت مواليد زنده</a:t>
            </a:r>
          </a:p>
          <a:p>
            <a:pPr marL="0" indent="0" algn="r">
              <a:buNone/>
            </a:pPr>
            <a:r>
              <a:rPr lang="fa-IR" sz="11200" u="sng" dirty="0">
                <a:solidFill>
                  <a:prstClr val="black"/>
                </a:solidFill>
                <a:cs typeface="B Nazanin" pitchFamily="2" charset="-78"/>
              </a:rPr>
              <a:t>صورتی</a:t>
            </a:r>
            <a:r>
              <a:rPr lang="fa-IR" sz="8000" u="sng" dirty="0">
                <a:solidFill>
                  <a:prstClr val="black"/>
                </a:solidFill>
                <a:cs typeface="B Nazanin" pitchFamily="2" charset="-78"/>
              </a:rPr>
              <a:t>:ثبت مرگ هاي زیر یکسال، ثبت مرگ هاي زیر یکسال یعنی از بدو تولد تا 11 ماه و 29 روز </a:t>
            </a:r>
            <a:r>
              <a:rPr lang="fa-IR" sz="8000" u="sng" dirty="0" smtClean="0">
                <a:solidFill>
                  <a:prstClr val="black"/>
                </a:solidFill>
                <a:cs typeface="B Nazanin" pitchFamily="2" charset="-78"/>
              </a:rPr>
              <a:t>تمام</a:t>
            </a:r>
          </a:p>
          <a:p>
            <a:pPr marL="0" indent="0" algn="r">
              <a:buNone/>
            </a:pPr>
            <a:r>
              <a:rPr lang="fa-IR" sz="8000" u="sng" dirty="0" smtClean="0">
                <a:solidFill>
                  <a:prstClr val="black"/>
                </a:solidFill>
                <a:cs typeface="B Nazanin" pitchFamily="2" charset="-78"/>
              </a:rPr>
              <a:t> </a:t>
            </a:r>
            <a:r>
              <a:rPr lang="fa-IR" sz="11200" u="sng" dirty="0" smtClean="0">
                <a:solidFill>
                  <a:prstClr val="black"/>
                </a:solidFill>
                <a:cs typeface="B Nazanin" pitchFamily="2" charset="-78"/>
              </a:rPr>
              <a:t>سبز</a:t>
            </a:r>
            <a:r>
              <a:rPr lang="fa-IR" sz="8000" u="sng" dirty="0" smtClean="0">
                <a:solidFill>
                  <a:prstClr val="black"/>
                </a:solidFill>
                <a:cs typeface="B Nazanin" pitchFamily="2" charset="-78"/>
              </a:rPr>
              <a:t> براي ثبت مرگهاي 1 تا 4 ساله ،12 </a:t>
            </a:r>
            <a:r>
              <a:rPr lang="fa-IR" sz="8000" u="sng" dirty="0">
                <a:solidFill>
                  <a:prstClr val="black"/>
                </a:solidFill>
                <a:cs typeface="B Nazanin" pitchFamily="2" charset="-78"/>
              </a:rPr>
              <a:t>ماه تمام تا 4 سال و </a:t>
            </a:r>
            <a:r>
              <a:rPr lang="fa-IR" sz="8000" u="sng" dirty="0" smtClean="0">
                <a:solidFill>
                  <a:prstClr val="black"/>
                </a:solidFill>
                <a:cs typeface="B Nazanin" pitchFamily="2" charset="-78"/>
              </a:rPr>
              <a:t>11 </a:t>
            </a:r>
            <a:r>
              <a:rPr lang="fa-IR" sz="8000" u="sng" dirty="0">
                <a:solidFill>
                  <a:prstClr val="black"/>
                </a:solidFill>
                <a:cs typeface="B Nazanin" pitchFamily="2" charset="-78"/>
              </a:rPr>
              <a:t>ماه و </a:t>
            </a:r>
            <a:r>
              <a:rPr lang="fa-IR" sz="8000" u="sng" dirty="0" smtClean="0">
                <a:solidFill>
                  <a:prstClr val="black"/>
                </a:solidFill>
                <a:cs typeface="B Nazanin" pitchFamily="2" charset="-78"/>
              </a:rPr>
              <a:t>29 </a:t>
            </a:r>
            <a:r>
              <a:rPr lang="fa-IR" sz="8000" u="sng" dirty="0">
                <a:solidFill>
                  <a:prstClr val="black"/>
                </a:solidFill>
                <a:cs typeface="B Nazanin" pitchFamily="2" charset="-78"/>
              </a:rPr>
              <a:t>روز </a:t>
            </a:r>
            <a:r>
              <a:rPr lang="fa-IR" sz="8000" u="sng" dirty="0" smtClean="0">
                <a:solidFill>
                  <a:prstClr val="black"/>
                </a:solidFill>
                <a:cs typeface="B Nazanin" pitchFamily="2" charset="-78"/>
              </a:rPr>
              <a:t>تمام</a:t>
            </a:r>
          </a:p>
          <a:p>
            <a:pPr marL="0" indent="0" algn="r">
              <a:buNone/>
            </a:pPr>
            <a:r>
              <a:rPr lang="fa-IR" sz="8000" u="sng" dirty="0" smtClean="0">
                <a:solidFill>
                  <a:prstClr val="black"/>
                </a:solidFill>
                <a:cs typeface="B Nazanin" pitchFamily="2" charset="-78"/>
              </a:rPr>
              <a:t>و </a:t>
            </a:r>
            <a:r>
              <a:rPr lang="fa-IR" sz="11200" u="sng" dirty="0">
                <a:solidFill>
                  <a:prstClr val="black"/>
                </a:solidFill>
                <a:cs typeface="B Nazanin" pitchFamily="2" charset="-78"/>
              </a:rPr>
              <a:t>آبی</a:t>
            </a:r>
            <a:r>
              <a:rPr lang="fa-IR" sz="8000" u="sng" dirty="0">
                <a:solidFill>
                  <a:prstClr val="black"/>
                </a:solidFill>
                <a:cs typeface="B Nazanin" pitchFamily="2" charset="-78"/>
              </a:rPr>
              <a:t> </a:t>
            </a:r>
            <a:r>
              <a:rPr lang="fa-IR" sz="8000" u="sng" dirty="0" smtClean="0">
                <a:solidFill>
                  <a:prstClr val="black"/>
                </a:solidFill>
                <a:cs typeface="B Nazanin" pitchFamily="2" charset="-78"/>
              </a:rPr>
              <a:t>براي </a:t>
            </a:r>
            <a:r>
              <a:rPr lang="fa-IR" sz="8000" u="sng" dirty="0">
                <a:solidFill>
                  <a:prstClr val="black"/>
                </a:solidFill>
                <a:cs typeface="B Nazanin" pitchFamily="2" charset="-78"/>
              </a:rPr>
              <a:t>ثبت مرگهاي </a:t>
            </a:r>
            <a:r>
              <a:rPr lang="fa-IR" sz="8000" u="sng" dirty="0" smtClean="0">
                <a:solidFill>
                  <a:prstClr val="black"/>
                </a:solidFill>
                <a:cs typeface="B Nazanin" pitchFamily="2" charset="-78"/>
              </a:rPr>
              <a:t>5 </a:t>
            </a:r>
            <a:r>
              <a:rPr lang="fa-IR" sz="8000" u="sng" dirty="0">
                <a:solidFill>
                  <a:prstClr val="black"/>
                </a:solidFill>
                <a:cs typeface="B Nazanin" pitchFamily="2" charset="-78"/>
              </a:rPr>
              <a:t>ساله و </a:t>
            </a:r>
            <a:r>
              <a:rPr lang="fa-IR" sz="8000" u="sng" dirty="0" smtClean="0">
                <a:solidFill>
                  <a:prstClr val="black"/>
                </a:solidFill>
                <a:cs typeface="B Nazanin" pitchFamily="2" charset="-78"/>
              </a:rPr>
              <a:t>بالاتر</a:t>
            </a:r>
          </a:p>
          <a:p>
            <a:pPr marL="0" indent="0" algn="r">
              <a:buNone/>
            </a:pPr>
            <a:r>
              <a:rPr lang="fa-IR" sz="8000" dirty="0" smtClean="0">
                <a:solidFill>
                  <a:prstClr val="black"/>
                </a:solidFill>
                <a:cs typeface="B Nazanin" pitchFamily="2" charset="-78"/>
              </a:rPr>
              <a:t>در </a:t>
            </a:r>
            <a:r>
              <a:rPr lang="fa-IR" sz="8000" dirty="0">
                <a:solidFill>
                  <a:prstClr val="black"/>
                </a:solidFill>
                <a:cs typeface="B Nazanin" pitchFamily="2" charset="-78"/>
              </a:rPr>
              <a:t>درون قطاعهاي </a:t>
            </a:r>
            <a:r>
              <a:rPr lang="fa-IR" sz="8000" dirty="0" smtClean="0">
                <a:solidFill>
                  <a:prstClr val="black"/>
                </a:solidFill>
                <a:cs typeface="B Nazanin" pitchFamily="2" charset="-78"/>
              </a:rPr>
              <a:t>12 </a:t>
            </a:r>
            <a:r>
              <a:rPr lang="fa-IR" sz="8000" dirty="0">
                <a:solidFill>
                  <a:prstClr val="black"/>
                </a:solidFill>
                <a:cs typeface="B Nazanin" pitchFamily="2" charset="-78"/>
              </a:rPr>
              <a:t>گانه و در </a:t>
            </a:r>
            <a:r>
              <a:rPr lang="fa-IR" sz="8000" dirty="0" smtClean="0">
                <a:solidFill>
                  <a:prstClr val="black"/>
                </a:solidFill>
                <a:cs typeface="B Nazanin" pitchFamily="2" charset="-78"/>
              </a:rPr>
              <a:t>محدوده هریك </a:t>
            </a:r>
            <a:r>
              <a:rPr lang="fa-IR" sz="8000" dirty="0">
                <a:solidFill>
                  <a:prstClr val="black"/>
                </a:solidFill>
                <a:cs typeface="B Nazanin" pitchFamily="2" charset="-78"/>
              </a:rPr>
              <a:t>از </a:t>
            </a:r>
            <a:r>
              <a:rPr lang="fa-IR" sz="8000" dirty="0" smtClean="0">
                <a:solidFill>
                  <a:prstClr val="black"/>
                </a:solidFill>
                <a:cs typeface="B Nazanin" pitchFamily="2" charset="-78"/>
              </a:rPr>
              <a:t>رنگهاي چهارگانه زرد،صورتی</a:t>
            </a:r>
            <a:r>
              <a:rPr lang="fa-IR" sz="8000" dirty="0">
                <a:solidFill>
                  <a:prstClr val="black"/>
                </a:solidFill>
                <a:cs typeface="B Nazanin" pitchFamily="2" charset="-78"/>
              </a:rPr>
              <a:t>، سبز و آبی یك مربع و یك دایره </a:t>
            </a:r>
            <a:r>
              <a:rPr lang="fa-IR" sz="8000" dirty="0" smtClean="0">
                <a:solidFill>
                  <a:prstClr val="black"/>
                </a:solidFill>
                <a:cs typeface="B Nazanin" pitchFamily="2" charset="-78"/>
              </a:rPr>
              <a:t>پيش بينی </a:t>
            </a:r>
            <a:r>
              <a:rPr lang="fa-IR" sz="8000" dirty="0">
                <a:solidFill>
                  <a:prstClr val="black"/>
                </a:solidFill>
                <a:cs typeface="B Nazanin" pitchFamily="2" charset="-78"/>
              </a:rPr>
              <a:t>شده است مربع براي ثبت ارقام اتفاقاتی است كه در روستاي اصلی/ شهر پيش میآید و دایره براي ثبت رقم اتفاقاتی اسدت </a:t>
            </a:r>
            <a:r>
              <a:rPr lang="fa-IR" sz="8000" dirty="0" smtClean="0">
                <a:solidFill>
                  <a:prstClr val="black"/>
                </a:solidFill>
                <a:cs typeface="B Nazanin" pitchFamily="2" charset="-78"/>
              </a:rPr>
              <a:t>كه درروستا </a:t>
            </a:r>
            <a:r>
              <a:rPr lang="fa-IR" sz="8000" dirty="0">
                <a:solidFill>
                  <a:prstClr val="black"/>
                </a:solidFill>
                <a:cs typeface="B Nazanin" pitchFamily="2" charset="-78"/>
              </a:rPr>
              <a:t>یا روستاهاي قمر / حاشيه شهر حادث میشود. اگر </a:t>
            </a:r>
            <a:r>
              <a:rPr lang="fa-IR" sz="8000" dirty="0" smtClean="0">
                <a:solidFill>
                  <a:prstClr val="black"/>
                </a:solidFill>
                <a:cs typeface="B Nazanin" pitchFamily="2" charset="-78"/>
              </a:rPr>
              <a:t>خانه </a:t>
            </a:r>
            <a:r>
              <a:rPr lang="fa-IR" sz="8000" dirty="0">
                <a:solidFill>
                  <a:prstClr val="black"/>
                </a:solidFill>
                <a:cs typeface="B Nazanin" pitchFamily="2" charset="-78"/>
              </a:rPr>
              <a:t>بهداشت/ پایگاه بهداشت بيش از یك روستاي قمر /منطقه حاشيه داشته باشد مجموع </a:t>
            </a:r>
            <a:r>
              <a:rPr lang="fa-IR" sz="8000" dirty="0" smtClean="0">
                <a:solidFill>
                  <a:prstClr val="black"/>
                </a:solidFill>
                <a:cs typeface="B Nazanin" pitchFamily="2" charset="-78"/>
              </a:rPr>
              <a:t>داده هاي </a:t>
            </a:r>
            <a:r>
              <a:rPr lang="fa-IR" sz="8000" dirty="0">
                <a:solidFill>
                  <a:prstClr val="black"/>
                </a:solidFill>
                <a:cs typeface="B Nazanin" pitchFamily="2" charset="-78"/>
              </a:rPr>
              <a:t>آنها در همان یك </a:t>
            </a:r>
            <a:r>
              <a:rPr lang="fa-IR" sz="8000" dirty="0" smtClean="0">
                <a:solidFill>
                  <a:prstClr val="black"/>
                </a:solidFill>
                <a:cs typeface="B Nazanin" pitchFamily="2" charset="-78"/>
              </a:rPr>
              <a:t>دایره ثبت </a:t>
            </a:r>
            <a:r>
              <a:rPr lang="fa-IR" sz="8000" dirty="0">
                <a:solidFill>
                  <a:prstClr val="black"/>
                </a:solidFill>
                <a:cs typeface="B Nazanin" pitchFamily="2" charset="-78"/>
              </a:rPr>
              <a:t>میشود.</a:t>
            </a:r>
          </a:p>
          <a:p>
            <a:pPr marL="0" indent="0" algn="r">
              <a:buNone/>
            </a:pPr>
            <a:r>
              <a:rPr lang="fa-IR" sz="8000" dirty="0">
                <a:solidFill>
                  <a:prstClr val="black"/>
                </a:solidFill>
                <a:cs typeface="B Nazanin" pitchFamily="2" charset="-78"/>
              </a:rPr>
              <a:t>در صورتی كه پایگاه و یا مركز داراي دو نوع جمعيت تحت پوشش </a:t>
            </a:r>
            <a:r>
              <a:rPr lang="fa-IR" sz="8000" dirty="0" smtClean="0">
                <a:solidFill>
                  <a:prstClr val="black"/>
                </a:solidFill>
                <a:cs typeface="B Nazanin" pitchFamily="2" charset="-78"/>
              </a:rPr>
              <a:t>(روستایی </a:t>
            </a:r>
            <a:r>
              <a:rPr lang="fa-IR" sz="8000" dirty="0">
                <a:solidFill>
                  <a:prstClr val="black"/>
                </a:solidFill>
                <a:cs typeface="B Nazanin" pitchFamily="2" charset="-78"/>
              </a:rPr>
              <a:t>و </a:t>
            </a:r>
            <a:r>
              <a:rPr lang="fa-IR" sz="8000" dirty="0" smtClean="0">
                <a:solidFill>
                  <a:prstClr val="black"/>
                </a:solidFill>
                <a:cs typeface="B Nazanin" pitchFamily="2" charset="-78"/>
              </a:rPr>
              <a:t>شهري) </a:t>
            </a:r>
            <a:r>
              <a:rPr lang="fa-IR" sz="8000" dirty="0">
                <a:solidFill>
                  <a:prstClr val="black"/>
                </a:solidFill>
                <a:cs typeface="B Nazanin" pitchFamily="2" charset="-78"/>
              </a:rPr>
              <a:t>باشد باید دو زیج مجزا تهيه شود.</a:t>
            </a:r>
          </a:p>
          <a:p>
            <a:pPr marL="0" indent="0" algn="r">
              <a:buNone/>
            </a:pPr>
            <a:r>
              <a:rPr lang="fa-IR" sz="8000" dirty="0">
                <a:solidFill>
                  <a:prstClr val="black"/>
                </a:solidFill>
                <a:cs typeface="B Nazanin" pitchFamily="2" charset="-78"/>
              </a:rPr>
              <a:t>همين مفاهيم در جمعيتهاي شهري و روستایی براي جمعيت غيرایرانی هم كه در پوشش واحدهاي </a:t>
            </a:r>
            <a:r>
              <a:rPr lang="fa-IR" sz="8000" dirty="0" smtClean="0">
                <a:solidFill>
                  <a:prstClr val="black"/>
                </a:solidFill>
                <a:cs typeface="B Nazanin" pitchFamily="2" charset="-78"/>
              </a:rPr>
              <a:t>ارائه دهنده </a:t>
            </a:r>
            <a:r>
              <a:rPr lang="fa-IR" sz="8000" dirty="0">
                <a:solidFill>
                  <a:prstClr val="black"/>
                </a:solidFill>
                <a:cs typeface="B Nazanin" pitchFamily="2" charset="-78"/>
              </a:rPr>
              <a:t>خ</a:t>
            </a:r>
            <a:r>
              <a:rPr lang="fa-IR" sz="8000" dirty="0" smtClean="0">
                <a:solidFill>
                  <a:prstClr val="black"/>
                </a:solidFill>
                <a:cs typeface="B Nazanin" pitchFamily="2" charset="-78"/>
              </a:rPr>
              <a:t>دمات </a:t>
            </a:r>
            <a:r>
              <a:rPr lang="fa-IR" sz="8000" dirty="0">
                <a:solidFill>
                  <a:prstClr val="black"/>
                </a:solidFill>
                <a:cs typeface="B Nazanin" pitchFamily="2" charset="-78"/>
              </a:rPr>
              <a:t>بهداشتی درمانی </a:t>
            </a:r>
            <a:r>
              <a:rPr lang="fa-IR" sz="8000" dirty="0" smtClean="0">
                <a:solidFill>
                  <a:prstClr val="black"/>
                </a:solidFill>
                <a:cs typeface="B Nazanin" pitchFamily="2" charset="-78"/>
              </a:rPr>
              <a:t>هستند كاربرد </a:t>
            </a:r>
            <a:r>
              <a:rPr lang="fa-IR" sz="8000" dirty="0">
                <a:solidFill>
                  <a:prstClr val="black"/>
                </a:solidFill>
                <a:cs typeface="B Nazanin" pitchFamily="2" charset="-78"/>
              </a:rPr>
              <a:t>دارد.</a:t>
            </a:r>
          </a:p>
          <a:p>
            <a:pPr marL="0" indent="0" algn="r">
              <a:buNone/>
            </a:pPr>
            <a:r>
              <a:rPr lang="fa-IR" sz="8000" dirty="0">
                <a:solidFill>
                  <a:prstClr val="black"/>
                </a:solidFill>
                <a:cs typeface="B Nazanin" pitchFamily="2" charset="-78"/>
              </a:rPr>
              <a:t>توجه: </a:t>
            </a:r>
            <a:r>
              <a:rPr lang="fa-IR" sz="8000" u="sng" dirty="0">
                <a:solidFill>
                  <a:prstClr val="black"/>
                </a:solidFill>
                <a:cs typeface="B Nazanin" pitchFamily="2" charset="-78"/>
              </a:rPr>
              <a:t>هركدام از اعداد درون دوایر زیج حياتی با سایر جداول كنترل و چك میشود</a:t>
            </a:r>
            <a:r>
              <a:rPr lang="fa-IR" sz="8000" dirty="0">
                <a:solidFill>
                  <a:prstClr val="black"/>
                </a:solidFill>
                <a:cs typeface="B Nazanin" pitchFamily="2" charset="-78"/>
              </a:rPr>
              <a:t>. دقت در ثبت آنها ضرورت دارد.</a:t>
            </a:r>
          </a:p>
          <a:p>
            <a:pPr marL="0" indent="0" algn="r">
              <a:buNone/>
            </a:pPr>
            <a:r>
              <a:rPr lang="fa-IR" sz="8000" dirty="0">
                <a:solidFill>
                  <a:prstClr val="black"/>
                </a:solidFill>
                <a:cs typeface="B Nazanin" pitchFamily="2" charset="-78"/>
              </a:rPr>
              <a:t>اعداد در درون این دوایر باید طوري نوشته شود كه بدون </a:t>
            </a:r>
            <a:r>
              <a:rPr lang="fa-IR" sz="8000" dirty="0" smtClean="0">
                <a:solidFill>
                  <a:prstClr val="black"/>
                </a:solidFill>
                <a:cs typeface="B Nazanin" pitchFamily="2" charset="-78"/>
              </a:rPr>
              <a:t>چرخش </a:t>
            </a:r>
            <a:r>
              <a:rPr lang="fa-IR" sz="8000" dirty="0">
                <a:solidFill>
                  <a:prstClr val="black"/>
                </a:solidFill>
                <a:cs typeface="B Nazanin" pitchFamily="2" charset="-78"/>
              </a:rPr>
              <a:t>دایره براحتی از روبرو قابل </a:t>
            </a:r>
            <a:r>
              <a:rPr lang="fa-IR" sz="8000" dirty="0" smtClean="0">
                <a:solidFill>
                  <a:prstClr val="black"/>
                </a:solidFill>
                <a:cs typeface="B Nazanin" pitchFamily="2" charset="-78"/>
              </a:rPr>
              <a:t>خواندن </a:t>
            </a:r>
            <a:r>
              <a:rPr lang="fa-IR" sz="8000" dirty="0">
                <a:solidFill>
                  <a:prstClr val="black"/>
                </a:solidFill>
                <a:cs typeface="B Nazanin" pitchFamily="2" charset="-78"/>
              </a:rPr>
              <a:t>باشد</a:t>
            </a:r>
            <a:r>
              <a:rPr lang="fa-IR" dirty="0"/>
              <a:t>.</a:t>
            </a:r>
          </a:p>
        </p:txBody>
      </p:sp>
    </p:spTree>
    <p:extLst>
      <p:ext uri="{BB962C8B-B14F-4D97-AF65-F5344CB8AC3E}">
        <p14:creationId xmlns:p14="http://schemas.microsoft.com/office/powerpoint/2010/main" val="822157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5793507"/>
          </a:xfrm>
        </p:spPr>
        <p:txBody>
          <a:bodyPr>
            <a:normAutofit/>
          </a:bodyPr>
          <a:lstStyle/>
          <a:p>
            <a:pPr marL="0" indent="0" algn="r">
              <a:buNone/>
            </a:pPr>
            <a:r>
              <a:rPr lang="fa-IR" sz="2000" dirty="0" smtClean="0"/>
              <a:t>-</a:t>
            </a:r>
            <a:r>
              <a:rPr lang="fa-IR" sz="2000" b="1" dirty="0" smtClean="0"/>
              <a:t>1 </a:t>
            </a:r>
            <a:r>
              <a:rPr lang="fa-IR" sz="2000" b="1" dirty="0"/>
              <a:t>جدول استفاده از نمک ید دار: </a:t>
            </a:r>
            <a:r>
              <a:rPr lang="fa-IR" sz="2000" dirty="0" smtClean="0">
                <a:solidFill>
                  <a:prstClr val="black"/>
                </a:solidFill>
                <a:cs typeface="B Nazanin" pitchFamily="2" charset="-78"/>
              </a:rPr>
              <a:t>در </a:t>
            </a:r>
            <a:r>
              <a:rPr lang="fa-IR" sz="2000" dirty="0">
                <a:solidFill>
                  <a:prstClr val="black"/>
                </a:solidFill>
                <a:cs typeface="B Nazanin" pitchFamily="2" charset="-78"/>
              </a:rPr>
              <a:t>این جدول با توجه به </a:t>
            </a:r>
            <a:r>
              <a:rPr lang="fa-IR" sz="2000" u="sng" dirty="0">
                <a:solidFill>
                  <a:prstClr val="black"/>
                </a:solidFill>
                <a:cs typeface="B Nazanin" pitchFamily="2" charset="-78"/>
              </a:rPr>
              <a:t>سرشماري اول سال تعداد </a:t>
            </a:r>
            <a:r>
              <a:rPr lang="fa-IR" sz="2000" u="sng" dirty="0" smtClean="0">
                <a:solidFill>
                  <a:prstClr val="black"/>
                </a:solidFill>
                <a:cs typeface="B Nazanin" pitchFamily="2" charset="-78"/>
              </a:rPr>
              <a:t>خانوارهاي </a:t>
            </a:r>
            <a:r>
              <a:rPr lang="fa-IR" sz="2000" u="sng" dirty="0">
                <a:solidFill>
                  <a:prstClr val="black"/>
                </a:solidFill>
                <a:cs typeface="B Nazanin" pitchFamily="2" charset="-78"/>
              </a:rPr>
              <a:t>تحت پوشش ثبت می گردد و بر اساس فرایند انجام ید سنجی نمك </a:t>
            </a:r>
            <a:r>
              <a:rPr lang="fa-IR" sz="2000" u="sng" dirty="0" smtClean="0">
                <a:solidFill>
                  <a:prstClr val="black"/>
                </a:solidFill>
                <a:cs typeface="B Nazanin" pitchFamily="2" charset="-78"/>
              </a:rPr>
              <a:t>مصرفی خانوار </a:t>
            </a:r>
            <a:r>
              <a:rPr lang="fa-IR" sz="2000" u="sng" dirty="0">
                <a:solidFill>
                  <a:prstClr val="black"/>
                </a:solidFill>
                <a:cs typeface="B Nazanin" pitchFamily="2" charset="-78"/>
              </a:rPr>
              <a:t>در </a:t>
            </a:r>
            <a:r>
              <a:rPr lang="fa-IR" sz="2000" u="sng" dirty="0" smtClean="0">
                <a:solidFill>
                  <a:prstClr val="black"/>
                </a:solidFill>
                <a:cs typeface="B Nazanin" pitchFamily="2" charset="-78"/>
              </a:rPr>
              <a:t>زمان سرشماري </a:t>
            </a:r>
            <a:r>
              <a:rPr lang="fa-IR" sz="2000" u="sng" dirty="0">
                <a:solidFill>
                  <a:prstClr val="black"/>
                </a:solidFill>
                <a:cs typeface="B Nazanin" pitchFamily="2" charset="-78"/>
              </a:rPr>
              <a:t>و </a:t>
            </a:r>
            <a:r>
              <a:rPr lang="fa-IR" sz="2000" u="sng" dirty="0" smtClean="0">
                <a:solidFill>
                  <a:prstClr val="black"/>
                </a:solidFill>
                <a:cs typeface="B Nazanin" pitchFamily="2" charset="-78"/>
              </a:rPr>
              <a:t>یا</a:t>
            </a:r>
            <a:r>
              <a:rPr lang="fa-IR" sz="2000" u="sng" dirty="0">
                <a:solidFill>
                  <a:prstClr val="black"/>
                </a:solidFill>
                <a:cs typeface="B Nazanin" pitchFamily="2" charset="-78"/>
              </a:rPr>
              <a:t> </a:t>
            </a:r>
            <a:r>
              <a:rPr lang="fa-IR" sz="2000" u="sng" dirty="0" smtClean="0">
                <a:solidFill>
                  <a:prstClr val="black"/>
                </a:solidFill>
                <a:cs typeface="B Nazanin" pitchFamily="2" charset="-78"/>
              </a:rPr>
              <a:t>بازدید </a:t>
            </a:r>
            <a:r>
              <a:rPr lang="fa-IR" sz="2000" u="sng" dirty="0">
                <a:solidFill>
                  <a:prstClr val="black"/>
                </a:solidFill>
                <a:cs typeface="B Nazanin" pitchFamily="2" charset="-78"/>
              </a:rPr>
              <a:t>از منزل مشخص می </a:t>
            </a:r>
            <a:r>
              <a:rPr lang="fa-IR" sz="2000" dirty="0" smtClean="0">
                <a:solidFill>
                  <a:prstClr val="black"/>
                </a:solidFill>
                <a:cs typeface="B Nazanin" pitchFamily="2" charset="-78"/>
              </a:rPr>
              <a:t>شود </a:t>
            </a:r>
            <a:r>
              <a:rPr lang="fa-IR" sz="2000" dirty="0">
                <a:solidFill>
                  <a:prstClr val="black"/>
                </a:solidFill>
                <a:cs typeface="B Nazanin" pitchFamily="2" charset="-78"/>
              </a:rPr>
              <a:t>كه چه تعداد </a:t>
            </a:r>
            <a:r>
              <a:rPr lang="fa-IR" sz="2000" dirty="0" smtClean="0">
                <a:solidFill>
                  <a:prstClr val="black"/>
                </a:solidFill>
                <a:cs typeface="B Nazanin" pitchFamily="2" charset="-78"/>
              </a:rPr>
              <a:t>خانوار </a:t>
            </a:r>
            <a:r>
              <a:rPr lang="fa-IR" sz="2000" dirty="0">
                <a:solidFill>
                  <a:prstClr val="black"/>
                </a:solidFill>
                <a:cs typeface="B Nazanin" pitchFamily="2" charset="-78"/>
              </a:rPr>
              <a:t>از نمك </a:t>
            </a:r>
            <a:r>
              <a:rPr lang="fa-IR" sz="2000" dirty="0" smtClean="0">
                <a:solidFill>
                  <a:prstClr val="black"/>
                </a:solidFill>
                <a:cs typeface="B Nazanin" pitchFamily="2" charset="-78"/>
              </a:rPr>
              <a:t>یددار </a:t>
            </a:r>
            <a:r>
              <a:rPr lang="fa-IR" sz="2000" dirty="0">
                <a:solidFill>
                  <a:prstClr val="black"/>
                </a:solidFill>
                <a:cs typeface="B Nazanin" pitchFamily="2" charset="-78"/>
              </a:rPr>
              <a:t>استفاده می </a:t>
            </a:r>
            <a:r>
              <a:rPr lang="fa-IR" sz="2000" dirty="0" smtClean="0">
                <a:solidFill>
                  <a:prstClr val="black"/>
                </a:solidFill>
                <a:cs typeface="B Nazanin" pitchFamily="2" charset="-78"/>
              </a:rPr>
              <a:t>كنند</a:t>
            </a:r>
          </a:p>
          <a:p>
            <a:pPr marL="0" indent="0" algn="r">
              <a:buNone/>
            </a:pPr>
            <a:endParaRPr lang="fa-IR" sz="2000" dirty="0" smtClean="0">
              <a:solidFill>
                <a:prstClr val="black"/>
              </a:solidFill>
              <a:cs typeface="B Nazanin" pitchFamily="2" charset="-78"/>
            </a:endParaRPr>
          </a:p>
          <a:p>
            <a:pPr marL="0" indent="0" algn="r">
              <a:buNone/>
            </a:pPr>
            <a:r>
              <a:rPr lang="fa-IR" sz="2000" dirty="0" smtClean="0"/>
              <a:t>-</a:t>
            </a:r>
            <a:r>
              <a:rPr lang="fa-IR" sz="2000" b="1" dirty="0"/>
              <a:t>2 جدول جمعیت برحسب سن و جنس </a:t>
            </a:r>
            <a:endParaRPr lang="fa-IR" sz="2000" b="1" dirty="0" smtClean="0"/>
          </a:p>
          <a:p>
            <a:pPr marL="0" indent="0" algn="r">
              <a:buNone/>
            </a:pPr>
            <a:r>
              <a:rPr lang="fa-IR" sz="2000" dirty="0" smtClean="0">
                <a:solidFill>
                  <a:prstClr val="black"/>
                </a:solidFill>
                <a:cs typeface="B Nazanin" pitchFamily="2" charset="-78"/>
              </a:rPr>
              <a:t>دومين </a:t>
            </a:r>
            <a:r>
              <a:rPr lang="fa-IR" sz="2000" dirty="0">
                <a:solidFill>
                  <a:prstClr val="black"/>
                </a:solidFill>
                <a:cs typeface="B Nazanin" pitchFamily="2" charset="-78"/>
              </a:rPr>
              <a:t>جدول سمت راست صفحه زیج، جدول جمعيت تحت پوشش را نشان میدهد. مبناي این جدول </a:t>
            </a:r>
            <a:r>
              <a:rPr lang="fa-IR" sz="2000" dirty="0" smtClean="0">
                <a:solidFill>
                  <a:prstClr val="black"/>
                </a:solidFill>
                <a:cs typeface="B Nazanin" pitchFamily="2" charset="-78"/>
              </a:rPr>
              <a:t>سرشماري </a:t>
            </a:r>
            <a:r>
              <a:rPr lang="fa-IR" sz="2000" dirty="0">
                <a:solidFill>
                  <a:prstClr val="black"/>
                </a:solidFill>
                <a:cs typeface="B Nazanin" pitchFamily="2" charset="-78"/>
              </a:rPr>
              <a:t>اول </a:t>
            </a:r>
            <a:endParaRPr lang="en-US" sz="2000" dirty="0" smtClean="0">
              <a:solidFill>
                <a:prstClr val="black"/>
              </a:solidFill>
              <a:cs typeface="B Nazanin" pitchFamily="2" charset="-78"/>
            </a:endParaRPr>
          </a:p>
          <a:p>
            <a:pPr marL="0" indent="0" algn="r">
              <a:buNone/>
            </a:pPr>
            <a:r>
              <a:rPr lang="fa-IR" sz="2000" dirty="0" smtClean="0">
                <a:solidFill>
                  <a:prstClr val="black"/>
                </a:solidFill>
                <a:cs typeface="B Nazanin" pitchFamily="2" charset="-78"/>
              </a:rPr>
              <a:t>سال بهورز </a:t>
            </a:r>
            <a:r>
              <a:rPr lang="fa-IR" sz="2000" dirty="0">
                <a:solidFill>
                  <a:prstClr val="black"/>
                </a:solidFill>
                <a:cs typeface="B Nazanin" pitchFamily="2" charset="-78"/>
              </a:rPr>
              <a:t>در </a:t>
            </a:r>
            <a:r>
              <a:rPr lang="fa-IR" sz="2000" dirty="0" smtClean="0">
                <a:solidFill>
                  <a:prstClr val="black"/>
                </a:solidFill>
                <a:cs typeface="B Nazanin" pitchFamily="2" charset="-78"/>
              </a:rPr>
              <a:t>روستا یا سرشماري </a:t>
            </a:r>
            <a:r>
              <a:rPr lang="fa-IR" sz="2000" dirty="0">
                <a:solidFill>
                  <a:prstClr val="black"/>
                </a:solidFill>
                <a:cs typeface="B Nazanin" pitchFamily="2" charset="-78"/>
              </a:rPr>
              <a:t>اول </a:t>
            </a:r>
            <a:r>
              <a:rPr lang="fa-IR" sz="2000" dirty="0" smtClean="0">
                <a:solidFill>
                  <a:prstClr val="black"/>
                </a:solidFill>
                <a:cs typeface="B Nazanin" pitchFamily="2" charset="-78"/>
              </a:rPr>
              <a:t>سال در مراکز خدمات سلامت است.</a:t>
            </a:r>
          </a:p>
          <a:p>
            <a:pPr marL="0" indent="0" algn="r">
              <a:buNone/>
            </a:pPr>
            <a:endParaRPr lang="fa-IR" sz="2000" dirty="0" smtClean="0">
              <a:solidFill>
                <a:prstClr val="black"/>
              </a:solidFill>
              <a:cs typeface="B Nazanin" pitchFamily="2" charset="-78"/>
            </a:endParaRPr>
          </a:p>
          <a:p>
            <a:pPr marL="0" indent="0" algn="r">
              <a:buNone/>
            </a:pPr>
            <a:r>
              <a:rPr lang="fa-IR" sz="2000" dirty="0">
                <a:solidFill>
                  <a:prstClr val="black"/>
                </a:solidFill>
                <a:cs typeface="B Nazanin" pitchFamily="2" charset="-78"/>
              </a:rPr>
              <a:t>ضمنا </a:t>
            </a:r>
            <a:r>
              <a:rPr lang="fa-IR" sz="2000" dirty="0" smtClean="0">
                <a:solidFill>
                  <a:prstClr val="black"/>
                </a:solidFill>
                <a:cs typeface="B Nazanin" pitchFamily="2" charset="-78"/>
              </a:rPr>
              <a:t>درطراحی </a:t>
            </a:r>
            <a:r>
              <a:rPr lang="fa-IR" sz="2000" dirty="0">
                <a:solidFill>
                  <a:prstClr val="black"/>
                </a:solidFill>
                <a:cs typeface="B Nazanin" pitchFamily="2" charset="-78"/>
              </a:rPr>
              <a:t>زیج </a:t>
            </a:r>
            <a:r>
              <a:rPr lang="fa-IR" sz="2000" dirty="0" smtClean="0">
                <a:solidFill>
                  <a:prstClr val="black"/>
                </a:solidFill>
                <a:cs typeface="B Nazanin" pitchFamily="2" charset="-78"/>
              </a:rPr>
              <a:t>گروه </a:t>
            </a:r>
            <a:r>
              <a:rPr lang="fa-IR" sz="2000" dirty="0">
                <a:solidFill>
                  <a:prstClr val="black"/>
                </a:solidFill>
                <a:cs typeface="B Nazanin" pitchFamily="2" charset="-78"/>
              </a:rPr>
              <a:t>سنی زیر یك سال به گروه هاي سنی كمتر از یکماه </a:t>
            </a:r>
            <a:r>
              <a:rPr lang="fa-IR" sz="2000" dirty="0" smtClean="0">
                <a:solidFill>
                  <a:prstClr val="black"/>
                </a:solidFill>
                <a:cs typeface="B Nazanin" pitchFamily="2" charset="-78"/>
              </a:rPr>
              <a:t>(متولدین اسفند سال گذشته)و </a:t>
            </a:r>
            <a:r>
              <a:rPr lang="fa-IR" sz="2000" dirty="0">
                <a:solidFill>
                  <a:prstClr val="black"/>
                </a:solidFill>
                <a:cs typeface="B Nazanin" pitchFamily="2" charset="-78"/>
              </a:rPr>
              <a:t>یکماه تا یکسال </a:t>
            </a:r>
            <a:r>
              <a:rPr lang="fa-IR" sz="2000" dirty="0" smtClean="0">
                <a:solidFill>
                  <a:prstClr val="black"/>
                </a:solidFill>
                <a:cs typeface="B Nazanin" pitchFamily="2" charset="-78"/>
              </a:rPr>
              <a:t>(زیر یکسال منهای متولدین اسفندماه سال گذشته) تفکيك </a:t>
            </a:r>
            <a:r>
              <a:rPr lang="fa-IR" sz="2000" dirty="0">
                <a:solidFill>
                  <a:prstClr val="black"/>
                </a:solidFill>
                <a:cs typeface="B Nazanin" pitchFamily="2" charset="-78"/>
              </a:rPr>
              <a:t>شده اند كه مبنای جمع آوری داده های </a:t>
            </a:r>
            <a:r>
              <a:rPr lang="fa-IR" sz="2000" u="sng" dirty="0">
                <a:solidFill>
                  <a:prstClr val="black"/>
                </a:solidFill>
                <a:cs typeface="B Nazanin" pitchFamily="2" charset="-78"/>
              </a:rPr>
              <a:t>سن این </a:t>
            </a:r>
            <a:r>
              <a:rPr lang="fa-IR" sz="2000" u="sng" dirty="0" smtClean="0">
                <a:solidFill>
                  <a:prstClr val="black"/>
                </a:solidFill>
                <a:cs typeface="B Nazanin" pitchFamily="2" charset="-78"/>
              </a:rPr>
              <a:t>گروه </a:t>
            </a:r>
            <a:r>
              <a:rPr lang="fa-IR" sz="2000" u="sng" dirty="0">
                <a:solidFill>
                  <a:prstClr val="black"/>
                </a:solidFill>
                <a:cs typeface="B Nazanin" pitchFamily="2" charset="-78"/>
              </a:rPr>
              <a:t>ها </a:t>
            </a:r>
            <a:r>
              <a:rPr lang="fa-IR" sz="2000" u="sng" dirty="0" smtClean="0">
                <a:solidFill>
                  <a:prstClr val="black"/>
                </a:solidFill>
                <a:cs typeface="B Nazanin" pitchFamily="2" charset="-78"/>
              </a:rPr>
              <a:t>همان مقطع</a:t>
            </a:r>
            <a:r>
              <a:rPr lang="fa-IR" sz="2000" u="sng" dirty="0">
                <a:solidFill>
                  <a:prstClr val="black"/>
                </a:solidFill>
                <a:cs typeface="B Nazanin" pitchFamily="2" charset="-78"/>
              </a:rPr>
              <a:t> </a:t>
            </a:r>
            <a:r>
              <a:rPr lang="fa-IR" sz="2000" u="sng" dirty="0" smtClean="0">
                <a:solidFill>
                  <a:prstClr val="black"/>
                </a:solidFill>
                <a:cs typeface="B Nazanin" pitchFamily="2" charset="-78"/>
              </a:rPr>
              <a:t>زمانی </a:t>
            </a:r>
            <a:r>
              <a:rPr lang="fa-IR" sz="2000" u="sng" dirty="0">
                <a:solidFill>
                  <a:prstClr val="black"/>
                </a:solidFill>
                <a:cs typeface="B Nazanin" pitchFamily="2" charset="-78"/>
              </a:rPr>
              <a:t>است که سرشماری اول سال </a:t>
            </a:r>
            <a:r>
              <a:rPr lang="fa-IR" sz="2000" dirty="0">
                <a:solidFill>
                  <a:prstClr val="black"/>
                </a:solidFill>
                <a:cs typeface="B Nazanin" pitchFamily="2" charset="-78"/>
              </a:rPr>
              <a:t>انجام می شود</a:t>
            </a:r>
            <a:r>
              <a:rPr lang="fa-IR" sz="2000" dirty="0" smtClean="0"/>
              <a:t>.</a:t>
            </a:r>
          </a:p>
          <a:p>
            <a:pPr marL="0" indent="0" algn="r">
              <a:buNone/>
            </a:pPr>
            <a:r>
              <a:rPr lang="fa-IR" sz="2000" u="sng" dirty="0" smtClean="0">
                <a:solidFill>
                  <a:prstClr val="black"/>
                </a:solidFill>
                <a:cs typeface="B Nazanin" pitchFamily="2" charset="-78"/>
              </a:rPr>
              <a:t>دختران عقدكرده اي </a:t>
            </a:r>
            <a:r>
              <a:rPr lang="fa-IR" sz="2000" u="sng" dirty="0">
                <a:solidFill>
                  <a:prstClr val="black"/>
                </a:solidFill>
                <a:cs typeface="B Nazanin" pitchFamily="2" charset="-78"/>
              </a:rPr>
              <a:t>كه هنوز در </a:t>
            </a:r>
            <a:r>
              <a:rPr lang="fa-IR" sz="2000" u="sng" dirty="0" smtClean="0">
                <a:solidFill>
                  <a:prstClr val="black"/>
                </a:solidFill>
                <a:cs typeface="B Nazanin" pitchFamily="2" charset="-78"/>
              </a:rPr>
              <a:t>خانه </a:t>
            </a:r>
            <a:r>
              <a:rPr lang="fa-IR" sz="2000" u="sng" dirty="0">
                <a:solidFill>
                  <a:prstClr val="black"/>
                </a:solidFill>
                <a:cs typeface="B Nazanin" pitchFamily="2" charset="-78"/>
              </a:rPr>
              <a:t>پدري </a:t>
            </a:r>
            <a:r>
              <a:rPr lang="fa-IR" sz="2000" u="sng" dirty="0" smtClean="0">
                <a:solidFill>
                  <a:prstClr val="black"/>
                </a:solidFill>
                <a:cs typeface="B Nazanin" pitchFamily="2" charset="-78"/>
              </a:rPr>
              <a:t>خود ساكن هستند جزو</a:t>
            </a:r>
            <a:r>
              <a:rPr lang="fa-IR" sz="2000" u="sng" dirty="0">
                <a:solidFill>
                  <a:prstClr val="black"/>
                </a:solidFill>
                <a:cs typeface="B Nazanin" pitchFamily="2" charset="-78"/>
              </a:rPr>
              <a:t> </a:t>
            </a:r>
            <a:r>
              <a:rPr lang="fa-IR" sz="2000" u="sng" dirty="0" smtClean="0">
                <a:solidFill>
                  <a:prstClr val="black"/>
                </a:solidFill>
                <a:cs typeface="B Nazanin" pitchFamily="2" charset="-78"/>
              </a:rPr>
              <a:t>زنان </a:t>
            </a:r>
            <a:r>
              <a:rPr lang="fa-IR" sz="2000" u="sng" dirty="0">
                <a:solidFill>
                  <a:prstClr val="black"/>
                </a:solidFill>
                <a:cs typeface="B Nazanin" pitchFamily="2" charset="-78"/>
              </a:rPr>
              <a:t>همسردار به حساب می آیند</a:t>
            </a:r>
            <a:r>
              <a:rPr lang="fa-IR" sz="1800" u="sng" dirty="0">
                <a:solidFill>
                  <a:prstClr val="black"/>
                </a:solidFill>
                <a:cs typeface="B Nazanin" pitchFamily="2" charset="-78"/>
              </a:rPr>
              <a:t>.</a:t>
            </a:r>
          </a:p>
        </p:txBody>
      </p:sp>
    </p:spTree>
    <p:extLst>
      <p:ext uri="{BB962C8B-B14F-4D97-AF65-F5344CB8AC3E}">
        <p14:creationId xmlns:p14="http://schemas.microsoft.com/office/powerpoint/2010/main" val="23339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60648"/>
            <a:ext cx="8229600" cy="5865515"/>
          </a:xfrm>
        </p:spPr>
        <p:txBody>
          <a:bodyPr>
            <a:normAutofit/>
          </a:bodyPr>
          <a:lstStyle/>
          <a:p>
            <a:pPr marL="0" indent="0" algn="r">
              <a:lnSpc>
                <a:spcPct val="150000"/>
              </a:lnSpc>
              <a:buNone/>
            </a:pPr>
            <a:r>
              <a:rPr lang="fa-IR" sz="2000" b="1" dirty="0" smtClean="0"/>
              <a:t>3-جدول </a:t>
            </a:r>
            <a:r>
              <a:rPr lang="fa-IR" sz="2000" b="1" dirty="0"/>
              <a:t>مرگ </a:t>
            </a:r>
            <a:r>
              <a:rPr lang="fa-IR" sz="2000" b="1" dirty="0" smtClean="0"/>
              <a:t>مادران </a:t>
            </a:r>
            <a:r>
              <a:rPr lang="fa-IR" sz="2000" b="1" dirty="0"/>
              <a:t>به دلیل عوارض بارداری و </a:t>
            </a:r>
            <a:r>
              <a:rPr lang="fa-IR" sz="2000" b="1" dirty="0" smtClean="0"/>
              <a:t>زایمان </a:t>
            </a:r>
            <a:r>
              <a:rPr lang="fa-IR" sz="2000" b="1" dirty="0"/>
              <a:t>برحسب سن مادر و علت </a:t>
            </a:r>
            <a:r>
              <a:rPr lang="fa-IR" sz="2000" b="1" dirty="0" smtClean="0"/>
              <a:t>مرگ</a:t>
            </a:r>
          </a:p>
          <a:p>
            <a:pPr marL="0" indent="0" algn="r">
              <a:lnSpc>
                <a:spcPct val="150000"/>
              </a:lnSpc>
              <a:buNone/>
            </a:pPr>
            <a:r>
              <a:rPr lang="fa-IR" sz="2000" u="sng" dirty="0">
                <a:solidFill>
                  <a:prstClr val="black"/>
                </a:solidFill>
                <a:cs typeface="B Nazanin" pitchFamily="2" charset="-78"/>
              </a:rPr>
              <a:t>مرگ مادران به دليل عوارض حاملگی، زایمان و تا </a:t>
            </a:r>
            <a:r>
              <a:rPr lang="fa-IR" sz="2000" u="sng" dirty="0" smtClean="0">
                <a:solidFill>
                  <a:prstClr val="black"/>
                </a:solidFill>
                <a:cs typeface="B Nazanin" pitchFamily="2" charset="-78"/>
              </a:rPr>
              <a:t>42 </a:t>
            </a:r>
            <a:r>
              <a:rPr lang="fa-IR" sz="2000" u="sng" dirty="0">
                <a:solidFill>
                  <a:prstClr val="black"/>
                </a:solidFill>
                <a:cs typeface="B Nazanin" pitchFamily="2" charset="-78"/>
              </a:rPr>
              <a:t>روز پس از </a:t>
            </a:r>
            <a:r>
              <a:rPr lang="fa-IR" sz="2000" u="sng" dirty="0" smtClean="0">
                <a:solidFill>
                  <a:prstClr val="black"/>
                </a:solidFill>
                <a:cs typeface="B Nazanin" pitchFamily="2" charset="-78"/>
              </a:rPr>
              <a:t>ختم </a:t>
            </a:r>
            <a:r>
              <a:rPr lang="fa-IR" sz="2000" u="sng" dirty="0">
                <a:solidFill>
                  <a:prstClr val="black"/>
                </a:solidFill>
                <a:cs typeface="B Nazanin" pitchFamily="2" charset="-78"/>
              </a:rPr>
              <a:t>بارداري را برحسب </a:t>
            </a:r>
            <a:r>
              <a:rPr lang="fa-IR" sz="2000" dirty="0">
                <a:solidFill>
                  <a:prstClr val="black"/>
                </a:solidFill>
                <a:cs typeface="B Nazanin" pitchFamily="2" charset="-78"/>
              </a:rPr>
              <a:t>سن مادر به تفکيك منطقه و با اشاره به </a:t>
            </a:r>
            <a:r>
              <a:rPr lang="fa-IR" sz="2000" dirty="0" smtClean="0">
                <a:solidFill>
                  <a:prstClr val="black"/>
                </a:solidFill>
                <a:cs typeface="B Nazanin" pitchFamily="2" charset="-78"/>
              </a:rPr>
              <a:t>علتهاي</a:t>
            </a:r>
            <a:r>
              <a:rPr lang="fa-IR" sz="2000" dirty="0">
                <a:solidFill>
                  <a:prstClr val="black"/>
                </a:solidFill>
                <a:cs typeface="B Nazanin" pitchFamily="2" charset="-78"/>
              </a:rPr>
              <a:t> </a:t>
            </a:r>
            <a:r>
              <a:rPr lang="fa-IR" sz="2000" dirty="0" smtClean="0">
                <a:solidFill>
                  <a:prstClr val="black"/>
                </a:solidFill>
                <a:cs typeface="B Nazanin" pitchFamily="2" charset="-78"/>
              </a:rPr>
              <a:t>عمده </a:t>
            </a:r>
            <a:r>
              <a:rPr lang="fa-IR" sz="2000" dirty="0">
                <a:solidFill>
                  <a:prstClr val="black"/>
                </a:solidFill>
                <a:cs typeface="B Nazanin" pitchFamily="2" charset="-78"/>
              </a:rPr>
              <a:t>مرگ </a:t>
            </a:r>
            <a:r>
              <a:rPr lang="fa-IR" sz="2000" dirty="0" smtClean="0">
                <a:solidFill>
                  <a:prstClr val="black"/>
                </a:solidFill>
                <a:cs typeface="B Nazanin" pitchFamily="2" charset="-78"/>
              </a:rPr>
              <a:t>مادران</a:t>
            </a:r>
            <a:r>
              <a:rPr lang="fa-IR" sz="2000" dirty="0">
                <a:solidFill>
                  <a:prstClr val="black"/>
                </a:solidFill>
                <a:cs typeface="B Nazanin" pitchFamily="2" charset="-78"/>
              </a:rPr>
              <a:t>:</a:t>
            </a:r>
            <a:r>
              <a:rPr lang="fa-IR" sz="2000" dirty="0" smtClean="0">
                <a:solidFill>
                  <a:prstClr val="black"/>
                </a:solidFill>
                <a:cs typeface="B Nazanin" pitchFamily="2" charset="-78"/>
              </a:rPr>
              <a:t> </a:t>
            </a:r>
            <a:r>
              <a:rPr lang="fa-IR" sz="2000" dirty="0">
                <a:solidFill>
                  <a:prstClr val="black"/>
                </a:solidFill>
                <a:cs typeface="B Nazanin" pitchFamily="2" charset="-78"/>
              </a:rPr>
              <a:t>خ</a:t>
            </a:r>
            <a:r>
              <a:rPr lang="fa-IR" sz="2000" dirty="0" smtClean="0">
                <a:solidFill>
                  <a:prstClr val="black"/>
                </a:solidFill>
                <a:cs typeface="B Nazanin" pitchFamily="2" charset="-78"/>
              </a:rPr>
              <a:t>ونریزي</a:t>
            </a:r>
            <a:r>
              <a:rPr lang="fa-IR" sz="2000" dirty="0">
                <a:solidFill>
                  <a:prstClr val="black"/>
                </a:solidFill>
                <a:cs typeface="B Nazanin" pitchFamily="2" charset="-78"/>
              </a:rPr>
              <a:t>، عفونت بعد از زایمان، پره اكلامپسی، بيماریهاي قلبی و سایر </a:t>
            </a:r>
            <a:r>
              <a:rPr lang="fa-IR" sz="2000" dirty="0" smtClean="0">
                <a:solidFill>
                  <a:prstClr val="black"/>
                </a:solidFill>
                <a:cs typeface="B Nazanin" pitchFamily="2" charset="-78"/>
              </a:rPr>
              <a:t>علل نشان </a:t>
            </a:r>
            <a:r>
              <a:rPr lang="fa-IR" sz="2000" dirty="0">
                <a:solidFill>
                  <a:prstClr val="black"/>
                </a:solidFill>
                <a:cs typeface="B Nazanin" pitchFamily="2" charset="-78"/>
              </a:rPr>
              <a:t>می دهد</a:t>
            </a:r>
            <a:r>
              <a:rPr lang="fa-IR" sz="2000" dirty="0" smtClean="0">
                <a:solidFill>
                  <a:prstClr val="black"/>
                </a:solidFill>
                <a:cs typeface="B Nazanin" pitchFamily="2" charset="-78"/>
              </a:rPr>
              <a:t>.</a:t>
            </a:r>
          </a:p>
          <a:p>
            <a:pPr marL="0" indent="0" algn="r">
              <a:lnSpc>
                <a:spcPct val="150000"/>
              </a:lnSpc>
              <a:buNone/>
            </a:pPr>
            <a:r>
              <a:rPr lang="fa-IR" sz="2000" b="1" dirty="0" smtClean="0"/>
              <a:t>4-جدول </a:t>
            </a:r>
            <a:r>
              <a:rPr lang="fa-IR" sz="2000" b="1" dirty="0"/>
              <a:t>تولد برحسب </a:t>
            </a:r>
            <a:r>
              <a:rPr lang="fa-IR" sz="2000" b="1" dirty="0" smtClean="0"/>
              <a:t>وزن </a:t>
            </a:r>
            <a:r>
              <a:rPr lang="fa-IR" sz="2000" b="1" dirty="0"/>
              <a:t>و جنس نوزاد، سن مادر و شرایط </a:t>
            </a:r>
            <a:r>
              <a:rPr lang="fa-IR" sz="2000" b="1" dirty="0" smtClean="0"/>
              <a:t>زایمان </a:t>
            </a:r>
            <a:r>
              <a:rPr lang="fa-IR" sz="2000" b="1" dirty="0"/>
              <a:t>، نوع </a:t>
            </a:r>
            <a:r>
              <a:rPr lang="fa-IR" sz="2000" b="1" dirty="0" smtClean="0"/>
              <a:t>زایمان </a:t>
            </a:r>
            <a:r>
              <a:rPr lang="fa-IR" sz="2000" b="1" dirty="0"/>
              <a:t>و فرزند آوری</a:t>
            </a:r>
            <a:r>
              <a:rPr lang="fa-IR" sz="2000" b="1" dirty="0" smtClean="0"/>
              <a:t>:</a:t>
            </a:r>
          </a:p>
          <a:p>
            <a:pPr marL="0" indent="0" algn="r">
              <a:lnSpc>
                <a:spcPct val="150000"/>
              </a:lnSpc>
              <a:buNone/>
            </a:pPr>
            <a:r>
              <a:rPr lang="fa-IR" sz="2000" dirty="0">
                <a:solidFill>
                  <a:prstClr val="black"/>
                </a:solidFill>
                <a:cs typeface="B Nazanin" pitchFamily="2" charset="-78"/>
              </a:rPr>
              <a:t>بخش اول: تعداد </a:t>
            </a:r>
            <a:r>
              <a:rPr lang="fa-IR" sz="2000" dirty="0" smtClean="0">
                <a:solidFill>
                  <a:prstClr val="black"/>
                </a:solidFill>
                <a:cs typeface="B Nazanin" pitchFamily="2" charset="-78"/>
              </a:rPr>
              <a:t>دختران </a:t>
            </a:r>
            <a:r>
              <a:rPr lang="fa-IR" sz="2000" dirty="0">
                <a:solidFill>
                  <a:prstClr val="black"/>
                </a:solidFill>
                <a:cs typeface="B Nazanin" pitchFamily="2" charset="-78"/>
              </a:rPr>
              <a:t>و پسران مرده بدنيا آمده در برگه زیج حياتی به روش چوب </a:t>
            </a:r>
            <a:r>
              <a:rPr lang="fa-IR" sz="2000" dirty="0" smtClean="0">
                <a:solidFill>
                  <a:prstClr val="black"/>
                </a:solidFill>
                <a:cs typeface="B Nazanin" pitchFamily="2" charset="-78"/>
              </a:rPr>
              <a:t>خطی </a:t>
            </a:r>
            <a:r>
              <a:rPr lang="fa-IR" sz="2000" dirty="0">
                <a:solidFill>
                  <a:prstClr val="black"/>
                </a:solidFill>
                <a:cs typeface="B Nazanin" pitchFamily="2" charset="-78"/>
              </a:rPr>
              <a:t>علامت زده میشود. در دو حالت، نوزاد مرده بدنيا آمده به حساب میآید:</a:t>
            </a:r>
          </a:p>
          <a:p>
            <a:pPr marL="0" indent="0" algn="r">
              <a:lnSpc>
                <a:spcPct val="150000"/>
              </a:lnSpc>
              <a:buNone/>
            </a:pPr>
            <a:r>
              <a:rPr lang="fa-IR" sz="2000" u="sng" dirty="0" smtClean="0">
                <a:solidFill>
                  <a:prstClr val="black"/>
                </a:solidFill>
                <a:cs typeface="B Nazanin" pitchFamily="2" charset="-78"/>
              </a:rPr>
              <a:t>الف -نوزادي </a:t>
            </a:r>
            <a:r>
              <a:rPr lang="fa-IR" sz="2000" u="sng" dirty="0">
                <a:solidFill>
                  <a:prstClr val="black"/>
                </a:solidFill>
                <a:cs typeface="B Nazanin" pitchFamily="2" charset="-78"/>
              </a:rPr>
              <a:t>كه بعد از هفته ببست و دوم حاملگی بدنيا آمده </a:t>
            </a:r>
            <a:r>
              <a:rPr lang="fa-IR" sz="2000" dirty="0">
                <a:solidFill>
                  <a:prstClr val="black"/>
                </a:solidFill>
                <a:cs typeface="B Nazanin" pitchFamily="2" charset="-78"/>
              </a:rPr>
              <a:t>است و هيچيك از علائم حياتی را ندارد </a:t>
            </a:r>
            <a:r>
              <a:rPr lang="fa-IR" sz="2000" dirty="0" smtClean="0">
                <a:solidFill>
                  <a:prstClr val="black"/>
                </a:solidFill>
                <a:cs typeface="B Nazanin" pitchFamily="2" charset="-78"/>
              </a:rPr>
              <a:t>(حتی یك نفس </a:t>
            </a:r>
            <a:r>
              <a:rPr lang="fa-IR" sz="2000" dirty="0">
                <a:solidFill>
                  <a:prstClr val="black"/>
                </a:solidFill>
                <a:cs typeface="B Nazanin" pitchFamily="2" charset="-78"/>
              </a:rPr>
              <a:t>هم نکشيده و گریه نکرده </a:t>
            </a:r>
            <a:r>
              <a:rPr lang="fa-IR" sz="2000" dirty="0" smtClean="0">
                <a:solidFill>
                  <a:prstClr val="black"/>
                </a:solidFill>
                <a:cs typeface="B Nazanin" pitchFamily="2" charset="-78"/>
              </a:rPr>
              <a:t>است)</a:t>
            </a:r>
            <a:endParaRPr lang="fa-IR" sz="2000" dirty="0">
              <a:solidFill>
                <a:prstClr val="black"/>
              </a:solidFill>
              <a:cs typeface="B Nazanin" pitchFamily="2" charset="-78"/>
            </a:endParaRPr>
          </a:p>
          <a:p>
            <a:pPr marL="0" indent="0" algn="r">
              <a:lnSpc>
                <a:spcPct val="150000"/>
              </a:lnSpc>
              <a:buNone/>
            </a:pPr>
            <a:r>
              <a:rPr lang="fa-IR" sz="2000" u="sng" dirty="0" smtClean="0">
                <a:solidFill>
                  <a:prstClr val="black"/>
                </a:solidFill>
                <a:cs typeface="B Nazanin" pitchFamily="2" charset="-78"/>
              </a:rPr>
              <a:t>ب-نوزادي </a:t>
            </a:r>
            <a:r>
              <a:rPr lang="fa-IR" sz="2000" u="sng" dirty="0">
                <a:solidFill>
                  <a:prstClr val="black"/>
                </a:solidFill>
                <a:cs typeface="B Nazanin" pitchFamily="2" charset="-78"/>
              </a:rPr>
              <a:t>كه با وزن بيش از </a:t>
            </a:r>
            <a:r>
              <a:rPr lang="fa-IR" sz="2000" u="sng" dirty="0" smtClean="0">
                <a:solidFill>
                  <a:prstClr val="black"/>
                </a:solidFill>
                <a:cs typeface="B Nazanin" pitchFamily="2" charset="-78"/>
              </a:rPr>
              <a:t>500 گرم( بدون </a:t>
            </a:r>
            <a:r>
              <a:rPr lang="fa-IR" sz="2000" dirty="0">
                <a:solidFill>
                  <a:prstClr val="black"/>
                </a:solidFill>
                <a:cs typeface="B Nazanin" pitchFamily="2" charset="-78"/>
              </a:rPr>
              <a:t>احتساب وزن </a:t>
            </a:r>
            <a:r>
              <a:rPr lang="fa-IR" sz="2000" dirty="0" smtClean="0">
                <a:solidFill>
                  <a:prstClr val="black"/>
                </a:solidFill>
                <a:cs typeface="B Nazanin" pitchFamily="2" charset="-78"/>
              </a:rPr>
              <a:t>جفت) </a:t>
            </a:r>
            <a:r>
              <a:rPr lang="fa-IR" sz="2000" dirty="0">
                <a:solidFill>
                  <a:prstClr val="black"/>
                </a:solidFill>
                <a:cs typeface="B Nazanin" pitchFamily="2" charset="-78"/>
              </a:rPr>
              <a:t>بدنيا آمده و در زمان تولد فاقد علائم حياتی است</a:t>
            </a:r>
            <a:r>
              <a:rPr lang="fa-IR" sz="2000" dirty="0" smtClean="0"/>
              <a:t>.</a:t>
            </a:r>
          </a:p>
          <a:p>
            <a:pPr marL="0" indent="0" algn="r">
              <a:lnSpc>
                <a:spcPct val="150000"/>
              </a:lnSpc>
              <a:buNone/>
            </a:pPr>
            <a:endParaRPr lang="fa-IR" sz="2000" dirty="0">
              <a:solidFill>
                <a:prstClr val="black"/>
              </a:solidFill>
              <a:cs typeface="B Nazanin" pitchFamily="2" charset="-78"/>
            </a:endParaRPr>
          </a:p>
          <a:p>
            <a:pPr marL="0" indent="0" algn="r">
              <a:lnSpc>
                <a:spcPct val="150000"/>
              </a:lnSpc>
              <a:buNone/>
            </a:pPr>
            <a:r>
              <a:rPr lang="fa-IR" sz="2000" dirty="0" smtClean="0">
                <a:solidFill>
                  <a:prstClr val="black"/>
                </a:solidFill>
                <a:cs typeface="B Nazanin" pitchFamily="2" charset="-78"/>
              </a:rPr>
              <a:t>در صورتی که </a:t>
            </a:r>
            <a:r>
              <a:rPr lang="fa-IR" sz="2000" u="sng" dirty="0" smtClean="0">
                <a:solidFill>
                  <a:prstClr val="black"/>
                </a:solidFill>
                <a:cs typeface="B Nazanin" pitchFamily="2" charset="-78"/>
              </a:rPr>
              <a:t>وزن </a:t>
            </a:r>
            <a:r>
              <a:rPr lang="fa-IR" sz="2000" u="sng" dirty="0">
                <a:solidFill>
                  <a:prstClr val="black"/>
                </a:solidFill>
                <a:cs typeface="B Nazanin" pitchFamily="2" charset="-78"/>
              </a:rPr>
              <a:t>هنگام تولد دردست نبود میتوانيد وزن روز دهم تولد </a:t>
            </a:r>
            <a:r>
              <a:rPr lang="fa-IR" sz="2000" dirty="0">
                <a:solidFill>
                  <a:prstClr val="black"/>
                </a:solidFill>
                <a:cs typeface="B Nazanin" pitchFamily="2" charset="-78"/>
              </a:rPr>
              <a:t>را اندازه بگيرید</a:t>
            </a:r>
            <a:r>
              <a:rPr lang="fa-IR" sz="1800" dirty="0"/>
              <a:t>.</a:t>
            </a:r>
            <a:endParaRPr lang="fa-IR" sz="1800" dirty="0">
              <a:solidFill>
                <a:prstClr val="black"/>
              </a:solidFill>
              <a:cs typeface="B Nazanin" pitchFamily="2" charset="-78"/>
            </a:endParaRPr>
          </a:p>
        </p:txBody>
      </p:sp>
    </p:spTree>
    <p:extLst>
      <p:ext uri="{BB962C8B-B14F-4D97-AF65-F5344CB8AC3E}">
        <p14:creationId xmlns:p14="http://schemas.microsoft.com/office/powerpoint/2010/main" val="3918931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332656"/>
            <a:ext cx="8229600" cy="5793507"/>
          </a:xfrm>
        </p:spPr>
        <p:txBody>
          <a:bodyPr>
            <a:normAutofit/>
          </a:bodyPr>
          <a:lstStyle/>
          <a:p>
            <a:pPr marL="0" indent="0" algn="r">
              <a:buNone/>
            </a:pPr>
            <a:r>
              <a:rPr lang="fa-IR" sz="1800" u="sng" dirty="0" smtClean="0">
                <a:solidFill>
                  <a:prstClr val="black"/>
                </a:solidFill>
                <a:cs typeface="B Nazanin" pitchFamily="2" charset="-78"/>
              </a:rPr>
              <a:t>چوب خط زنده به دنیا آمده با </a:t>
            </a:r>
            <a:r>
              <a:rPr lang="fa-IR" sz="1800" u="sng" dirty="0">
                <a:solidFill>
                  <a:prstClr val="black"/>
                </a:solidFill>
                <a:cs typeface="B Nazanin" pitchFamily="2" charset="-78"/>
              </a:rPr>
              <a:t>وزن </a:t>
            </a:r>
            <a:r>
              <a:rPr lang="fa-IR" sz="1800" u="sng" dirty="0" smtClean="0">
                <a:solidFill>
                  <a:prstClr val="black"/>
                </a:solidFill>
                <a:cs typeface="B Nazanin" pitchFamily="2" charset="-78"/>
              </a:rPr>
              <a:t>هنگام تولد و </a:t>
            </a:r>
            <a:r>
              <a:rPr lang="fa-IR" sz="1800" u="sng" dirty="0">
                <a:solidFill>
                  <a:prstClr val="black"/>
                </a:solidFill>
                <a:cs typeface="B Nazanin" pitchFamily="2" charset="-78"/>
              </a:rPr>
              <a:t>سن مادر بایستی </a:t>
            </a:r>
            <a:r>
              <a:rPr lang="fa-IR" sz="1800" u="sng" dirty="0" smtClean="0">
                <a:solidFill>
                  <a:prstClr val="black"/>
                </a:solidFill>
                <a:cs typeface="B Nazanin" pitchFamily="2" charset="-78"/>
              </a:rPr>
              <a:t>برابر باشد</a:t>
            </a:r>
          </a:p>
          <a:p>
            <a:pPr marL="0" indent="0" algn="r">
              <a:buNone/>
            </a:pPr>
            <a:endParaRPr lang="fa-IR" sz="1800" u="sng" dirty="0" smtClean="0">
              <a:cs typeface="B Nazanin"/>
            </a:endParaRPr>
          </a:p>
          <a:p>
            <a:pPr marL="0" indent="0" algn="r">
              <a:buNone/>
            </a:pPr>
            <a:r>
              <a:rPr lang="fa-IR" sz="1800" u="sng" dirty="0" smtClean="0">
                <a:cs typeface="B Nazanin"/>
              </a:rPr>
              <a:t>دقت كنيد </a:t>
            </a:r>
            <a:r>
              <a:rPr lang="fa-IR" sz="1800" u="sng" dirty="0">
                <a:cs typeface="B Nazanin"/>
              </a:rPr>
              <a:t>كه اگر حاصل </a:t>
            </a:r>
            <a:r>
              <a:rPr lang="fa-IR" sz="1800" u="sng" dirty="0" smtClean="0">
                <a:cs typeface="B Nazanin"/>
              </a:rPr>
              <a:t>زایمان </a:t>
            </a:r>
            <a:r>
              <a:rPr lang="fa-IR" sz="1800" u="sng" dirty="0" smtClean="0">
                <a:latin typeface="Arial"/>
              </a:rPr>
              <a:t>، </a:t>
            </a:r>
            <a:r>
              <a:rPr lang="fa-IR" sz="1800" u="sng" dirty="0">
                <a:latin typeface="Arial"/>
                <a:cs typeface="B Nazanin"/>
              </a:rPr>
              <a:t>دوقلو یا چندقلو باشد در این بخش، فقط یك بار ثبت میشود زیرا تعداد زایمان مطرح است و مادر هر دو نوزاد یکی است و به این ترتيب میتوان </a:t>
            </a:r>
            <a:r>
              <a:rPr lang="fa-IR" sz="1800" u="sng" dirty="0" smtClean="0">
                <a:latin typeface="Arial"/>
                <a:cs typeface="B Nazanin"/>
              </a:rPr>
              <a:t>درصدد</a:t>
            </a:r>
            <a:r>
              <a:rPr lang="fa-IR" sz="1800" u="sng" dirty="0" smtClean="0">
                <a:cs typeface="B Nazanin"/>
              </a:rPr>
              <a:t>چند </a:t>
            </a:r>
            <a:r>
              <a:rPr lang="fa-IR" sz="1800" u="sng" dirty="0">
                <a:cs typeface="B Nazanin"/>
              </a:rPr>
              <a:t>قلوزایی را هم بدست آورد </a:t>
            </a:r>
            <a:r>
              <a:rPr lang="fa-IR" sz="1800" dirty="0">
                <a:cs typeface="B Nazanin"/>
              </a:rPr>
              <a:t>)در واقع </a:t>
            </a:r>
            <a:r>
              <a:rPr lang="fa-IR" sz="1800" dirty="0" smtClean="0">
                <a:cs typeface="B Nazanin"/>
              </a:rPr>
              <a:t>اختلاف بين مجموع </a:t>
            </a:r>
            <a:r>
              <a:rPr lang="fa-IR" sz="1800" dirty="0">
                <a:cs typeface="B Nazanin"/>
              </a:rPr>
              <a:t>نوزادان زنده و مرده بدنيا آمده از این ستون، تعداد دوقلو یا چندقلوها را بدست </a:t>
            </a:r>
            <a:r>
              <a:rPr lang="fa-IR" sz="1800" dirty="0" smtClean="0">
                <a:cs typeface="B Nazanin"/>
              </a:rPr>
              <a:t>میدهد)</a:t>
            </a:r>
            <a:endParaRPr lang="fa-IR" sz="1800" dirty="0">
              <a:cs typeface="B Nazanin"/>
            </a:endParaRPr>
          </a:p>
          <a:p>
            <a:pPr marL="0" indent="0" algn="r">
              <a:buNone/>
            </a:pPr>
            <a:endParaRPr lang="fa-IR" sz="1800" b="1" dirty="0" smtClean="0">
              <a:latin typeface="B Nazanin,Bold"/>
            </a:endParaRPr>
          </a:p>
          <a:p>
            <a:pPr marL="0" indent="0" algn="r">
              <a:buNone/>
            </a:pPr>
            <a:r>
              <a:rPr lang="fa-IR" sz="1800" b="1" dirty="0" smtClean="0">
                <a:latin typeface="B Nazanin,Bold"/>
              </a:rPr>
              <a:t>مامای </a:t>
            </a:r>
            <a:r>
              <a:rPr lang="fa-IR" sz="1800" b="1" dirty="0">
                <a:latin typeface="B Nazanin,Bold"/>
              </a:rPr>
              <a:t>تحصیل کرده: </a:t>
            </a:r>
            <a:r>
              <a:rPr lang="fa-IR" sz="1800" dirty="0">
                <a:latin typeface="B Nazanin,Bold"/>
                <a:cs typeface="B Nazanin"/>
              </a:rPr>
              <a:t>ماماهائی فارغ التحصيل دانشگاهی هستند كه دوره كاردانی و یا كارشناسی مامائی را گذرانده اند. </a:t>
            </a:r>
            <a:r>
              <a:rPr lang="fa-IR" sz="1800" dirty="0" smtClean="0">
                <a:latin typeface="B Nazanin,Bold"/>
                <a:cs typeface="B Nazanin"/>
              </a:rPr>
              <a:t>(موارد </a:t>
            </a:r>
            <a:r>
              <a:rPr lang="fa-IR" sz="1800" dirty="0">
                <a:latin typeface="B Nazanin,Bold"/>
                <a:cs typeface="B Nazanin"/>
              </a:rPr>
              <a:t>زایمان در منزل </a:t>
            </a:r>
            <a:r>
              <a:rPr lang="fa-IR" sz="1800" dirty="0" smtClean="0">
                <a:latin typeface="B Nazanin,Bold"/>
                <a:cs typeface="B Nazanin"/>
              </a:rPr>
              <a:t>توسط پزشك نيز </a:t>
            </a:r>
            <a:r>
              <a:rPr lang="fa-IR" sz="1800" dirty="0">
                <a:latin typeface="B Nazanin,Bold"/>
                <a:cs typeface="B Nazanin"/>
              </a:rPr>
              <a:t>در </a:t>
            </a:r>
            <a:r>
              <a:rPr lang="fa-IR" sz="1800" dirty="0" smtClean="0">
                <a:latin typeface="B Nazanin,Bold"/>
                <a:cs typeface="B Nazanin"/>
              </a:rPr>
              <a:t>همين محل ثبت شود)</a:t>
            </a:r>
            <a:endParaRPr lang="fa-IR" sz="1800" dirty="0">
              <a:cs typeface="B Nazanin"/>
            </a:endParaRPr>
          </a:p>
          <a:p>
            <a:pPr marL="0" indent="0" algn="r">
              <a:buNone/>
            </a:pPr>
            <a:r>
              <a:rPr lang="fa-IR" sz="1800" b="1" dirty="0">
                <a:latin typeface="B Nazanin,Bold"/>
              </a:rPr>
              <a:t>مامای دوره دیده:</a:t>
            </a:r>
          </a:p>
          <a:p>
            <a:pPr marL="0" indent="0" algn="r">
              <a:buNone/>
            </a:pPr>
            <a:r>
              <a:rPr lang="fa-IR" sz="1800" b="1" u="sng" dirty="0" smtClean="0">
                <a:latin typeface="B Nazanin,Bold"/>
              </a:rPr>
              <a:t>1-ماماروستا</a:t>
            </a:r>
            <a:r>
              <a:rPr lang="fa-IR" sz="1800" b="1" u="sng" dirty="0">
                <a:latin typeface="B Nazanin,Bold"/>
              </a:rPr>
              <a:t>: </a:t>
            </a:r>
            <a:r>
              <a:rPr lang="fa-IR" sz="1800" u="sng" dirty="0" smtClean="0">
                <a:latin typeface="B Nazanin,Bold"/>
                <a:cs typeface="B Nazanin"/>
              </a:rPr>
              <a:t>خانم </a:t>
            </a:r>
            <a:r>
              <a:rPr lang="fa-IR" sz="1800" u="sng" dirty="0">
                <a:latin typeface="B Nazanin,Bold"/>
                <a:cs typeface="B Nazanin"/>
              </a:rPr>
              <a:t>هائی در روستا كه دوره 3 ماهه ماماروستائی را گذرانده و موفق به دریافت گواهينامه شده اند.</a:t>
            </a:r>
          </a:p>
          <a:p>
            <a:pPr marL="0" indent="0" algn="r">
              <a:buNone/>
            </a:pPr>
            <a:r>
              <a:rPr lang="fa-IR" sz="1800" b="1" u="sng" dirty="0" smtClean="0">
                <a:latin typeface="B Nazanin,Bold"/>
              </a:rPr>
              <a:t>2-بهورزماما</a:t>
            </a:r>
            <a:r>
              <a:rPr lang="fa-IR" sz="1800" b="1" u="sng" dirty="0">
                <a:latin typeface="B Nazanin,Bold"/>
              </a:rPr>
              <a:t>: </a:t>
            </a:r>
            <a:r>
              <a:rPr lang="fa-IR" sz="1800" u="sng" dirty="0">
                <a:latin typeface="B Nazanin,Bold"/>
                <a:cs typeface="B Nazanin"/>
              </a:rPr>
              <a:t>بهورزانی كه در دوره آموزش بهورزماما شركت كرده و موفق به دریافت گواهينامه پایان دوره شده اند به عنوان بهورزماما شناهته می شوند.</a:t>
            </a:r>
          </a:p>
          <a:p>
            <a:pPr marL="0" indent="0" algn="r">
              <a:buNone/>
            </a:pPr>
            <a:r>
              <a:rPr lang="fa-IR" sz="1800" b="1" u="sng" dirty="0" smtClean="0">
                <a:latin typeface="B Nazanin,Bold"/>
              </a:rPr>
              <a:t>3-مامای </a:t>
            </a:r>
            <a:r>
              <a:rPr lang="fa-IR" sz="1800" b="1" u="sng" dirty="0">
                <a:latin typeface="B Nazanin,Bold"/>
              </a:rPr>
              <a:t>دوره ندیده: </a:t>
            </a:r>
            <a:r>
              <a:rPr lang="fa-IR" sz="1800" u="sng" dirty="0">
                <a:latin typeface="B Nazanin,Bold"/>
                <a:cs typeface="B Nazanin"/>
              </a:rPr>
              <a:t>در صورتی زایمان توسط ماماهاي محلی و یا اطرافيان مادر </a:t>
            </a:r>
            <a:r>
              <a:rPr lang="fa-IR" sz="1800" u="sng" dirty="0" smtClean="0">
                <a:latin typeface="B Nazanin,Bold"/>
                <a:cs typeface="B Nazanin"/>
              </a:rPr>
              <a:t>بدون </a:t>
            </a:r>
            <a:r>
              <a:rPr lang="fa-IR" sz="1800" u="sng" dirty="0">
                <a:latin typeface="B Nazanin,Bold"/>
                <a:cs typeface="B Nazanin"/>
              </a:rPr>
              <a:t>كمك ماماي دوره دیده یا تحصيلکرده </a:t>
            </a:r>
            <a:r>
              <a:rPr lang="fa-IR" sz="1800" u="sng" dirty="0" smtClean="0">
                <a:latin typeface="B Nazanin,Bold"/>
                <a:cs typeface="B Nazanin"/>
              </a:rPr>
              <a:t>انجام </a:t>
            </a:r>
            <a:r>
              <a:rPr lang="fa-IR" sz="1800" u="sng" dirty="0">
                <a:latin typeface="B Nazanin,Bold"/>
                <a:cs typeface="B Nazanin"/>
              </a:rPr>
              <a:t>شده باشد عامل زایمان </a:t>
            </a:r>
            <a:r>
              <a:rPr lang="fa-IR" sz="1800" u="sng" dirty="0" smtClean="0">
                <a:latin typeface="B Nazanin,Bold"/>
                <a:cs typeface="B Nazanin"/>
              </a:rPr>
              <a:t>به عنوان ماماي دوره </a:t>
            </a:r>
            <a:r>
              <a:rPr lang="fa-IR" sz="1800" u="sng" dirty="0" smtClean="0">
                <a:cs typeface="B Nazanin"/>
              </a:rPr>
              <a:t>ندیده </a:t>
            </a:r>
            <a:r>
              <a:rPr lang="fa-IR" sz="1800" u="sng" dirty="0">
                <a:cs typeface="B Nazanin"/>
              </a:rPr>
              <a:t>تلقی میشوند</a:t>
            </a:r>
          </a:p>
          <a:p>
            <a:pPr marL="0" indent="0" algn="r">
              <a:buNone/>
            </a:pPr>
            <a:r>
              <a:rPr lang="fa-IR" sz="1800" b="1" dirty="0" smtClean="0">
                <a:latin typeface="B Nazanin,Bold"/>
              </a:rPr>
              <a:t>زایمان </a:t>
            </a:r>
            <a:r>
              <a:rPr lang="fa-IR" sz="1800" b="1" dirty="0">
                <a:latin typeface="B Nazanin,Bold"/>
              </a:rPr>
              <a:t>در </a:t>
            </a:r>
            <a:r>
              <a:rPr lang="fa-IR" sz="1800" b="1" dirty="0" smtClean="0">
                <a:latin typeface="B Nazanin,Bold"/>
              </a:rPr>
              <a:t>بیمارستان </a:t>
            </a:r>
            <a:r>
              <a:rPr lang="fa-IR" sz="1800" b="1" dirty="0">
                <a:latin typeface="B Nazanin,Bold"/>
              </a:rPr>
              <a:t>یا زایشگاه: </a:t>
            </a:r>
            <a:r>
              <a:rPr lang="fa-IR" sz="1800" dirty="0">
                <a:latin typeface="B Nazanin,Bold"/>
                <a:cs typeface="B Nazanin"/>
              </a:rPr>
              <a:t>به مواردي اطلاق میشود كه زایمان در </a:t>
            </a:r>
            <a:r>
              <a:rPr lang="fa-IR" sz="1800" dirty="0" smtClean="0">
                <a:latin typeface="B Nazanin,Bold"/>
                <a:cs typeface="B Nazanin"/>
              </a:rPr>
              <a:t>داخل </a:t>
            </a:r>
            <a:r>
              <a:rPr lang="fa-IR" sz="1800" dirty="0">
                <a:latin typeface="B Nazanin,Bold"/>
                <a:cs typeface="B Nazanin"/>
              </a:rPr>
              <a:t>بيمارستان، زایشگاه، واحد تسهيلات زایمانی و یا مطب پزشك انجام شده است</a:t>
            </a:r>
            <a:r>
              <a:rPr lang="fa-IR" sz="1800" dirty="0" smtClean="0">
                <a:latin typeface="B Nazanin,Bold"/>
                <a:cs typeface="B Nazanin"/>
              </a:rPr>
              <a:t>.</a:t>
            </a:r>
          </a:p>
          <a:p>
            <a:pPr marL="0" indent="0" algn="r">
              <a:buNone/>
            </a:pPr>
            <a:r>
              <a:rPr lang="fa-IR" sz="1800" b="1" dirty="0"/>
              <a:t>زایما در منزل: </a:t>
            </a:r>
            <a:r>
              <a:rPr lang="fa-IR" sz="1800" dirty="0">
                <a:latin typeface="B Nazanin,Bold"/>
                <a:cs typeface="B Nazanin"/>
              </a:rPr>
              <a:t>هر زایمانی كه در محلی غير از بيمارستان، زایشگاه، تسهيلات زایمانی و مطب پزشك، انجام گرفته باشد، زایمان در منزل حساب میشود</a:t>
            </a:r>
            <a:r>
              <a:rPr lang="fa-IR" sz="1800" dirty="0"/>
              <a:t>.</a:t>
            </a:r>
            <a:endParaRPr lang="fa-IR" sz="1800" u="sng" dirty="0">
              <a:solidFill>
                <a:prstClr val="black"/>
              </a:solidFill>
              <a:cs typeface="B Nazanin" pitchFamily="2" charset="-78"/>
            </a:endParaRPr>
          </a:p>
        </p:txBody>
      </p:sp>
    </p:spTree>
    <p:extLst>
      <p:ext uri="{BB962C8B-B14F-4D97-AF65-F5344CB8AC3E}">
        <p14:creationId xmlns:p14="http://schemas.microsoft.com/office/powerpoint/2010/main" val="4215777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60648"/>
            <a:ext cx="8229600" cy="5865515"/>
          </a:xfrm>
        </p:spPr>
        <p:txBody>
          <a:bodyPr>
            <a:normAutofit/>
          </a:bodyPr>
          <a:lstStyle/>
          <a:p>
            <a:pPr marL="0" indent="0" algn="r">
              <a:buNone/>
            </a:pPr>
            <a:r>
              <a:rPr lang="fa-IR" sz="1800" dirty="0">
                <a:latin typeface="B Nazanin,Bold"/>
                <a:cs typeface="B Nazanin"/>
              </a:rPr>
              <a:t>تعریف تعداد </a:t>
            </a:r>
            <a:r>
              <a:rPr lang="fa-IR" sz="1800" dirty="0" smtClean="0">
                <a:latin typeface="B Nazanin,Bold"/>
                <a:cs typeface="B Nazanin"/>
              </a:rPr>
              <a:t>زنان 10 </a:t>
            </a:r>
            <a:r>
              <a:rPr lang="fa-IR" sz="1800" dirty="0">
                <a:latin typeface="B Nazanin,Bold"/>
                <a:cs typeface="B Nazanin"/>
              </a:rPr>
              <a:t>تا </a:t>
            </a:r>
            <a:r>
              <a:rPr lang="fa-IR" sz="1800" dirty="0" smtClean="0">
                <a:latin typeface="B Nazanin,Bold"/>
                <a:cs typeface="B Nazanin"/>
              </a:rPr>
              <a:t>49  </a:t>
            </a:r>
            <a:r>
              <a:rPr lang="fa-IR" sz="1800" dirty="0">
                <a:latin typeface="B Nazanin,Bold"/>
                <a:cs typeface="B Nazanin"/>
              </a:rPr>
              <a:t>سال </a:t>
            </a:r>
            <a:r>
              <a:rPr lang="fa-IR" sz="1800" dirty="0" smtClean="0">
                <a:latin typeface="B Nazanin,Bold"/>
                <a:cs typeface="B Nazanin"/>
              </a:rPr>
              <a:t>شوهردار بی </a:t>
            </a:r>
            <a:r>
              <a:rPr lang="fa-IR" sz="1800" dirty="0">
                <a:latin typeface="B Nazanin,Bold"/>
                <a:cs typeface="B Nazanin"/>
              </a:rPr>
              <a:t>فرزند تک </a:t>
            </a:r>
            <a:r>
              <a:rPr lang="fa-IR" sz="1800" dirty="0" smtClean="0">
                <a:latin typeface="B Nazanin,Bold"/>
                <a:cs typeface="B Nazanin"/>
              </a:rPr>
              <a:t>فرزند به </a:t>
            </a:r>
            <a:r>
              <a:rPr lang="fa-IR" sz="1800" dirty="0">
                <a:latin typeface="B Nazanin,Bold"/>
                <a:cs typeface="B Nazanin"/>
              </a:rPr>
              <a:t>شرح زیر اضافه شود</a:t>
            </a:r>
            <a:r>
              <a:rPr lang="fa-IR" sz="1800" dirty="0" smtClean="0">
                <a:latin typeface="B Nazanin,Bold"/>
                <a:cs typeface="B Nazanin"/>
              </a:rPr>
              <a:t>:</a:t>
            </a:r>
            <a:endParaRPr lang="fa-IR" sz="1800" dirty="0">
              <a:latin typeface="B Nazanin,Bold"/>
              <a:cs typeface="B Nazanin"/>
            </a:endParaRPr>
          </a:p>
          <a:p>
            <a:pPr marL="0" indent="0" algn="r">
              <a:buNone/>
            </a:pPr>
            <a:r>
              <a:rPr lang="fa-IR" sz="2000" b="1" dirty="0">
                <a:latin typeface="B Nazanin,Bold"/>
              </a:rPr>
              <a:t>تعریف تک فرزندی</a:t>
            </a:r>
            <a:r>
              <a:rPr lang="fa-IR" sz="1800" dirty="0">
                <a:latin typeface="B Nazanin,Bold"/>
                <a:cs typeface="B Nazanin"/>
              </a:rPr>
              <a:t>:</a:t>
            </a:r>
          </a:p>
          <a:p>
            <a:pPr marL="0" indent="0" algn="r">
              <a:buNone/>
            </a:pPr>
            <a:r>
              <a:rPr lang="fa-IR" sz="1800" u="sng" dirty="0">
                <a:latin typeface="B Nazanin,Bold"/>
                <a:cs typeface="B Nazanin"/>
              </a:rPr>
              <a:t>در صورتی كه زوج داراي فقط یك فرزند و با حداقل سن </a:t>
            </a:r>
            <a:r>
              <a:rPr lang="fa-IR" sz="1800" u="sng" dirty="0" smtClean="0">
                <a:latin typeface="B Nazanin,Bold"/>
                <a:cs typeface="B Nazanin"/>
              </a:rPr>
              <a:t>1 </a:t>
            </a:r>
            <a:r>
              <a:rPr lang="fa-IR" sz="1800" u="sng" dirty="0">
                <a:latin typeface="B Nazanin,Bold"/>
                <a:cs typeface="B Nazanin"/>
              </a:rPr>
              <a:t>سال و </a:t>
            </a:r>
            <a:r>
              <a:rPr lang="fa-IR" sz="1800" u="sng" dirty="0" smtClean="0">
                <a:latin typeface="B Nazanin,Bold"/>
                <a:cs typeface="B Nazanin"/>
              </a:rPr>
              <a:t>11 </a:t>
            </a:r>
            <a:r>
              <a:rPr lang="fa-IR" sz="1800" u="sng" dirty="0">
                <a:latin typeface="B Nazanin,Bold"/>
                <a:cs typeface="B Nazanin"/>
              </a:rPr>
              <a:t>ماه و </a:t>
            </a:r>
            <a:r>
              <a:rPr lang="fa-IR" sz="1800" u="sng" dirty="0" smtClean="0">
                <a:latin typeface="B Nazanin,Bold"/>
                <a:cs typeface="B Nazanin"/>
              </a:rPr>
              <a:t>29 </a:t>
            </a:r>
            <a:r>
              <a:rPr lang="fa-IR" sz="1800" u="sng" dirty="0">
                <a:latin typeface="B Nazanin,Bold"/>
                <a:cs typeface="B Nazanin"/>
              </a:rPr>
              <a:t>روز باشد </a:t>
            </a:r>
            <a:r>
              <a:rPr lang="fa-IR" sz="1800" dirty="0">
                <a:latin typeface="B Nazanin,Bold"/>
                <a:cs typeface="B Nazanin"/>
              </a:rPr>
              <a:t>.</a:t>
            </a:r>
          </a:p>
          <a:p>
            <a:pPr marL="0" indent="0" algn="r">
              <a:buNone/>
            </a:pPr>
            <a:r>
              <a:rPr lang="fa-IR" sz="1800" dirty="0">
                <a:latin typeface="B Nazanin,Bold"/>
                <a:cs typeface="B Nazanin"/>
              </a:rPr>
              <a:t>اطلاعات تك فرزندي از پرونده </a:t>
            </a:r>
            <a:r>
              <a:rPr lang="fa-IR" sz="1800" dirty="0" smtClean="0">
                <a:latin typeface="B Nazanin,Bold"/>
                <a:cs typeface="B Nazanin"/>
              </a:rPr>
              <a:t>خانوار </a:t>
            </a:r>
            <a:r>
              <a:rPr lang="fa-IR" sz="1800" dirty="0">
                <a:latin typeface="B Nazanin,Bold"/>
                <a:cs typeface="B Nazanin"/>
              </a:rPr>
              <a:t>یا فرم مشاوره، انتخاب و آغاز استفاده از روش پيشگيري از بارداري استخراج می </a:t>
            </a:r>
            <a:r>
              <a:rPr lang="fa-IR" sz="1800" dirty="0" smtClean="0">
                <a:latin typeface="B Nazanin,Bold"/>
                <a:cs typeface="B Nazanin"/>
              </a:rPr>
              <a:t>گردد</a:t>
            </a:r>
          </a:p>
          <a:p>
            <a:pPr marL="0" indent="0" algn="r">
              <a:buNone/>
            </a:pPr>
            <a:r>
              <a:rPr lang="fa-IR" sz="2000" dirty="0">
                <a:cs typeface="B Nazanin"/>
              </a:rPr>
              <a:t>با كمك این اطلاعات، تك فرزندي از پرونده </a:t>
            </a:r>
            <a:r>
              <a:rPr lang="fa-IR" sz="2000" dirty="0" smtClean="0">
                <a:cs typeface="B Nazanin"/>
              </a:rPr>
              <a:t>خانوار </a:t>
            </a:r>
            <a:r>
              <a:rPr lang="fa-IR" sz="2000" dirty="0">
                <a:cs typeface="B Nazanin"/>
              </a:rPr>
              <a:t>استخراج می شود و عدد استخراج شده در زیج حياتی به روش </a:t>
            </a:r>
            <a:r>
              <a:rPr lang="fa-IR" sz="2000" u="sng" dirty="0">
                <a:cs typeface="B Nazanin"/>
              </a:rPr>
              <a:t>تجميعی </a:t>
            </a:r>
            <a:r>
              <a:rPr lang="fa-IR" sz="2000" u="sng" dirty="0" smtClean="0">
                <a:cs typeface="B Nazanin"/>
              </a:rPr>
              <a:t>به </a:t>
            </a:r>
            <a:r>
              <a:rPr lang="fa-IR" sz="2000" u="sng" dirty="0">
                <a:cs typeface="B Nazanin"/>
              </a:rPr>
              <a:t>صورت </a:t>
            </a:r>
            <a:r>
              <a:rPr lang="fa-IR" sz="2000" u="sng" dirty="0" smtClean="0">
                <a:cs typeface="B Nazanin"/>
              </a:rPr>
              <a:t>عددي با </a:t>
            </a:r>
            <a:r>
              <a:rPr lang="fa-IR" sz="2000" u="sng" dirty="0">
                <a:cs typeface="B Nazanin"/>
              </a:rPr>
              <a:t>مداد ثبت می ش</a:t>
            </a:r>
            <a:r>
              <a:rPr lang="fa-IR" sz="2000" dirty="0">
                <a:cs typeface="B Nazanin"/>
              </a:rPr>
              <a:t>ود.</a:t>
            </a:r>
          </a:p>
          <a:p>
            <a:pPr marL="0" indent="0" algn="r">
              <a:buNone/>
            </a:pPr>
            <a:r>
              <a:rPr lang="fa-IR" sz="2000" b="1" dirty="0">
                <a:latin typeface="B Nazanin,Bold"/>
              </a:rPr>
              <a:t>تعریف بی فرزندی:</a:t>
            </a:r>
          </a:p>
          <a:p>
            <a:pPr marL="0" indent="0" algn="r">
              <a:buNone/>
            </a:pPr>
            <a:r>
              <a:rPr lang="fa-IR" sz="2000" u="sng" dirty="0">
                <a:cs typeface="B Nazanin"/>
              </a:rPr>
              <a:t>در صورتی كه از زندگی مشترك زوجين بر اساس اطلاعات پرونده </a:t>
            </a:r>
            <a:r>
              <a:rPr lang="fa-IR" sz="2000" u="sng" dirty="0" smtClean="0">
                <a:cs typeface="B Nazanin"/>
              </a:rPr>
              <a:t>خانوار </a:t>
            </a:r>
            <a:r>
              <a:rPr lang="fa-IR" sz="2000" u="sng" dirty="0">
                <a:cs typeface="B Nazanin"/>
              </a:rPr>
              <a:t>حداقل </a:t>
            </a:r>
            <a:r>
              <a:rPr lang="fa-IR" sz="2000" u="sng" dirty="0" smtClean="0">
                <a:cs typeface="B Nazanin"/>
              </a:rPr>
              <a:t>24 </a:t>
            </a:r>
            <a:r>
              <a:rPr lang="fa-IR" sz="2000" u="sng" dirty="0">
                <a:cs typeface="B Nazanin"/>
              </a:rPr>
              <a:t>ماه گذشته باشد و زن سابقه سقط یا مرده زایی نداشته باشد و در حال حاضر </a:t>
            </a:r>
            <a:r>
              <a:rPr lang="fa-IR" sz="2000" u="sng" dirty="0" smtClean="0">
                <a:cs typeface="B Nazanin"/>
              </a:rPr>
              <a:t>باردارنباشد بی </a:t>
            </a:r>
            <a:r>
              <a:rPr lang="fa-IR" sz="2000" u="sng" dirty="0">
                <a:cs typeface="B Nazanin"/>
              </a:rPr>
              <a:t>فرزند محسوب می گردد</a:t>
            </a:r>
            <a:r>
              <a:rPr lang="fa-IR" sz="2000" dirty="0">
                <a:cs typeface="B Nazanin"/>
              </a:rPr>
              <a:t>. ثبت اطلاعات مورد نظر بر اساس موارد زیر می بایست انجام شود:</a:t>
            </a:r>
          </a:p>
          <a:p>
            <a:pPr marL="0" indent="0" algn="r">
              <a:buNone/>
            </a:pPr>
            <a:r>
              <a:rPr lang="fa-IR" sz="2000" b="1" dirty="0" smtClean="0">
                <a:latin typeface="B Nazanin,Bold"/>
                <a:cs typeface="B Nazanin"/>
              </a:rPr>
              <a:t>تعداد </a:t>
            </a:r>
            <a:r>
              <a:rPr lang="fa-IR" sz="2000" b="1" dirty="0">
                <a:latin typeface="B Nazanin,Bold"/>
                <a:cs typeface="B Nazanin"/>
              </a:rPr>
              <a:t>فرزند : </a:t>
            </a:r>
            <a:r>
              <a:rPr lang="fa-IR" sz="2000" dirty="0">
                <a:latin typeface="B Nazanin,Bold"/>
                <a:cs typeface="B Nazanin"/>
              </a:rPr>
              <a:t>از پرونده </a:t>
            </a:r>
            <a:r>
              <a:rPr lang="fa-IR" sz="2000" dirty="0" smtClean="0">
                <a:latin typeface="B Nazanin,Bold"/>
                <a:cs typeface="B Nazanin"/>
              </a:rPr>
              <a:t>خانوار </a:t>
            </a:r>
            <a:r>
              <a:rPr lang="fa-IR" sz="2000" dirty="0">
                <a:latin typeface="B Nazanin,Bold"/>
                <a:cs typeface="B Nazanin"/>
              </a:rPr>
              <a:t>یا فرم </a:t>
            </a:r>
            <a:r>
              <a:rPr lang="fa-IR" sz="2000" dirty="0">
                <a:latin typeface="Times New Roman"/>
                <a:cs typeface="Times New Roman"/>
              </a:rPr>
              <a:t>"</a:t>
            </a:r>
            <a:r>
              <a:rPr lang="fa-IR" sz="2000" dirty="0">
                <a:latin typeface="Times New Roman"/>
                <a:cs typeface="B Nazanin"/>
              </a:rPr>
              <a:t>مشاوره ، انتخاب و آغاز استفاده از روش پيشگيري از بارداري</a:t>
            </a:r>
            <a:r>
              <a:rPr lang="fa-IR" sz="2000" dirty="0">
                <a:latin typeface="Times New Roman"/>
                <a:cs typeface="Times New Roman"/>
              </a:rPr>
              <a:t>" </a:t>
            </a:r>
            <a:r>
              <a:rPr lang="fa-IR" sz="2000" dirty="0">
                <a:latin typeface="Times New Roman"/>
                <a:cs typeface="B Nazanin"/>
              </a:rPr>
              <a:t>استخراج می </a:t>
            </a:r>
            <a:endParaRPr lang="en-US" sz="2000" dirty="0" smtClean="0">
              <a:latin typeface="Times New Roman"/>
              <a:cs typeface="B Nazanin"/>
            </a:endParaRPr>
          </a:p>
          <a:p>
            <a:pPr marL="0" indent="0" algn="r">
              <a:buNone/>
            </a:pPr>
            <a:r>
              <a:rPr lang="fa-IR" sz="2000" dirty="0" smtClean="0">
                <a:latin typeface="Times New Roman"/>
                <a:cs typeface="B Nazanin"/>
              </a:rPr>
              <a:t>گردد.</a:t>
            </a:r>
          </a:p>
          <a:p>
            <a:pPr marL="0" indent="0" algn="r">
              <a:buNone/>
            </a:pPr>
            <a:r>
              <a:rPr lang="fa-IR" sz="2000" b="1" dirty="0" smtClean="0">
                <a:latin typeface="B Nazanin,Bold"/>
                <a:cs typeface="B Nazanin"/>
              </a:rPr>
              <a:t>تاریخ </a:t>
            </a:r>
            <a:r>
              <a:rPr lang="fa-IR" sz="2000" b="1" dirty="0">
                <a:latin typeface="B Nazanin,Bold"/>
                <a:cs typeface="B Nazanin"/>
              </a:rPr>
              <a:t>ازدواج </a:t>
            </a:r>
            <a:r>
              <a:rPr lang="fa-IR" sz="2000" dirty="0"/>
              <a:t>: </a:t>
            </a:r>
            <a:r>
              <a:rPr lang="fa-IR" sz="2000" dirty="0">
                <a:latin typeface="B Nazanin,Bold"/>
                <a:cs typeface="B Nazanin"/>
              </a:rPr>
              <a:t>از فرم "مشاوره ، انتخاب و آغاز استفاده از روش پيشگيري از بارداري" اضافه </a:t>
            </a:r>
            <a:r>
              <a:rPr lang="fa-IR" sz="2000" dirty="0" smtClean="0">
                <a:latin typeface="B Nazanin,Bold"/>
                <a:cs typeface="B Nazanin"/>
              </a:rPr>
              <a:t>خواهد </a:t>
            </a:r>
            <a:r>
              <a:rPr lang="fa-IR" sz="2000" dirty="0">
                <a:latin typeface="B Nazanin,Bold"/>
                <a:cs typeface="B Nazanin"/>
              </a:rPr>
              <a:t>شد و بر اساس آن مطابق تعریف قابل محاسبه و استخراج </a:t>
            </a:r>
            <a:r>
              <a:rPr lang="fa-IR" sz="2000" dirty="0" smtClean="0">
                <a:latin typeface="B Nazanin,Bold"/>
                <a:cs typeface="B Nazanin"/>
              </a:rPr>
              <a:t>است.</a:t>
            </a:r>
          </a:p>
          <a:p>
            <a:pPr marL="0" indent="0" algn="r">
              <a:buNone/>
            </a:pPr>
            <a:r>
              <a:rPr lang="fa-IR" sz="2000" dirty="0" smtClean="0">
                <a:latin typeface="B Nazanin,Bold"/>
                <a:cs typeface="B Nazanin"/>
              </a:rPr>
              <a:t>سقط </a:t>
            </a:r>
            <a:r>
              <a:rPr lang="fa-IR" sz="2000" dirty="0">
                <a:latin typeface="B Nazanin,Bold"/>
                <a:cs typeface="B Nazanin"/>
              </a:rPr>
              <a:t>و مرده زایی: از فرم مراقبت بارداري بخش 2 شرح حال قابل دستيابی است</a:t>
            </a:r>
            <a:r>
              <a:rPr lang="fa-IR" sz="2000" dirty="0"/>
              <a:t>.</a:t>
            </a:r>
            <a:endParaRPr lang="fa-IR" sz="1800" dirty="0">
              <a:latin typeface="B Nazanin,Bold"/>
              <a:cs typeface="B Nazanin"/>
            </a:endParaRPr>
          </a:p>
        </p:txBody>
      </p:sp>
    </p:spTree>
    <p:extLst>
      <p:ext uri="{BB962C8B-B14F-4D97-AF65-F5344CB8AC3E}">
        <p14:creationId xmlns:p14="http://schemas.microsoft.com/office/powerpoint/2010/main" val="265037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57200" y="260648"/>
            <a:ext cx="8229600" cy="5865515"/>
          </a:xfrm>
          <a:solidFill>
            <a:schemeClr val="accent6">
              <a:lumMod val="60000"/>
              <a:lumOff val="40000"/>
            </a:schemeClr>
          </a:solidFill>
        </p:spPr>
        <p:txBody>
          <a:bodyPr>
            <a:normAutofit/>
          </a:bodyPr>
          <a:lstStyle/>
          <a:p>
            <a:pPr marL="0" indent="0" algn="r">
              <a:buNone/>
            </a:pPr>
            <a:r>
              <a:rPr lang="fa-IR" sz="1700" dirty="0">
                <a:latin typeface="B Nazanin,Bold"/>
                <a:cs typeface="B Nazanin"/>
              </a:rPr>
              <a:t>چنانچه مادري دوقلو زائيد و هردو زنده بدنيا آمدند، در ستون مرده زایی هيچ علامتی زده نمیشود. در ستون متولدین زنده برحسب جنس نوزاد، 2 علامدت زده می شود. در</a:t>
            </a:r>
          </a:p>
          <a:p>
            <a:pPr marL="0" indent="0" algn="r">
              <a:buNone/>
            </a:pPr>
            <a:r>
              <a:rPr lang="fa-IR" sz="1700" dirty="0">
                <a:latin typeface="B Nazanin,Bold"/>
                <a:cs typeface="B Nazanin"/>
              </a:rPr>
              <a:t>ستون سن مادر در این تولد زنده، 2 علامت با توجه به سن مادر و در ستون شرایط زایمان برحسب محل و كمك كننده به زایمان فقط یك علامت زده میشود.</a:t>
            </a:r>
          </a:p>
          <a:p>
            <a:pPr marL="0" indent="0" algn="r">
              <a:lnSpc>
                <a:spcPct val="150000"/>
              </a:lnSpc>
              <a:buNone/>
            </a:pPr>
            <a:r>
              <a:rPr lang="fa-IR" sz="1700" dirty="0">
                <a:latin typeface="B Nazanin,Bold"/>
                <a:cs typeface="B Nazanin"/>
              </a:rPr>
              <a:t>ب-چنانچه مادري دوقلو زائيد و هردو مرده بدنيا آمدند، در ستون مرده زایی برحسب جنس، 2 علامت زده میشود، در ستون متولدین زنده، هيچ علامتی ندارد، در ستون سن </a:t>
            </a:r>
            <a:r>
              <a:rPr lang="fa-IR" sz="1700" dirty="0" smtClean="0">
                <a:latin typeface="B Nazanin,Bold"/>
                <a:cs typeface="B Nazanin"/>
              </a:rPr>
              <a:t>مادردر </a:t>
            </a:r>
            <a:r>
              <a:rPr lang="fa-IR" sz="1700" dirty="0">
                <a:latin typeface="B Nazanin,Bold"/>
                <a:cs typeface="B Nazanin"/>
              </a:rPr>
              <a:t>این تولد زنده نيز علامتی زده نمیشود و در ستون شرایط زایمان برحسب محل زایمان و فردكمك كننده فقط یك علامت زده میشود.</a:t>
            </a:r>
          </a:p>
          <a:p>
            <a:pPr marL="0" indent="0" algn="r">
              <a:lnSpc>
                <a:spcPct val="150000"/>
              </a:lnSpc>
              <a:buNone/>
            </a:pPr>
            <a:r>
              <a:rPr lang="fa-IR" sz="1700" dirty="0" smtClean="0">
                <a:latin typeface="B Nazanin,Bold"/>
                <a:cs typeface="B Nazanin"/>
              </a:rPr>
              <a:t>پ-چنانچه </a:t>
            </a:r>
            <a:r>
              <a:rPr lang="fa-IR" sz="1700" dirty="0">
                <a:latin typeface="B Nazanin,Bold"/>
                <a:cs typeface="B Nazanin"/>
              </a:rPr>
              <a:t>مادري دوقلو زائيد و یکی از نوزادان مرده بدنيا آمد و دیگري زنده بود، در ستون </a:t>
            </a:r>
            <a:r>
              <a:rPr lang="fa-IR" sz="1700" dirty="0" smtClean="0">
                <a:latin typeface="B Nazanin,Bold"/>
                <a:cs typeface="B Nazanin"/>
              </a:rPr>
              <a:t>مرده زایی </a:t>
            </a:r>
            <a:r>
              <a:rPr lang="fa-IR" sz="1700" dirty="0">
                <a:latin typeface="B Nazanin,Bold"/>
                <a:cs typeface="B Nazanin"/>
              </a:rPr>
              <a:t>برحسب جنس نوزاد مرده بدنيا آمده، یك علامت؛ در ستون متولدین زنده </a:t>
            </a:r>
            <a:r>
              <a:rPr lang="fa-IR" sz="1700" dirty="0" smtClean="0">
                <a:latin typeface="B Nazanin,Bold"/>
                <a:cs typeface="B Nazanin"/>
              </a:rPr>
              <a:t>نيزبرحسب </a:t>
            </a:r>
            <a:r>
              <a:rPr lang="fa-IR" sz="1700" dirty="0">
                <a:latin typeface="B Nazanin,Bold"/>
                <a:cs typeface="B Nazanin"/>
              </a:rPr>
              <a:t>جنس نوزاد زنده متولد شده، یك علامت؛ در ستون سن مادر فقط یك علامت و در ستون شرایط زایمان نيز یك علامت زده میشود.</a:t>
            </a:r>
          </a:p>
          <a:p>
            <a:pPr marL="0" indent="0" algn="r">
              <a:lnSpc>
                <a:spcPct val="150000"/>
              </a:lnSpc>
              <a:buNone/>
            </a:pPr>
            <a:r>
              <a:rPr lang="fa-IR" sz="1700" dirty="0" smtClean="0">
                <a:latin typeface="B Nazanin,Bold"/>
                <a:cs typeface="B Nazanin"/>
              </a:rPr>
              <a:t>ت-چنانچه </a:t>
            </a:r>
            <a:r>
              <a:rPr lang="fa-IR" sz="1700" dirty="0">
                <a:latin typeface="B Nazanin,Bold"/>
                <a:cs typeface="B Nazanin"/>
              </a:rPr>
              <a:t>به طور استثنایی در یك زایمان دوقلو یکی از تولدها در منزل و دیگري در زایشگاه اتفاق افتاد، در ستون شرایط زایمان، </a:t>
            </a:r>
            <a:r>
              <a:rPr lang="fa-IR" sz="1700" u="sng" dirty="0">
                <a:latin typeface="B Nazanin,Bold"/>
                <a:cs typeface="B Nazanin"/>
              </a:rPr>
              <a:t>فقط محل زایمان </a:t>
            </a:r>
            <a:r>
              <a:rPr lang="fa-IR" sz="1700" u="sng" dirty="0" smtClean="0">
                <a:latin typeface="B Nazanin,Bold"/>
                <a:cs typeface="B Nazanin"/>
              </a:rPr>
              <a:t>آخرین </a:t>
            </a:r>
            <a:r>
              <a:rPr lang="fa-IR" sz="1700" u="sng" dirty="0">
                <a:latin typeface="B Nazanin,Bold"/>
                <a:cs typeface="B Nazanin"/>
              </a:rPr>
              <a:t>تولد ثبت میشود</a:t>
            </a:r>
            <a:r>
              <a:rPr lang="fa-IR" sz="1700" dirty="0">
                <a:latin typeface="B Nazanin,Bold"/>
                <a:cs typeface="B Nazanin"/>
              </a:rPr>
              <a:t>.</a:t>
            </a:r>
          </a:p>
          <a:p>
            <a:pPr marL="0" indent="0" algn="r">
              <a:lnSpc>
                <a:spcPct val="150000"/>
              </a:lnSpc>
              <a:buNone/>
            </a:pPr>
            <a:r>
              <a:rPr lang="fa-IR" sz="1700" dirty="0" smtClean="0">
                <a:latin typeface="B Nazanin,Bold"/>
                <a:cs typeface="B Nazanin"/>
              </a:rPr>
              <a:t>ث-در </a:t>
            </a:r>
            <a:r>
              <a:rPr lang="fa-IR" sz="1700" dirty="0">
                <a:latin typeface="B Nazanin,Bold"/>
                <a:cs typeface="B Nazanin"/>
              </a:rPr>
              <a:t>صورتی كه زایمان در منزل یا بين راه اتفاق افتاده ولی جفت در بيمارستان یا مركز زایمانی </a:t>
            </a:r>
            <a:r>
              <a:rPr lang="fa-IR" sz="1800" dirty="0">
                <a:latin typeface="B Nazanin,Bold"/>
                <a:cs typeface="B Nazanin"/>
              </a:rPr>
              <a:t>خ</a:t>
            </a:r>
            <a:r>
              <a:rPr lang="fa-IR" sz="1800" dirty="0" smtClean="0">
                <a:latin typeface="B Nazanin,Bold"/>
                <a:cs typeface="B Nazanin"/>
              </a:rPr>
              <a:t>ارج </a:t>
            </a:r>
            <a:r>
              <a:rPr lang="fa-IR" sz="1800" dirty="0">
                <a:latin typeface="B Nazanin,Bold"/>
                <a:cs typeface="B Nazanin"/>
              </a:rPr>
              <a:t>شده باشد زایمان در بيمارستان یا مركز زایمانی محسوب می شود</a:t>
            </a:r>
          </a:p>
        </p:txBody>
      </p:sp>
    </p:spTree>
    <p:extLst>
      <p:ext uri="{BB962C8B-B14F-4D97-AF65-F5344CB8AC3E}">
        <p14:creationId xmlns:p14="http://schemas.microsoft.com/office/powerpoint/2010/main" val="1401595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5793507"/>
          </a:xfrm>
        </p:spPr>
        <p:txBody>
          <a:bodyPr>
            <a:normAutofit fontScale="77500" lnSpcReduction="20000"/>
          </a:bodyPr>
          <a:lstStyle/>
          <a:p>
            <a:pPr marL="0" indent="0" algn="r">
              <a:buNone/>
            </a:pPr>
            <a:r>
              <a:rPr lang="fa-IR" sz="1800" b="1" dirty="0" smtClean="0">
                <a:latin typeface="B Nazanin,Bold"/>
              </a:rPr>
              <a:t>5- </a:t>
            </a:r>
            <a:r>
              <a:rPr lang="fa-IR" sz="1800" b="1" dirty="0">
                <a:latin typeface="B Nazanin,Bold"/>
              </a:rPr>
              <a:t>جدول مرگ برحسب سن و جنس :</a:t>
            </a:r>
          </a:p>
          <a:p>
            <a:pPr marL="0" indent="0" algn="r">
              <a:lnSpc>
                <a:spcPct val="170000"/>
              </a:lnSpc>
              <a:buNone/>
            </a:pPr>
            <a:r>
              <a:rPr lang="fa-IR" sz="2200" dirty="0">
                <a:latin typeface="B Nazanin,Bold"/>
                <a:cs typeface="B Nazanin"/>
              </a:rPr>
              <a:t>در این جدول آمار مرگ در مناطق شهري/ حاشيه یا روستاهاي تحت پوشش اصلی / قمر به تفکيك منطقه سکونت فرد و برحسب جنس و سن به صورت چوب خطی بر روي برگه زیج حياتی ثبت میشود. توجه داشته باشيد كه باید همه مرگهایی كه در محدوده واحد بهداشتی درمانی اتفاق میافتد، ثبت گردد. دقت كنيد وقتی گفته میشود، ”</a:t>
            </a:r>
            <a:r>
              <a:rPr lang="fa-IR" sz="2200" u="sng" dirty="0">
                <a:latin typeface="B Nazanin,Bold"/>
                <a:cs typeface="B Nazanin"/>
              </a:rPr>
              <a:t>كمتر از یکماه ”</a:t>
            </a:r>
          </a:p>
          <a:p>
            <a:pPr marL="0" indent="0" algn="r">
              <a:lnSpc>
                <a:spcPct val="170000"/>
              </a:lnSpc>
              <a:buNone/>
            </a:pPr>
            <a:r>
              <a:rPr lang="fa-IR" sz="2200" dirty="0">
                <a:latin typeface="B Nazanin,Bold"/>
                <a:cs typeface="B Nazanin"/>
              </a:rPr>
              <a:t>یعنی از بدو تولد تا 28روزگی كامل – و ”یکماه تاكمتر از یکسال” </a:t>
            </a:r>
            <a:r>
              <a:rPr lang="fa-IR" sz="2200" u="sng" dirty="0">
                <a:latin typeface="B Nazanin,Bold"/>
                <a:cs typeface="B Nazanin"/>
              </a:rPr>
              <a:t>یعنی از 29روزگی تا وقتی كه سن كودك به 11 ماه و 29 روز برسد و یا در مورد </a:t>
            </a:r>
            <a:r>
              <a:rPr lang="fa-IR" sz="2200" u="sng">
                <a:latin typeface="B Nazanin,Bold"/>
                <a:cs typeface="B Nazanin"/>
              </a:rPr>
              <a:t>” </a:t>
            </a:r>
            <a:r>
              <a:rPr lang="fa-IR" sz="2200" u="sng" smtClean="0">
                <a:latin typeface="B Nazanin,Bold"/>
                <a:cs typeface="B Nazanin"/>
              </a:rPr>
              <a:t>1 </a:t>
            </a:r>
            <a:r>
              <a:rPr lang="fa-IR" sz="2200" u="sng" dirty="0">
                <a:latin typeface="B Nazanin,Bold"/>
                <a:cs typeface="B Nazanin"/>
              </a:rPr>
              <a:t>تا 4 سال” یعنی درست از وقتی 365 روز از تولد كودك گذشته باشد)روز تولد یك سالگی او( تا زمانی كه 4 سال و 11 ماه و 29 روزگی او باشد و به همين ترتيب براي بقيه گروههاي سنی.</a:t>
            </a:r>
          </a:p>
          <a:p>
            <a:pPr marL="0" indent="0" algn="r">
              <a:buNone/>
            </a:pPr>
            <a:r>
              <a:rPr lang="fa-IR" sz="1800" b="1" dirty="0" smtClean="0">
                <a:latin typeface="B Nazanin,Bold"/>
              </a:rPr>
              <a:t>6-جدول </a:t>
            </a:r>
            <a:r>
              <a:rPr lang="fa-IR" sz="1800" b="1" dirty="0">
                <a:latin typeface="B Nazanin,Bold"/>
              </a:rPr>
              <a:t>مهاجرت بر حسب نفر</a:t>
            </a:r>
            <a:r>
              <a:rPr lang="fa-IR" sz="2200" dirty="0">
                <a:latin typeface="B Nazanin,Bold"/>
                <a:cs typeface="B Nazanin"/>
              </a:rPr>
              <a:t> :</a:t>
            </a:r>
          </a:p>
          <a:p>
            <a:pPr marL="0" indent="0" algn="r">
              <a:lnSpc>
                <a:spcPct val="170000"/>
              </a:lnSpc>
              <a:buNone/>
            </a:pPr>
            <a:r>
              <a:rPr lang="fa-IR" sz="2200" dirty="0">
                <a:latin typeface="B Nazanin,Bold"/>
                <a:cs typeface="B Nazanin"/>
              </a:rPr>
              <a:t>با توجه به اینکه بهورز </a:t>
            </a:r>
            <a:r>
              <a:rPr lang="fa-IR" sz="2200" dirty="0" smtClean="0">
                <a:latin typeface="B Nazanin,Bold"/>
                <a:cs typeface="B Nazanin"/>
              </a:rPr>
              <a:t>خانه </a:t>
            </a:r>
            <a:r>
              <a:rPr lang="fa-IR" sz="2200" dirty="0">
                <a:latin typeface="B Nazanin,Bold"/>
                <a:cs typeface="B Nazanin"/>
              </a:rPr>
              <a:t>بهداشت / مراقب سلامت پایگاه در طول سال از افرادي كه به روستا / منطقه شهري تحت پوشش مهاجرت كردند و نيز از افرادي كه از </a:t>
            </a:r>
            <a:r>
              <a:rPr lang="fa-IR" sz="2200" dirty="0" smtClean="0">
                <a:latin typeface="B Nazanin,Bold"/>
                <a:cs typeface="B Nazanin"/>
              </a:rPr>
              <a:t>روستا /منطقه </a:t>
            </a:r>
            <a:r>
              <a:rPr lang="fa-IR" sz="2200" dirty="0">
                <a:latin typeface="B Nazanin,Bold"/>
                <a:cs typeface="B Nazanin"/>
              </a:rPr>
              <a:t>شهري تحت پوشش مهاجرت كردند باید اطلاع داشته باشند و </a:t>
            </a:r>
            <a:r>
              <a:rPr lang="fa-IR" sz="2200" u="sng" dirty="0">
                <a:latin typeface="B Nazanin,Bold"/>
                <a:cs typeface="B Nazanin"/>
              </a:rPr>
              <a:t>این اطلاعات در دفتر / فرم گزارش مهاجرت دهی و مهاجرت پذیري </a:t>
            </a:r>
            <a:r>
              <a:rPr lang="fa-IR" sz="2200" u="sng" dirty="0" smtClean="0">
                <a:latin typeface="B Nazanin,Bold"/>
                <a:cs typeface="B Nazanin"/>
              </a:rPr>
              <a:t>خانه </a:t>
            </a:r>
            <a:r>
              <a:rPr lang="fa-IR" sz="2200" u="sng" dirty="0">
                <a:latin typeface="B Nazanin,Bold"/>
                <a:cs typeface="B Nazanin"/>
              </a:rPr>
              <a:t>ها و </a:t>
            </a:r>
            <a:r>
              <a:rPr lang="fa-IR" sz="2200" u="sng" dirty="0" smtClean="0">
                <a:latin typeface="B Nazanin,Bold"/>
                <a:cs typeface="B Nazanin"/>
              </a:rPr>
              <a:t>مرکز خدمات</a:t>
            </a:r>
            <a:r>
              <a:rPr lang="fa-IR" sz="2200" u="sng" dirty="0">
                <a:latin typeface="B Nazanin,Bold"/>
                <a:cs typeface="B Nazanin"/>
              </a:rPr>
              <a:t> </a:t>
            </a:r>
            <a:r>
              <a:rPr lang="fa-IR" sz="2200" u="sng" dirty="0" smtClean="0">
                <a:latin typeface="B Nazanin,Bold"/>
                <a:cs typeface="B Nazanin"/>
              </a:rPr>
              <a:t>ثبت </a:t>
            </a:r>
            <a:r>
              <a:rPr lang="fa-IR" sz="2200" u="sng" dirty="0">
                <a:latin typeface="B Nazanin,Bold"/>
                <a:cs typeface="B Nazanin"/>
              </a:rPr>
              <a:t>می گردد.</a:t>
            </a:r>
            <a:r>
              <a:rPr lang="fa-IR" sz="2200" dirty="0">
                <a:latin typeface="B Nazanin,Bold"/>
                <a:cs typeface="B Nazanin"/>
              </a:rPr>
              <a:t> </a:t>
            </a:r>
            <a:r>
              <a:rPr lang="fa-IR" sz="2200" u="sng" dirty="0">
                <a:latin typeface="B Nazanin,Bold"/>
                <a:cs typeface="B Nazanin"/>
              </a:rPr>
              <a:t>اطلاعات مهاجرت از دفتر و فرم اشاره شده استخراج و به صورت تجميعی )به صورت عددي( و با مداد در پایان هر فصل در جدول "مهاجرت بر حسب" </a:t>
            </a:r>
            <a:r>
              <a:rPr lang="fa-IR" sz="2200" u="sng" dirty="0" smtClean="0">
                <a:latin typeface="B Nazanin,Bold"/>
                <a:cs typeface="B Nazanin"/>
              </a:rPr>
              <a:t>نفردر </a:t>
            </a:r>
            <a:r>
              <a:rPr lang="fa-IR" sz="2200" u="sng" dirty="0">
                <a:latin typeface="B Nazanin,Bold"/>
                <a:cs typeface="B Nazanin"/>
              </a:rPr>
              <a:t>پوستر زیج ثبت می گردد</a:t>
            </a:r>
            <a:r>
              <a:rPr lang="fa-IR" sz="2200" dirty="0">
                <a:latin typeface="B Nazanin,Bold"/>
                <a:cs typeface="B Nazanin"/>
              </a:rPr>
              <a:t>. بر این اساس تعداد افراد </a:t>
            </a:r>
            <a:r>
              <a:rPr lang="fa-IR" sz="2200" dirty="0" smtClean="0">
                <a:latin typeface="B Nazanin,Bold"/>
                <a:cs typeface="B Nazanin"/>
              </a:rPr>
              <a:t>خارج </a:t>
            </a:r>
            <a:r>
              <a:rPr lang="fa-IR" sz="2200" dirty="0">
                <a:latin typeface="B Nazanin,Bold"/>
                <a:cs typeface="B Nazanin"/>
              </a:rPr>
              <a:t>شده از روستا/ منطقه شهري تحت پوشش را تحت عنوان مهاجرت به خ</a:t>
            </a:r>
            <a:r>
              <a:rPr lang="fa-IR" sz="2200" dirty="0" smtClean="0">
                <a:latin typeface="B Nazanin,Bold"/>
                <a:cs typeface="B Nazanin"/>
              </a:rPr>
              <a:t>ارج </a:t>
            </a:r>
            <a:r>
              <a:rPr lang="fa-IR" sz="2200" dirty="0">
                <a:latin typeface="B Nazanin,Bold"/>
                <a:cs typeface="B Nazanin"/>
              </a:rPr>
              <a:t>از </a:t>
            </a:r>
            <a:r>
              <a:rPr lang="fa-IR" sz="2200" dirty="0" smtClean="0">
                <a:latin typeface="B Nazanin,Bold"/>
                <a:cs typeface="B Nazanin"/>
              </a:rPr>
              <a:t>روستا</a:t>
            </a:r>
            <a:r>
              <a:rPr lang="fa-IR" sz="2200" dirty="0">
                <a:latin typeface="B Nazanin,Bold"/>
                <a:cs typeface="B Nazanin"/>
              </a:rPr>
              <a:t>/ </a:t>
            </a:r>
            <a:r>
              <a:rPr lang="fa-IR" sz="2200" dirty="0" smtClean="0">
                <a:latin typeface="B Nazanin,Bold"/>
                <a:cs typeface="B Nazanin"/>
              </a:rPr>
              <a:t>منطقه شهري تحت</a:t>
            </a:r>
            <a:r>
              <a:rPr lang="fa-IR" sz="2200" dirty="0">
                <a:latin typeface="B Nazanin,Bold"/>
                <a:cs typeface="B Nazanin"/>
              </a:rPr>
              <a:t> </a:t>
            </a:r>
            <a:r>
              <a:rPr lang="fa-IR" sz="2200" dirty="0" smtClean="0">
                <a:latin typeface="B Nazanin,Bold"/>
                <a:cs typeface="B Nazanin"/>
              </a:rPr>
              <a:t>پوشش </a:t>
            </a:r>
            <a:r>
              <a:rPr lang="fa-IR" sz="2200" dirty="0">
                <a:latin typeface="B Nazanin,Bold"/>
                <a:cs typeface="B Nazanin"/>
              </a:rPr>
              <a:t>و تعداد افراد وارد شده به روستا/ منطقه شهري تحت پوشش را تحت عنوان مهاجرت به </a:t>
            </a:r>
            <a:r>
              <a:rPr lang="fa-IR" sz="2200" dirty="0" smtClean="0">
                <a:latin typeface="B Nazanin,Bold"/>
                <a:cs typeface="B Nazanin"/>
              </a:rPr>
              <a:t>داخل </a:t>
            </a:r>
            <a:r>
              <a:rPr lang="fa-IR" sz="2200" dirty="0">
                <a:latin typeface="B Nazanin,Bold"/>
                <a:cs typeface="B Nazanin"/>
              </a:rPr>
              <a:t>روستا / منطقه شهري تحت </a:t>
            </a:r>
            <a:r>
              <a:rPr lang="fa-IR" sz="2200" dirty="0" smtClean="0">
                <a:latin typeface="B Nazanin,Bold"/>
                <a:cs typeface="B Nazanin"/>
              </a:rPr>
              <a:t>پوشش </a:t>
            </a:r>
            <a:r>
              <a:rPr lang="fa-IR" sz="2200" dirty="0">
                <a:latin typeface="B Nazanin,Bold"/>
                <a:cs typeface="B Nazanin"/>
              </a:rPr>
              <a:t>در </a:t>
            </a:r>
            <a:r>
              <a:rPr lang="fa-IR" sz="2200" dirty="0" smtClean="0">
                <a:latin typeface="B Nazanin,Bold"/>
                <a:cs typeface="B Nazanin"/>
              </a:rPr>
              <a:t>ستون مربوطه به تفکيكشهر</a:t>
            </a:r>
            <a:r>
              <a:rPr lang="fa-IR" sz="2200" dirty="0">
                <a:latin typeface="B Nazanin,Bold"/>
                <a:cs typeface="B Nazanin"/>
              </a:rPr>
              <a:t>/ روستاي اصلی و حاشيه/ قمر ثبت می گردد.</a:t>
            </a:r>
          </a:p>
        </p:txBody>
      </p:sp>
    </p:spTree>
    <p:extLst>
      <p:ext uri="{BB962C8B-B14F-4D97-AF65-F5344CB8AC3E}">
        <p14:creationId xmlns:p14="http://schemas.microsoft.com/office/powerpoint/2010/main" val="375331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467544" y="260648"/>
            <a:ext cx="8229600" cy="5894115"/>
          </a:xfrm>
        </p:spPr>
        <p:txBody>
          <a:bodyPr>
            <a:normAutofit/>
          </a:bodyPr>
          <a:lstStyle/>
          <a:p>
            <a:pPr marL="0" indent="0" algn="r">
              <a:buNone/>
            </a:pPr>
            <a:r>
              <a:rPr lang="fa-IR" sz="1800" b="1" dirty="0" smtClean="0">
                <a:latin typeface="B Nazanin,Bold"/>
              </a:rPr>
              <a:t>7-جدول </a:t>
            </a:r>
            <a:r>
              <a:rPr lang="fa-IR" sz="1800" b="1" dirty="0">
                <a:latin typeface="B Nazanin,Bold"/>
              </a:rPr>
              <a:t>پوشش استفاده از روش های روش های فاصله گذاری/پیشگیری از بارداری های پر خطر و برنامه ریزی نشده برحسب نوع روش در آخرین روز سال </a:t>
            </a:r>
            <a:r>
              <a:rPr lang="fa-IR" sz="2800" dirty="0">
                <a:latin typeface="B Nazanin,Bold"/>
                <a:cs typeface="B Nazanin"/>
              </a:rPr>
              <a:t>:</a:t>
            </a:r>
          </a:p>
          <a:p>
            <a:pPr marL="0" indent="0" algn="r">
              <a:lnSpc>
                <a:spcPct val="150000"/>
              </a:lnSpc>
              <a:buNone/>
            </a:pPr>
            <a:r>
              <a:rPr lang="fa-IR" sz="2000" dirty="0">
                <a:latin typeface="B Nazanin,Bold"/>
                <a:cs typeface="B Nazanin"/>
              </a:rPr>
              <a:t>در این جدول اطلاعات پایان سال و منطقه مسکونی جمعيت تحت پوشش و برحسب مورد استفاده از روش هاي فاصله گذاري/ پيشگيري از </a:t>
            </a:r>
            <a:r>
              <a:rPr lang="fa-IR" sz="2000" dirty="0" smtClean="0">
                <a:latin typeface="B Nazanin,Bold"/>
                <a:cs typeface="B Nazanin"/>
              </a:rPr>
              <a:t>بارداريهاي </a:t>
            </a:r>
            <a:r>
              <a:rPr lang="fa-IR" sz="2000" dirty="0">
                <a:latin typeface="B Nazanin,Bold"/>
                <a:cs typeface="B Nazanin"/>
              </a:rPr>
              <a:t>پر </a:t>
            </a:r>
            <a:r>
              <a:rPr lang="fa-IR" sz="2000" dirty="0" smtClean="0">
                <a:latin typeface="B Nazanin,Bold"/>
                <a:cs typeface="B Nazanin"/>
              </a:rPr>
              <a:t>خطر </a:t>
            </a:r>
            <a:r>
              <a:rPr lang="fa-IR" sz="2000" dirty="0">
                <a:latin typeface="B Nazanin,Bold"/>
                <a:cs typeface="B Nazanin"/>
              </a:rPr>
              <a:t>و برنامه ریزي نشده ثبت میشود.</a:t>
            </a:r>
          </a:p>
          <a:p>
            <a:pPr marL="0" indent="0" algn="r">
              <a:lnSpc>
                <a:spcPct val="150000"/>
              </a:lnSpc>
              <a:buNone/>
            </a:pPr>
            <a:r>
              <a:rPr lang="fa-IR" sz="2000" u="sng" dirty="0">
                <a:latin typeface="B Nazanin,Bold"/>
                <a:cs typeface="B Nazanin"/>
              </a:rPr>
              <a:t>در روز </a:t>
            </a:r>
            <a:r>
              <a:rPr lang="fa-IR" sz="2000" u="sng" dirty="0" smtClean="0">
                <a:latin typeface="B Nazanin,Bold"/>
                <a:cs typeface="B Nazanin"/>
              </a:rPr>
              <a:t>آخر </a:t>
            </a:r>
            <a:r>
              <a:rPr lang="fa-IR" sz="2000" u="sng" dirty="0">
                <a:latin typeface="B Nazanin,Bold"/>
                <a:cs typeface="B Nazanin"/>
              </a:rPr>
              <a:t>سال </a:t>
            </a:r>
            <a:r>
              <a:rPr lang="fa-IR" sz="2000" u="sng" dirty="0" smtClean="0">
                <a:latin typeface="B Nazanin,Bold"/>
                <a:cs typeface="B Nazanin"/>
              </a:rPr>
              <a:t>29 اسفند </a:t>
            </a:r>
            <a:r>
              <a:rPr lang="fa-IR" sz="2000" u="sng" dirty="0">
                <a:latin typeface="B Nazanin,Bold"/>
                <a:cs typeface="B Nazanin"/>
              </a:rPr>
              <a:t>تعداد افرادي </a:t>
            </a:r>
            <a:r>
              <a:rPr lang="fa-IR" sz="2000" u="sng" dirty="0" smtClean="0">
                <a:latin typeface="B Nazanin,Bold"/>
                <a:cs typeface="B Nazanin"/>
              </a:rPr>
              <a:t>یا </a:t>
            </a:r>
            <a:r>
              <a:rPr lang="fa-IR" sz="2000" u="sng" dirty="0">
                <a:latin typeface="B Nazanin,Bold"/>
                <a:cs typeface="B Nazanin"/>
              </a:rPr>
              <a:t>زن و </a:t>
            </a:r>
            <a:r>
              <a:rPr lang="fa-IR" sz="2000" u="sng" dirty="0" smtClean="0">
                <a:latin typeface="B Nazanin,Bold"/>
                <a:cs typeface="B Nazanin"/>
              </a:rPr>
              <a:t>شوهرهایی </a:t>
            </a:r>
            <a:r>
              <a:rPr lang="fa-IR" sz="2000" u="sng" dirty="0">
                <a:latin typeface="B Nazanin,Bold"/>
                <a:cs typeface="B Nazanin"/>
              </a:rPr>
              <a:t>كه از هرنوع وسيله یا روش فاصله گذاري/ پيشگيري از بارداري استفاده میكنند در دفتر مربوط، شمارش </a:t>
            </a:r>
            <a:r>
              <a:rPr lang="fa-IR" sz="2000" u="sng" dirty="0" smtClean="0">
                <a:latin typeface="B Nazanin,Bold"/>
                <a:cs typeface="B Nazanin"/>
              </a:rPr>
              <a:t>شده </a:t>
            </a:r>
            <a:r>
              <a:rPr lang="fa-IR" sz="2000" u="sng" dirty="0">
                <a:latin typeface="B Nazanin,Bold"/>
                <a:cs typeface="B Nazanin"/>
              </a:rPr>
              <a:t>و </a:t>
            </a:r>
            <a:r>
              <a:rPr lang="fa-IR" sz="2000" u="sng" dirty="0" smtClean="0">
                <a:latin typeface="B Nazanin,Bold"/>
                <a:cs typeface="B Nazanin"/>
              </a:rPr>
              <a:t>درمحل </a:t>
            </a:r>
            <a:r>
              <a:rPr lang="fa-IR" sz="2000" u="sng" dirty="0">
                <a:latin typeface="B Nazanin,Bold"/>
                <a:cs typeface="B Nazanin"/>
              </a:rPr>
              <a:t>مخصوص به </a:t>
            </a:r>
            <a:r>
              <a:rPr lang="fa-IR" sz="2000" u="sng" dirty="0" smtClean="0">
                <a:latin typeface="B Nazanin,Bold"/>
                <a:cs typeface="B Nazanin"/>
              </a:rPr>
              <a:t>خود </a:t>
            </a:r>
            <a:r>
              <a:rPr lang="fa-IR" sz="2000" u="sng" dirty="0">
                <a:latin typeface="B Nazanin,Bold"/>
                <a:cs typeface="B Nazanin"/>
              </a:rPr>
              <a:t>در برگه زیج حياتی ثبت میشود. </a:t>
            </a:r>
            <a:r>
              <a:rPr lang="fa-IR" sz="2000" dirty="0">
                <a:latin typeface="B Nazanin,Bold"/>
                <a:cs typeface="B Nazanin"/>
              </a:rPr>
              <a:t>در تنظيم این جدول، هدف وضعيت یك سال كامل نيست بلکه فقط ماه </a:t>
            </a:r>
            <a:r>
              <a:rPr lang="fa-IR" sz="2000" dirty="0" smtClean="0">
                <a:latin typeface="B Nazanin,Bold"/>
                <a:cs typeface="B Nazanin"/>
              </a:rPr>
              <a:t>آخر </a:t>
            </a:r>
            <a:r>
              <a:rPr lang="fa-IR" sz="2000" dirty="0">
                <a:latin typeface="B Nazanin,Bold"/>
                <a:cs typeface="B Nazanin"/>
              </a:rPr>
              <a:t>سال ، ملاك قرار </a:t>
            </a:r>
            <a:r>
              <a:rPr lang="fa-IR" sz="2000" dirty="0" smtClean="0">
                <a:latin typeface="B Nazanin,Bold"/>
                <a:cs typeface="B Nazanin"/>
              </a:rPr>
              <a:t>می گيرد</a:t>
            </a:r>
            <a:r>
              <a:rPr lang="fa-IR" sz="2000" dirty="0">
                <a:latin typeface="B Nazanin,Bold"/>
                <a:cs typeface="B Nazanin"/>
              </a:rPr>
              <a:t>. </a:t>
            </a:r>
            <a:r>
              <a:rPr lang="fa-IR" sz="2000" dirty="0" smtClean="0">
                <a:latin typeface="B Nazanin,Bold"/>
                <a:cs typeface="B Nazanin"/>
              </a:rPr>
              <a:t>چنانچه فردی درآخرین </a:t>
            </a:r>
            <a:r>
              <a:rPr lang="fa-IR" sz="2000" dirty="0">
                <a:latin typeface="B Nazanin,Bold"/>
                <a:cs typeface="B Nazanin"/>
              </a:rPr>
              <a:t>روز آن ماه </a:t>
            </a:r>
            <a:r>
              <a:rPr lang="fa-IR" sz="2000" dirty="0" smtClean="0">
                <a:latin typeface="B Nazanin,Bold"/>
                <a:cs typeface="B Nazanin"/>
              </a:rPr>
              <a:t>اسفند </a:t>
            </a:r>
            <a:r>
              <a:rPr lang="fa-IR" sz="2000" dirty="0">
                <a:latin typeface="B Nazanin,Bold"/>
                <a:cs typeface="B Nazanin"/>
              </a:rPr>
              <a:t>یکی از روش هاي فاصله گذاري/ پيشگيري از بارداري را استفاده نماید، به عنوان یك مورد ثبت میشود. تمام آمار ثبت شده در ایدن </a:t>
            </a:r>
            <a:r>
              <a:rPr lang="fa-IR" sz="2000" dirty="0" smtClean="0">
                <a:latin typeface="B Nazanin,Bold"/>
                <a:cs typeface="B Nazanin"/>
              </a:rPr>
              <a:t>قست تا سن 49</a:t>
            </a:r>
            <a:r>
              <a:rPr lang="fa-IR" sz="2000" dirty="0">
                <a:latin typeface="B Nazanin,Bold"/>
                <a:cs typeface="B Nazanin"/>
              </a:rPr>
              <a:t>س</a:t>
            </a:r>
            <a:r>
              <a:rPr lang="fa-IR" sz="2000" dirty="0" smtClean="0">
                <a:latin typeface="B Nazanin,Bold"/>
                <a:cs typeface="B Nazanin"/>
              </a:rPr>
              <a:t>الگی </a:t>
            </a:r>
            <a:r>
              <a:rPr lang="fa-IR" sz="2000" dirty="0">
                <a:latin typeface="B Nazanin,Bold"/>
                <a:cs typeface="B Nazanin"/>
              </a:rPr>
              <a:t>زن ادامه دارد و </a:t>
            </a:r>
            <a:r>
              <a:rPr lang="fa-IR" sz="2000" dirty="0" smtClean="0">
                <a:latin typeface="B Nazanin,Bold"/>
                <a:cs typeface="B Nazanin"/>
              </a:rPr>
              <a:t>بعد </a:t>
            </a:r>
            <a:r>
              <a:rPr lang="fa-IR" sz="2000" dirty="0">
                <a:latin typeface="B Nazanin,Bold"/>
                <a:cs typeface="B Nazanin"/>
              </a:rPr>
              <a:t>از آن، فرد از گروه زنان واجد شرایط حذف میشود و آمار او ثبت </a:t>
            </a:r>
            <a:r>
              <a:rPr lang="fa-IR" sz="2000" dirty="0" smtClean="0">
                <a:latin typeface="B Nazanin,Bold"/>
                <a:cs typeface="B Nazanin"/>
              </a:rPr>
              <a:t>نمیگرد</a:t>
            </a:r>
            <a:endParaRPr lang="fa-IR" sz="4400" dirty="0"/>
          </a:p>
        </p:txBody>
      </p:sp>
    </p:spTree>
    <p:extLst>
      <p:ext uri="{BB962C8B-B14F-4D97-AF65-F5344CB8AC3E}">
        <p14:creationId xmlns:p14="http://schemas.microsoft.com/office/powerpoint/2010/main" val="307884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3339752"/>
            <a:ext cx="8008105" cy="6480720"/>
          </a:xfrm>
        </p:spPr>
        <p:txBody>
          <a:bodyPr>
            <a:normAutofit/>
            <a:scene3d>
              <a:camera prst="orthographicFront">
                <a:rot lat="18899996" lon="1200000" rev="0"/>
              </a:camera>
              <a:lightRig rig="threePt" dir="t"/>
            </a:scene3d>
          </a:bodyPr>
          <a:lstStyle/>
          <a:p>
            <a:r>
              <a:rPr lang="fa-IR" sz="54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کاربرد آمار در خانه بهداشت</a:t>
            </a:r>
            <a:endParaRPr lang="en-US" sz="5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flipV="1">
            <a:off x="6732240" y="2348879"/>
            <a:ext cx="45719" cy="45719"/>
          </a:xfrm>
        </p:spPr>
        <p:txBody>
          <a:bodyPr>
            <a:normAutofit fontScale="25000" lnSpcReduction="20000"/>
          </a:bodyPr>
          <a:lstStyle/>
          <a:p>
            <a:endParaRPr lang="fa-IR" sz="2000" b="1" dirty="0">
              <a:solidFill>
                <a:schemeClr val="accent4">
                  <a:lumMod val="50000"/>
                </a:schemeClr>
              </a:solidFill>
              <a:cs typeface="B Bardiya" pitchFamily="2" charset="-78"/>
            </a:endParaRPr>
          </a:p>
        </p:txBody>
      </p:sp>
    </p:spTree>
    <p:extLst>
      <p:ext uri="{BB962C8B-B14F-4D97-AF65-F5344CB8AC3E}">
        <p14:creationId xmlns:p14="http://schemas.microsoft.com/office/powerpoint/2010/main" val="199789247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5793507"/>
          </a:xfrm>
        </p:spPr>
        <p:txBody>
          <a:bodyPr>
            <a:normAutofit fontScale="40000" lnSpcReduction="20000"/>
          </a:bodyPr>
          <a:lstStyle/>
          <a:p>
            <a:pPr marL="0" indent="0" algn="r">
              <a:buNone/>
            </a:pPr>
            <a:r>
              <a:rPr lang="fa-IR" sz="4600" dirty="0">
                <a:latin typeface="B Nazanin,Bold"/>
                <a:cs typeface="B Nazanin"/>
              </a:rPr>
              <a:t>توجه داشته باشید كه </a:t>
            </a:r>
            <a:r>
              <a:rPr lang="fa-IR" sz="4600" u="sng" dirty="0">
                <a:latin typeface="B Nazanin,Bold"/>
                <a:cs typeface="B Nazanin"/>
              </a:rPr>
              <a:t>تعداد افراد ثبت میشود نه تعداد وسایلی كه از آنها استفاده شده است. یعنی مثلا” اگر زن یا شوهري </a:t>
            </a:r>
            <a:r>
              <a:rPr lang="fa-IR" sz="4600" u="sng" dirty="0" smtClean="0">
                <a:latin typeface="B Nazanin,Bold"/>
                <a:cs typeface="B Nazanin"/>
              </a:rPr>
              <a:t>5بليستر </a:t>
            </a:r>
            <a:r>
              <a:rPr lang="fa-IR" sz="4600" u="sng" dirty="0">
                <a:latin typeface="B Nazanin,Bold"/>
                <a:cs typeface="B Nazanin"/>
              </a:rPr>
              <a:t>قرص دریافت کرده باشند فقط یك نفر به حساب میآید نه 5 نفر</a:t>
            </a:r>
            <a:r>
              <a:rPr lang="fa-IR" sz="4600" dirty="0">
                <a:latin typeface="B Nazanin,Bold"/>
                <a:cs typeface="B Nazanin"/>
              </a:rPr>
              <a:t>.</a:t>
            </a:r>
          </a:p>
          <a:p>
            <a:pPr marL="0" indent="0" algn="r">
              <a:buNone/>
            </a:pPr>
            <a:r>
              <a:rPr lang="fa-IR" sz="4600" dirty="0">
                <a:latin typeface="B Nazanin,Bold"/>
                <a:cs typeface="B Nazanin"/>
              </a:rPr>
              <a:t>دقت كنيد كه در زمانهاي تعيين شده، تعداد افرادي كه از وسيله یا روش مورد نظر استفاده میكنند باید در محل مخصوص خود ثبت شوند، نه فقط تعداد افرادي كه در آن </a:t>
            </a:r>
            <a:r>
              <a:rPr lang="fa-IR" sz="4600" dirty="0" smtClean="0">
                <a:latin typeface="B Nazanin,Bold"/>
                <a:cs typeface="B Nazanin"/>
              </a:rPr>
              <a:t>زمان وسيله </a:t>
            </a:r>
            <a:r>
              <a:rPr lang="fa-IR" sz="4600" dirty="0">
                <a:latin typeface="B Nazanin,Bold"/>
                <a:cs typeface="B Nazanin"/>
              </a:rPr>
              <a:t>دریافت كرده اند. در پركردن این جدول اطمينان بهورز یا كارمند </a:t>
            </a:r>
            <a:r>
              <a:rPr lang="fa-IR" sz="4600" dirty="0" smtClean="0">
                <a:latin typeface="B Nazanin,Bold"/>
                <a:cs typeface="B Nazanin"/>
              </a:rPr>
              <a:t>بهداشتی </a:t>
            </a:r>
            <a:r>
              <a:rPr lang="fa-IR" sz="4600" dirty="0">
                <a:latin typeface="B Nazanin,Bold"/>
                <a:cs typeface="B Nazanin"/>
              </a:rPr>
              <a:t>نسبت به استفاده از هریك از وسایل یا روشها شرط اصلی است.  </a:t>
            </a:r>
          </a:p>
          <a:p>
            <a:pPr marL="0" indent="0" algn="r">
              <a:buNone/>
            </a:pPr>
            <a:endParaRPr lang="fa-IR" sz="4600" dirty="0">
              <a:latin typeface="B Nazanin,Bold"/>
              <a:cs typeface="B Nazanin"/>
            </a:endParaRPr>
          </a:p>
          <a:p>
            <a:pPr marL="0" indent="0" algn="r">
              <a:buNone/>
            </a:pPr>
            <a:r>
              <a:rPr lang="fa-IR" sz="4600" dirty="0">
                <a:latin typeface="B Nazanin,Bold"/>
                <a:cs typeface="B Nazanin"/>
              </a:rPr>
              <a:t>در مورد تعداد افرادي كه اقدام به بستن لوله به روش جراحی در زن / مرد كردهاند تعداد كل آنها نيز در آخرین روز پایان سال در ستون مربوط، ثبت میشود، )در </a:t>
            </a:r>
            <a:r>
              <a:rPr lang="fa-IR" sz="4600" u="sng" dirty="0">
                <a:latin typeface="B Nazanin,Bold"/>
                <a:cs typeface="B Nazanin"/>
              </a:rPr>
              <a:t>هر دو روش بستن لوله در مردان و زنان نيز معيار سن زن تا 49سال باید در نظر قرار گيرد.(روش طبيعی به استفاده از روشهاي غيردارویی و غيرمکانيکی براي پيشگيري از بارداري در روزهایی كه امکان باروري وجود داشته باشد، گویند. اندواع این روشها عبارتندد از: روش ریتميك یا تقویمی، روش موكوس گردن رحم )یا روش تخمك گذاري(، روش شيردهی، روش خودداري از نزدیکی، روش دماي پایه بدن و روش نزدیکی منقطع.</a:t>
            </a:r>
          </a:p>
          <a:p>
            <a:pPr marL="0" indent="0" algn="r">
              <a:buNone/>
            </a:pPr>
            <a:r>
              <a:rPr lang="fa-IR" sz="4600" u="sng" dirty="0">
                <a:latin typeface="B Nazanin,Bold"/>
                <a:cs typeface="B Nazanin"/>
              </a:rPr>
              <a:t>در قسمت </a:t>
            </a:r>
            <a:r>
              <a:rPr lang="fa-IR" sz="4600" dirty="0">
                <a:latin typeface="B Nazanin,Bold"/>
                <a:cs typeface="B Nazanin"/>
              </a:rPr>
              <a:t>سایر، تعداد افرادي نوشته میشود كه از روشها و وسایلی غير از آنها كه ثبت شده اند، استفاده میكنند.</a:t>
            </a:r>
          </a:p>
          <a:p>
            <a:pPr marL="0" indent="0" algn="r">
              <a:buNone/>
            </a:pPr>
            <a:r>
              <a:rPr lang="fa-IR" sz="4600" dirty="0">
                <a:latin typeface="B Nazanin,Bold"/>
                <a:cs typeface="B Nazanin"/>
              </a:rPr>
              <a:t>تبصره:</a:t>
            </a:r>
          </a:p>
          <a:p>
            <a:pPr marL="0" indent="0" algn="r">
              <a:buNone/>
            </a:pPr>
            <a:r>
              <a:rPr lang="fa-IR" sz="4600" dirty="0">
                <a:latin typeface="B Nazanin,Bold"/>
                <a:cs typeface="B Nazanin"/>
              </a:rPr>
              <a:t>در ثبت اطلاعات باروري سالم جمعيت عشایر در زیج حياتی در زمان یيلاق آنها كه در دسترس واحدهاي ارائه دهنده خدمت نيستند، براي افرادي كه از روشهاي طولانی اثر تر یا آی یو دی و بستن لوله در مرد یا زن استفاده میكنند، میتوان در دورهاي كه عشایر در منطقه تحت پوشش واحد بهداشتی درمانی نيستند نيز آمار آنها را به حساب آورد و</a:t>
            </a:r>
          </a:p>
          <a:p>
            <a:pPr marL="0" indent="0" algn="r">
              <a:buNone/>
            </a:pPr>
            <a:r>
              <a:rPr lang="fa-IR" sz="4600" u="sng" dirty="0">
                <a:latin typeface="B Nazanin,Bold"/>
                <a:cs typeface="B Nazanin"/>
              </a:rPr>
              <a:t>در زیج حياتی ثبت كرد</a:t>
            </a:r>
            <a:r>
              <a:rPr lang="fa-IR" sz="4600" dirty="0">
                <a:latin typeface="B Nazanin,Bold"/>
                <a:cs typeface="B Nazanin"/>
              </a:rPr>
              <a:t>.</a:t>
            </a:r>
          </a:p>
          <a:p>
            <a:pPr marL="0" indent="0" algn="r">
              <a:buNone/>
            </a:pPr>
            <a:r>
              <a:rPr lang="fa-IR" sz="4600" dirty="0">
                <a:latin typeface="B Nazanin,Bold"/>
                <a:cs typeface="B Nazanin"/>
              </a:rPr>
              <a:t>در مورد استفاده كنندگان از قرص و كاندوم پيشنهاد میشود، با بررسی وضعيت فاصله گذاري فرد و در صورت نياز، قرص یا كاندوم براي ماهه ایی كه افراد در پوشش مستقيم نظام شبکه نيستند.</a:t>
            </a:r>
            <a:endParaRPr lang="fa-IR" dirty="0"/>
          </a:p>
        </p:txBody>
      </p:sp>
    </p:spTree>
    <p:extLst>
      <p:ext uri="{BB962C8B-B14F-4D97-AF65-F5344CB8AC3E}">
        <p14:creationId xmlns:p14="http://schemas.microsoft.com/office/powerpoint/2010/main" val="63527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260648"/>
            <a:ext cx="8229600" cy="5865515"/>
          </a:xfrm>
        </p:spPr>
        <p:txBody>
          <a:bodyPr>
            <a:normAutofit fontScale="92500" lnSpcReduction="10000"/>
          </a:bodyPr>
          <a:lstStyle/>
          <a:p>
            <a:pPr marL="0" indent="0" algn="r">
              <a:buNone/>
            </a:pPr>
            <a:r>
              <a:rPr lang="fa-IR" sz="1400" b="1" dirty="0" smtClean="0">
                <a:latin typeface="B Nazanin,Bold"/>
              </a:rPr>
              <a:t>8-جدول </a:t>
            </a:r>
            <a:r>
              <a:rPr lang="fa-IR" sz="1400" b="1" dirty="0">
                <a:latin typeface="B Nazanin,Bold"/>
              </a:rPr>
              <a:t>علت مرگ در </a:t>
            </a:r>
            <a:r>
              <a:rPr lang="fa-IR" sz="1400" b="1" dirty="0" smtClean="0">
                <a:latin typeface="B Nazanin,Bold"/>
              </a:rPr>
              <a:t>کودکان </a:t>
            </a:r>
            <a:r>
              <a:rPr lang="fa-IR" sz="1400" b="1" dirty="0">
                <a:latin typeface="B Nazanin,Bold"/>
              </a:rPr>
              <a:t>کمتر از پنجسال:</a:t>
            </a:r>
          </a:p>
          <a:p>
            <a:pPr marL="0" indent="0" algn="r">
              <a:lnSpc>
                <a:spcPct val="150000"/>
              </a:lnSpc>
              <a:buNone/>
            </a:pPr>
            <a:r>
              <a:rPr lang="fa-IR" sz="1600" dirty="0">
                <a:latin typeface="B Nazanin,Bold"/>
                <a:cs typeface="B Nazanin"/>
              </a:rPr>
              <a:t>جدول هشتم، علت مرگ در كودكان كمتر از پنجسال رادر </a:t>
            </a:r>
            <a:r>
              <a:rPr lang="fa-IR" sz="1600" dirty="0" smtClean="0">
                <a:latin typeface="B Nazanin,Bold"/>
                <a:cs typeface="B Nazanin"/>
              </a:rPr>
              <a:t>خود </a:t>
            </a:r>
            <a:r>
              <a:rPr lang="fa-IR" sz="1600" dirty="0">
                <a:latin typeface="B Nazanin,Bold"/>
                <a:cs typeface="B Nazanin"/>
              </a:rPr>
              <a:t>دارد. در این جدول نيز اطلاعات به تفکيك علت مرگ و منطقه و در هریك از این دو براي سنين </a:t>
            </a:r>
            <a:r>
              <a:rPr lang="fa-IR" sz="1600" dirty="0" smtClean="0">
                <a:latin typeface="B Nazanin,Bold"/>
                <a:cs typeface="B Nazanin"/>
              </a:rPr>
              <a:t>كمتر </a:t>
            </a:r>
            <a:r>
              <a:rPr lang="fa-IR" sz="1600" dirty="0">
                <a:latin typeface="B Nazanin,Bold"/>
                <a:cs typeface="B Nazanin"/>
              </a:rPr>
              <a:t>از </a:t>
            </a:r>
            <a:r>
              <a:rPr lang="fa-IR" sz="1600" dirty="0" smtClean="0">
                <a:latin typeface="B Nazanin,Bold"/>
                <a:cs typeface="B Nazanin"/>
              </a:rPr>
              <a:t>یك ماه،یك </a:t>
            </a:r>
            <a:r>
              <a:rPr lang="fa-IR" sz="1600" dirty="0">
                <a:latin typeface="B Nazanin,Bold"/>
                <a:cs typeface="B Nazanin"/>
              </a:rPr>
              <a:t>ماه تا </a:t>
            </a:r>
            <a:r>
              <a:rPr lang="fa-IR" sz="1600" dirty="0" smtClean="0">
                <a:latin typeface="B Nazanin,Bold"/>
                <a:cs typeface="B Nazanin"/>
              </a:rPr>
              <a:t>11 </a:t>
            </a:r>
            <a:r>
              <a:rPr lang="fa-IR" sz="1600" dirty="0">
                <a:latin typeface="B Nazanin,Bold"/>
                <a:cs typeface="B Nazanin"/>
              </a:rPr>
              <a:t>ماهه و </a:t>
            </a:r>
            <a:r>
              <a:rPr lang="fa-IR" sz="1600" dirty="0" smtClean="0">
                <a:latin typeface="B Nazanin,Bold"/>
                <a:cs typeface="B Nazanin"/>
              </a:rPr>
              <a:t>1 </a:t>
            </a:r>
            <a:r>
              <a:rPr lang="fa-IR" sz="1600" dirty="0">
                <a:latin typeface="B Nazanin,Bold"/>
                <a:cs typeface="B Nazanin"/>
              </a:rPr>
              <a:t>تا 4 ساله )با همان تعاریفی كه در جدول شماره </a:t>
            </a:r>
            <a:r>
              <a:rPr lang="fa-IR" sz="1600" dirty="0" smtClean="0">
                <a:latin typeface="B Nazanin,Bold"/>
                <a:cs typeface="B Nazanin"/>
              </a:rPr>
              <a:t>5آمد</a:t>
            </a:r>
            <a:r>
              <a:rPr lang="fa-IR" sz="1600" dirty="0">
                <a:latin typeface="B Nazanin,Bold"/>
                <a:cs typeface="B Nazanin"/>
              </a:rPr>
              <a:t>( ثبت میشود. به رعایت واقع بينی و توان عملی بهورزان تنها علتهایی ازمرگ كودكان زیر </a:t>
            </a:r>
            <a:r>
              <a:rPr lang="fa-IR" sz="1600" dirty="0" smtClean="0">
                <a:latin typeface="B Nazanin,Bold"/>
                <a:cs typeface="B Nazanin"/>
              </a:rPr>
              <a:t>پنج سال دراین </a:t>
            </a:r>
            <a:r>
              <a:rPr lang="fa-IR" sz="1600" dirty="0">
                <a:latin typeface="B Nazanin,Bold"/>
                <a:cs typeface="B Nazanin"/>
              </a:rPr>
              <a:t>جدول گنجانيده شده است كه رسيدن به تشخيص آنها در </a:t>
            </a:r>
            <a:r>
              <a:rPr lang="fa-IR" sz="1600" dirty="0" smtClean="0">
                <a:latin typeface="B Nazanin,Bold"/>
                <a:cs typeface="B Nazanin"/>
              </a:rPr>
              <a:t>خانه </a:t>
            </a:r>
            <a:r>
              <a:rPr lang="fa-IR" sz="1600" dirty="0">
                <a:latin typeface="B Nazanin,Bold"/>
                <a:cs typeface="B Nazanin"/>
              </a:rPr>
              <a:t>بهداشت ميسر است :) عفونتهاي تنفسی؛ اسهال و استفراغ؛ حوادث، مسموميتها، </a:t>
            </a:r>
            <a:r>
              <a:rPr lang="fa-IR" sz="1600" dirty="0" smtClean="0">
                <a:latin typeface="B Nazanin,Bold"/>
                <a:cs typeface="B Nazanin"/>
              </a:rPr>
              <a:t>سوختگيها</a:t>
            </a:r>
            <a:r>
              <a:rPr lang="fa-IR" sz="1600" dirty="0">
                <a:latin typeface="B Nazanin,Bold"/>
                <a:cs typeface="B Nazanin"/>
              </a:rPr>
              <a:t>؛ عارضده </a:t>
            </a:r>
            <a:r>
              <a:rPr lang="fa-IR" sz="1600" dirty="0" smtClean="0">
                <a:latin typeface="B Nazanin,Bold"/>
                <a:cs typeface="B Nazanin"/>
              </a:rPr>
              <a:t>كمبود </a:t>
            </a:r>
            <a:r>
              <a:rPr lang="fa-IR" sz="1600" dirty="0">
                <a:latin typeface="B Nazanin,Bold"/>
                <a:cs typeface="B Nazanin"/>
              </a:rPr>
              <a:t>وزن</a:t>
            </a:r>
          </a:p>
          <a:p>
            <a:pPr marL="0" indent="0" algn="r">
              <a:lnSpc>
                <a:spcPct val="150000"/>
              </a:lnSpc>
              <a:buNone/>
            </a:pPr>
            <a:r>
              <a:rPr lang="fa-IR" sz="1600" dirty="0">
                <a:latin typeface="B Nazanin,Bold"/>
                <a:cs typeface="B Nazanin"/>
              </a:rPr>
              <a:t>هنگام تولد، نارسی نوزاد، بيماري هاي قابل پيشگيري با واكسن، مرگ نوزاد از صدمات زایمانی، ناهنجاري هاي مادرزادي و </a:t>
            </a:r>
            <a:r>
              <a:rPr lang="fa-IR" sz="1600" dirty="0" smtClean="0">
                <a:latin typeface="B Nazanin,Bold"/>
                <a:cs typeface="B Nazanin"/>
              </a:rPr>
              <a:t>سایرعلل</a:t>
            </a:r>
            <a:endParaRPr lang="fa-IR" sz="1600" dirty="0">
              <a:latin typeface="B Nazanin,Bold"/>
              <a:cs typeface="B Nazanin"/>
            </a:endParaRPr>
          </a:p>
          <a:p>
            <a:pPr marL="0" indent="0" algn="r">
              <a:lnSpc>
                <a:spcPct val="150000"/>
              </a:lnSpc>
              <a:buNone/>
            </a:pPr>
            <a:r>
              <a:rPr lang="fa-IR" sz="1600" dirty="0">
                <a:latin typeface="B Nazanin,Bold"/>
                <a:cs typeface="B Nazanin"/>
              </a:rPr>
              <a:t>براي ثبت علل مرگ در كودكان، محلهایی كه بروز مرگ به علتی </a:t>
            </a:r>
            <a:r>
              <a:rPr lang="fa-IR" sz="1600" dirty="0" smtClean="0">
                <a:latin typeface="B Nazanin,Bold"/>
                <a:cs typeface="B Nazanin"/>
              </a:rPr>
              <a:t>خاص </a:t>
            </a:r>
            <a:r>
              <a:rPr lang="fa-IR" sz="1600" dirty="0">
                <a:latin typeface="B Nazanin,Bold"/>
                <a:cs typeface="B Nazanin"/>
              </a:rPr>
              <a:t>در سنين مربوطه ناممکن میباشد، در این جدول با رنگ </a:t>
            </a:r>
            <a:r>
              <a:rPr lang="fa-IR" sz="1600" dirty="0" smtClean="0">
                <a:latin typeface="B Nazanin,Bold"/>
                <a:cs typeface="B Nazanin"/>
              </a:rPr>
              <a:t>تيره تر مشخص </a:t>
            </a:r>
            <a:r>
              <a:rPr lang="fa-IR" sz="1600" dirty="0">
                <a:latin typeface="B Nazanin,Bold"/>
                <a:cs typeface="B Nazanin"/>
              </a:rPr>
              <a:t>شده است</a:t>
            </a:r>
            <a:r>
              <a:rPr lang="fa-IR" sz="1600" dirty="0" smtClean="0">
                <a:latin typeface="B Nazanin,Bold"/>
                <a:cs typeface="B Nazanin"/>
              </a:rPr>
              <a:t>.</a:t>
            </a:r>
          </a:p>
          <a:p>
            <a:pPr marL="0" indent="0" algn="r">
              <a:buNone/>
            </a:pPr>
            <a:r>
              <a:rPr lang="fa-IR" sz="1800" b="1" dirty="0"/>
              <a:t>توجه:</a:t>
            </a:r>
            <a:endParaRPr lang="fa-IR" sz="1600" dirty="0">
              <a:latin typeface="B Nazanin,Bold"/>
              <a:cs typeface="B Nazanin"/>
            </a:endParaRPr>
          </a:p>
          <a:p>
            <a:pPr marL="0" indent="0" algn="r">
              <a:lnSpc>
                <a:spcPct val="150000"/>
              </a:lnSpc>
              <a:buNone/>
            </a:pPr>
            <a:r>
              <a:rPr lang="fa-IR" sz="1600" dirty="0">
                <a:latin typeface="B Nazanin,Bold"/>
                <a:cs typeface="B Nazanin"/>
              </a:rPr>
              <a:t>- دقت كنيد كه در واحدهاي بهداشتی درمانی به غير از جدول مربوط به "استفاده از نمك یددار"، "جمعيت بر حسب سن و جنس"، "مهاجرت </a:t>
            </a:r>
            <a:r>
              <a:rPr lang="fa-IR" sz="1600" dirty="0" smtClean="0">
                <a:latin typeface="B Nazanin,Bold"/>
                <a:cs typeface="B Nazanin"/>
              </a:rPr>
              <a:t>بر حسب نفر </a:t>
            </a:r>
            <a:r>
              <a:rPr lang="fa-IR" sz="1600" dirty="0">
                <a:latin typeface="B Nazanin,Bold"/>
                <a:cs typeface="B Nazanin"/>
              </a:rPr>
              <a:t>" و </a:t>
            </a:r>
            <a:r>
              <a:rPr lang="fa-IR" sz="1600" dirty="0" smtClean="0">
                <a:latin typeface="B Nazanin,Bold"/>
                <a:cs typeface="B Nazanin"/>
              </a:rPr>
              <a:t>جدول تعدادزنان 10 </a:t>
            </a:r>
            <a:r>
              <a:rPr lang="fa-IR" sz="1600" dirty="0">
                <a:latin typeface="B Nazanin,Bold"/>
                <a:cs typeface="B Nazanin"/>
              </a:rPr>
              <a:t>تا </a:t>
            </a:r>
            <a:r>
              <a:rPr lang="fa-IR" sz="1600" dirty="0" smtClean="0">
                <a:latin typeface="B Nazanin,Bold"/>
                <a:cs typeface="B Nazanin"/>
              </a:rPr>
              <a:t>49 </a:t>
            </a:r>
            <a:r>
              <a:rPr lang="fa-IR" sz="1600" dirty="0">
                <a:latin typeface="B Nazanin,Bold"/>
                <a:cs typeface="B Nazanin"/>
              </a:rPr>
              <a:t>ساله شوهردار از زیرمجموعه جدول " تولد بر حسب وزن و جنس نوزاد، سن مادر، شرایط زایمان، نوع زایمان و فرزنددآوري "، همچندين دوایدر متحددالمركز </a:t>
            </a:r>
            <a:r>
              <a:rPr lang="fa-IR" sz="1600" dirty="0" smtClean="0">
                <a:latin typeface="B Nazanin,Bold"/>
                <a:cs typeface="B Nazanin"/>
              </a:rPr>
              <a:t>زیج</a:t>
            </a:r>
            <a:r>
              <a:rPr lang="fa-IR" sz="1600" dirty="0">
                <a:latin typeface="B Nazanin,Bold"/>
                <a:cs typeface="B Nazanin"/>
              </a:rPr>
              <a:t> </a:t>
            </a:r>
            <a:r>
              <a:rPr lang="fa-IR" sz="1600" dirty="0" smtClean="0">
                <a:latin typeface="B Nazanin,Bold"/>
                <a:cs typeface="B Nazanin"/>
              </a:rPr>
              <a:t>حياتی </a:t>
            </a:r>
            <a:r>
              <a:rPr lang="fa-IR" sz="1600" dirty="0">
                <a:latin typeface="B Nazanin,Bold"/>
                <a:cs typeface="B Nazanin"/>
              </a:rPr>
              <a:t>و جدول تنظيم </a:t>
            </a:r>
            <a:r>
              <a:rPr lang="fa-IR" sz="1600" dirty="0" smtClean="0">
                <a:latin typeface="B Nazanin,Bold"/>
                <a:cs typeface="B Nazanin"/>
              </a:rPr>
              <a:t>خانواده </a:t>
            </a:r>
            <a:r>
              <a:rPr lang="fa-IR" sz="1600" dirty="0">
                <a:latin typeface="B Nazanin,Bold"/>
                <a:cs typeface="B Nazanin"/>
              </a:rPr>
              <a:t>كه داده ها به صورت عددي در آنها ثبت می شود در بقيه جداول اطلاعات به صورت چوب </a:t>
            </a:r>
            <a:r>
              <a:rPr lang="fa-IR" sz="1600" dirty="0" smtClean="0">
                <a:latin typeface="B Nazanin,Bold"/>
                <a:cs typeface="B Nazanin"/>
              </a:rPr>
              <a:t>خطی </a:t>
            </a:r>
            <a:r>
              <a:rPr lang="fa-IR" sz="1600" dirty="0">
                <a:latin typeface="B Nazanin,Bold"/>
                <a:cs typeface="B Nazanin"/>
              </a:rPr>
              <a:t>ثبت می گردد. </a:t>
            </a:r>
          </a:p>
          <a:p>
            <a:pPr marL="0" indent="0" algn="r">
              <a:buNone/>
            </a:pPr>
            <a:r>
              <a:rPr lang="fa-IR" sz="1800" dirty="0" smtClean="0"/>
              <a:t>.</a:t>
            </a:r>
            <a:endParaRPr lang="fa-IR" sz="1600" dirty="0">
              <a:latin typeface="B Nazanin,Bold"/>
              <a:cs typeface="B Nazanin"/>
            </a:endParaRPr>
          </a:p>
        </p:txBody>
      </p:sp>
    </p:spTree>
    <p:extLst>
      <p:ext uri="{BB962C8B-B14F-4D97-AF65-F5344CB8AC3E}">
        <p14:creationId xmlns:p14="http://schemas.microsoft.com/office/powerpoint/2010/main" val="152710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1643050"/>
            <a:ext cx="6023833" cy="1631216"/>
          </a:xfrm>
          <a:prstGeom prst="rect">
            <a:avLst/>
          </a:prstGeom>
        </p:spPr>
        <p:txBody>
          <a:bodyPr wrap="square">
            <a:spAutoFit/>
          </a:bodyPr>
          <a:lstStyle/>
          <a:p>
            <a:pPr algn="ctr"/>
            <a:r>
              <a:rPr lang="fa-IR" sz="10000" dirty="0" smtClean="0">
                <a:solidFill>
                  <a:srgbClr val="7030A0"/>
                </a:solidFill>
                <a:effectLst>
                  <a:outerShdw blurRad="38100" dist="38100" dir="2700000" algn="tl">
                    <a:srgbClr val="000000">
                      <a:alpha val="43137"/>
                    </a:srgbClr>
                  </a:outerShdw>
                </a:effectLst>
                <a:cs typeface="B Baran" pitchFamily="2" charset="-78"/>
              </a:rPr>
              <a:t>شاخص</a:t>
            </a:r>
            <a:endParaRPr lang="en-US" sz="10000" dirty="0">
              <a:solidFill>
                <a:srgbClr val="7030A0"/>
              </a:solidFill>
              <a:effectLst>
                <a:outerShdw blurRad="38100" dist="38100" dir="2700000" algn="tl">
                  <a:srgbClr val="000000">
                    <a:alpha val="43137"/>
                  </a:srgbClr>
                </a:outerShdw>
              </a:effectLst>
              <a:cs typeface="B Baran" pitchFamily="2" charset="-78"/>
            </a:endParaRPr>
          </a:p>
        </p:txBody>
      </p:sp>
    </p:spTree>
    <p:extLst>
      <p:ext uri="{BB962C8B-B14F-4D97-AF65-F5344CB8AC3E}">
        <p14:creationId xmlns:p14="http://schemas.microsoft.com/office/powerpoint/2010/main" val="1024374335"/>
      </p:ext>
    </p:extLst>
  </p:cSld>
  <p:clrMapOvr>
    <a:masterClrMapping/>
  </p:clrMapOvr>
  <p:transition spd="med">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131840" y="581363"/>
            <a:ext cx="280831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rgbClr val="7030A0"/>
                </a:solidFill>
                <a:effectLst/>
                <a:latin typeface="Arial" pitchFamily="34" charset="0"/>
                <a:ea typeface="Calibri" pitchFamily="34" charset="0"/>
                <a:cs typeface="B Titr" pitchFamily="2" charset="-78"/>
              </a:rPr>
              <a:t>شاخص چيست؟</a:t>
            </a:r>
            <a:endParaRPr kumimoji="0" lang="fa-IR" sz="3200" b="0" i="0" u="none" strike="noStrike" cap="none" normalizeH="0" baseline="0" dirty="0" smtClean="0">
              <a:ln>
                <a:noFill/>
              </a:ln>
              <a:solidFill>
                <a:srgbClr val="7030A0"/>
              </a:solidFill>
              <a:effectLst/>
              <a:latin typeface="Arial" pitchFamily="34" charset="0"/>
              <a:cs typeface="Arial" pitchFamily="34" charset="0"/>
            </a:endParaRPr>
          </a:p>
        </p:txBody>
      </p:sp>
      <p:sp>
        <p:nvSpPr>
          <p:cNvPr id="55298" name="Rectangle 2"/>
          <p:cNvSpPr>
            <a:spLocks noChangeArrowheads="1"/>
          </p:cNvSpPr>
          <p:nvPr/>
        </p:nvSpPr>
        <p:spPr bwMode="auto">
          <a:xfrm>
            <a:off x="755576" y="1772816"/>
            <a:ext cx="785814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200000"/>
              </a:lnSpc>
              <a:spcBef>
                <a:spcPct val="0"/>
              </a:spcBef>
              <a:spcAft>
                <a:spcPct val="0"/>
              </a:spcAft>
              <a:buClrTx/>
              <a:buSzTx/>
              <a:buFontTx/>
              <a:buNone/>
              <a:tabLst/>
            </a:pPr>
            <a:r>
              <a:rPr kumimoji="0" lang="ar-SA" b="0" i="0" u="none" strike="noStrike" cap="none" normalizeH="0" baseline="0" dirty="0" smtClean="0">
                <a:ln>
                  <a:noFill/>
                </a:ln>
                <a:solidFill>
                  <a:srgbClr val="000000"/>
                </a:solidFill>
                <a:effectLst/>
                <a:latin typeface="BNazaninBold"/>
                <a:ea typeface="Calibri" pitchFamily="34" charset="0"/>
                <a:cs typeface="B Baran" pitchFamily="2" charset="-78"/>
              </a:rPr>
              <a:t>شاخ</a:t>
            </a:r>
            <a:r>
              <a:rPr kumimoji="0" lang="ar-SA" sz="2400" b="0" i="0" u="none" strike="noStrike" cap="none" normalizeH="0" baseline="0" dirty="0" smtClean="0">
                <a:ln>
                  <a:noFill/>
                </a:ln>
                <a:solidFill>
                  <a:srgbClr val="000000"/>
                </a:solidFill>
                <a:effectLst/>
                <a:latin typeface="BNazaninBold"/>
                <a:ea typeface="Calibri" pitchFamily="34" charset="0"/>
                <a:cs typeface="B Baran" pitchFamily="2" charset="-78"/>
              </a:rPr>
              <a:t>ص متغيري</a:t>
            </a:r>
            <a:r>
              <a:rPr kumimoji="0" lang="ar-SA" b="0" i="0" u="none" strike="noStrike" cap="none" normalizeH="0" baseline="0" dirty="0" smtClean="0">
                <a:ln>
                  <a:noFill/>
                </a:ln>
                <a:solidFill>
                  <a:srgbClr val="000000"/>
                </a:solidFill>
                <a:effectLst/>
                <a:latin typeface="BNazaninBold"/>
                <a:ea typeface="Calibri" pitchFamily="34" charset="0"/>
                <a:cs typeface="B Baran" pitchFamily="2" charset="-78"/>
              </a:rPr>
              <a:t> است كه براي ارزيابي شرايط و حساسيت ها، مقايسه بين مكان ها و موقعيت ها، و نيز ارزيابي شرايط و گرايش ها در ارتباط با اهداف و مقاصد، تامين اطلاعات هشداردهنده، پيش بيني شرايط و روند آينده به كار رو</a:t>
            </a:r>
            <a:r>
              <a:rPr kumimoji="0" lang="fa-IR" b="0" i="0" u="none" strike="noStrike" cap="none" normalizeH="0" baseline="0" dirty="0" smtClean="0">
                <a:ln>
                  <a:noFill/>
                </a:ln>
                <a:solidFill>
                  <a:srgbClr val="000000"/>
                </a:solidFill>
                <a:effectLst/>
                <a:latin typeface="BNazaninBold"/>
                <a:ea typeface="Calibri" pitchFamily="34" charset="0"/>
                <a:cs typeface="B Baran" pitchFamily="2" charset="-78"/>
              </a:rPr>
              <a:t>د</a:t>
            </a:r>
          </a:p>
          <a:p>
            <a:pPr marL="0" marR="0" lvl="0" indent="0" algn="justLow" defTabSz="914400" rtl="1" eaLnBrk="1" fontAlgn="base" latinLnBrk="0" hangingPunct="1">
              <a:lnSpc>
                <a:spcPct val="200000"/>
              </a:lnSpc>
              <a:spcBef>
                <a:spcPct val="0"/>
              </a:spcBef>
              <a:spcAft>
                <a:spcPct val="0"/>
              </a:spcAft>
              <a:buClrTx/>
              <a:buSzTx/>
              <a:buFontTx/>
              <a:buNone/>
              <a:tabLst/>
            </a:pPr>
            <a:r>
              <a:rPr kumimoji="0" lang="fa-IR" b="0" i="0" u="none" strike="noStrike" cap="none" normalizeH="0" baseline="0" dirty="0" smtClean="0">
                <a:ln>
                  <a:noFill/>
                </a:ln>
                <a:solidFill>
                  <a:srgbClr val="000000"/>
                </a:solidFill>
                <a:effectLst/>
                <a:latin typeface="BNazaninBold"/>
                <a:ea typeface="Calibri" pitchFamily="34" charset="0"/>
                <a:cs typeface="B Baran" pitchFamily="2" charset="-78"/>
              </a:rPr>
              <a:t> </a:t>
            </a:r>
            <a:r>
              <a:rPr kumimoji="0" lang="ar-SA" b="0" i="0" u="none" strike="noStrike" cap="none" normalizeH="0" baseline="0" dirty="0" smtClean="0">
                <a:ln>
                  <a:noFill/>
                </a:ln>
                <a:solidFill>
                  <a:srgbClr val="000000"/>
                </a:solidFill>
                <a:effectLst/>
                <a:latin typeface="BNazaninBold"/>
                <a:ea typeface="Calibri" pitchFamily="34" charset="0"/>
                <a:cs typeface="B Baran" pitchFamily="2" charset="-78"/>
              </a:rPr>
              <a:t>در عين حال از آنجا كه امكان مقايسه را فراهم مي سازد مي توان وضعيت امروز را با گذشته مقايسه نمود و پيش بيني هايي براي آينده نمود</a:t>
            </a:r>
            <a:r>
              <a:rPr kumimoji="0" lang="en-US" b="0" i="0" u="none" strike="noStrike" cap="none" normalizeH="0" baseline="0" dirty="0" smtClean="0">
                <a:ln>
                  <a:noFill/>
                </a:ln>
                <a:solidFill>
                  <a:srgbClr val="000000"/>
                </a:solidFill>
                <a:effectLst/>
                <a:latin typeface="BNazaninBold"/>
                <a:ea typeface="Calibri" pitchFamily="34" charset="0"/>
                <a:cs typeface="B Baran" pitchFamily="2" charset="-78"/>
              </a:rPr>
              <a:t>.</a:t>
            </a:r>
            <a:r>
              <a:rPr kumimoji="0" lang="ar-SA" b="0" i="0" u="none" strike="noStrike" cap="none" normalizeH="0" baseline="0" dirty="0" smtClean="0">
                <a:ln>
                  <a:noFill/>
                </a:ln>
                <a:solidFill>
                  <a:srgbClr val="000000"/>
                </a:solidFill>
                <a:effectLst/>
                <a:latin typeface="BNazaninBold"/>
                <a:ea typeface="Calibri" pitchFamily="34" charset="0"/>
                <a:cs typeface="B Baran" pitchFamily="2" charset="-78"/>
              </a:rPr>
              <a:t>در واقع شاخص ها متغيرهايي هستند كه نشان مي دهند كه سيستم در عمل چگونه خصوصياتي دارد</a:t>
            </a:r>
            <a:r>
              <a:rPr kumimoji="0" lang="en-US" b="0" i="0" u="none" strike="noStrike" cap="none" normalizeH="0" baseline="0" dirty="0" smtClean="0">
                <a:ln>
                  <a:noFill/>
                </a:ln>
                <a:solidFill>
                  <a:srgbClr val="000000"/>
                </a:solidFill>
                <a:effectLst/>
                <a:latin typeface="BNazaninBold"/>
                <a:ea typeface="Calibri" pitchFamily="34" charset="0"/>
                <a:cs typeface="B Baran" pitchFamily="2" charset="-78"/>
              </a:rPr>
              <a:t>. </a:t>
            </a:r>
            <a:endParaRPr kumimoji="0" lang="fa-IR" b="0" i="0" u="none" strike="noStrike" cap="none" normalizeH="0" baseline="0" dirty="0" smtClean="0">
              <a:ln>
                <a:noFill/>
              </a:ln>
              <a:solidFill>
                <a:srgbClr val="000000"/>
              </a:solidFill>
              <a:effectLst/>
              <a:latin typeface="BNazaninBold"/>
              <a:ea typeface="Calibri" pitchFamily="34" charset="0"/>
              <a:cs typeface="B Baran" pitchFamily="2" charset="-78"/>
            </a:endParaRPr>
          </a:p>
          <a:p>
            <a:pPr marL="0" marR="0" lvl="0" indent="0" algn="justLow" defTabSz="914400" rtl="1" eaLnBrk="1" fontAlgn="base" latinLnBrk="0" hangingPunct="1">
              <a:lnSpc>
                <a:spcPct val="200000"/>
              </a:lnSpc>
              <a:spcBef>
                <a:spcPct val="0"/>
              </a:spcBef>
              <a:spcAft>
                <a:spcPct val="0"/>
              </a:spcAft>
              <a:buClrTx/>
              <a:buSzTx/>
              <a:buFontTx/>
              <a:buNone/>
              <a:tabLst/>
            </a:pPr>
            <a:r>
              <a:rPr kumimoji="0" lang="ar-SA" b="0" i="0" u="none" strike="noStrike" cap="none" normalizeH="0" baseline="0" dirty="0" smtClean="0">
                <a:ln>
                  <a:noFill/>
                </a:ln>
                <a:solidFill>
                  <a:srgbClr val="000000"/>
                </a:solidFill>
                <a:effectLst/>
                <a:latin typeface="BNazaninBold"/>
                <a:ea typeface="Calibri" pitchFamily="34" charset="0"/>
                <a:cs typeface="B Baran" pitchFamily="2" charset="-78"/>
              </a:rPr>
              <a:t>شاخص ها ممكن است كمي باشند يا كيفي</a:t>
            </a:r>
            <a:r>
              <a:rPr kumimoji="0" lang="en-US" b="0" i="0" u="none" strike="noStrike" cap="none" normalizeH="0" baseline="0" dirty="0" smtClean="0">
                <a:ln>
                  <a:noFill/>
                </a:ln>
                <a:solidFill>
                  <a:srgbClr val="000000"/>
                </a:solidFill>
                <a:effectLst/>
                <a:latin typeface="BNazaninBold"/>
                <a:ea typeface="Calibri" pitchFamily="34" charset="0"/>
                <a:cs typeface="B Baran" pitchFamily="2" charset="-78"/>
              </a:rPr>
              <a:t>. </a:t>
            </a:r>
            <a:endParaRPr kumimoji="0" lang="en-US" b="0" i="0" u="none" strike="noStrike" cap="none" normalizeH="0" baseline="0" dirty="0" smtClean="0">
              <a:ln>
                <a:noFill/>
              </a:ln>
              <a:solidFill>
                <a:schemeClr val="tx1"/>
              </a:solidFill>
              <a:effectLst/>
              <a:latin typeface="Arial" pitchFamily="34" charset="0"/>
              <a:cs typeface="B Baran" pitchFamily="2" charset="-78"/>
            </a:endParaRPr>
          </a:p>
        </p:txBody>
      </p:sp>
    </p:spTree>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0166" y="2643182"/>
            <a:ext cx="6974986" cy="1015663"/>
          </a:xfrm>
          <a:prstGeom prst="rect">
            <a:avLst/>
          </a:prstGeom>
          <a:scene3d>
            <a:camera prst="perspectiveContrastingRightFacing"/>
            <a:lightRig rig="threePt" dir="t"/>
          </a:scene3d>
        </p:spPr>
        <p:txBody>
          <a:bodyPr wrap="none">
            <a:spAutoFit/>
          </a:bodyPr>
          <a:lstStyle/>
          <a:p>
            <a:r>
              <a:rPr lang="fa-IR" sz="6000" b="1" dirty="0">
                <a:solidFill>
                  <a:srgbClr val="7030A0"/>
                </a:solidFill>
                <a:cs typeface="B Baran" pitchFamily="2" charset="-78"/>
              </a:rPr>
              <a:t>شاخصهاي مركزي و پراكندگي</a:t>
            </a:r>
            <a:endParaRPr lang="en-US" sz="6000" b="1" dirty="0">
              <a:solidFill>
                <a:srgbClr val="7030A0"/>
              </a:solidFill>
              <a:cs typeface="B Baran" pitchFamily="2" charset="-78"/>
            </a:endParaRPr>
          </a:p>
        </p:txBody>
      </p:sp>
    </p:spTree>
    <p:extLst>
      <p:ext uri="{BB962C8B-B14F-4D97-AF65-F5344CB8AC3E}">
        <p14:creationId xmlns:p14="http://schemas.microsoft.com/office/powerpoint/2010/main" val="1024374335"/>
      </p:ext>
    </p:extLst>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2320" y="692696"/>
            <a:ext cx="772969" cy="369332"/>
          </a:xfrm>
          <a:prstGeom prst="rect">
            <a:avLst/>
          </a:prstGeom>
        </p:spPr>
        <p:txBody>
          <a:bodyPr wrap="none">
            <a:spAutoFit/>
          </a:bodyPr>
          <a:lstStyle/>
          <a:p>
            <a:r>
              <a:rPr lang="fa-IR" b="1" dirty="0">
                <a:solidFill>
                  <a:srgbClr val="7030A0"/>
                </a:solidFill>
              </a:rPr>
              <a:t>ميانگين</a:t>
            </a:r>
            <a:endParaRPr lang="en-US" dirty="0">
              <a:solidFill>
                <a:srgbClr val="7030A0"/>
              </a:solidFill>
            </a:endParaRPr>
          </a:p>
        </p:txBody>
      </p:sp>
      <p:sp>
        <p:nvSpPr>
          <p:cNvPr id="3" name="Rectangle 2"/>
          <p:cNvSpPr/>
          <p:nvPr/>
        </p:nvSpPr>
        <p:spPr>
          <a:xfrm>
            <a:off x="1571604" y="1484784"/>
            <a:ext cx="6852316" cy="369332"/>
          </a:xfrm>
          <a:prstGeom prst="rect">
            <a:avLst/>
          </a:prstGeom>
        </p:spPr>
        <p:txBody>
          <a:bodyPr wrap="square">
            <a:spAutoFit/>
          </a:bodyPr>
          <a:lstStyle/>
          <a:p>
            <a:pPr algn="r" rtl="1"/>
            <a:r>
              <a:rPr lang="fa-IR" dirty="0"/>
              <a:t>جدول توزيع فراواني نمرات 25 دانش آموز بهورز به صورت زير بيان شده است</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848" y="2420888"/>
            <a:ext cx="2402047"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374335"/>
      </p:ext>
    </p:extLst>
  </p:cSld>
  <p:clrMapOvr>
    <a:masterClrMapping/>
  </p:clrMapOvr>
  <p:transition spd="med">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12" y="714356"/>
            <a:ext cx="1702710" cy="369332"/>
          </a:xfrm>
          <a:prstGeom prst="rect">
            <a:avLst/>
          </a:prstGeom>
        </p:spPr>
        <p:txBody>
          <a:bodyPr wrap="none">
            <a:spAutoFit/>
          </a:bodyPr>
          <a:lstStyle/>
          <a:p>
            <a:r>
              <a:rPr lang="fa-IR" b="1" dirty="0" smtClean="0">
                <a:solidFill>
                  <a:srgbClr val="7030A0"/>
                </a:solidFill>
              </a:rPr>
              <a:t>شاخصهای پراکندگی</a:t>
            </a:r>
            <a:endParaRPr lang="en-US" b="1" dirty="0">
              <a:solidFill>
                <a:srgbClr val="7030A0"/>
              </a:solidFill>
            </a:endParaRPr>
          </a:p>
        </p:txBody>
      </p:sp>
      <p:sp>
        <p:nvSpPr>
          <p:cNvPr id="5" name="Rectangle 4"/>
          <p:cNvSpPr/>
          <p:nvPr/>
        </p:nvSpPr>
        <p:spPr>
          <a:xfrm>
            <a:off x="6643702" y="1428736"/>
            <a:ext cx="1258678" cy="369332"/>
          </a:xfrm>
          <a:prstGeom prst="rect">
            <a:avLst/>
          </a:prstGeom>
        </p:spPr>
        <p:txBody>
          <a:bodyPr wrap="none">
            <a:spAutoFit/>
          </a:bodyPr>
          <a:lstStyle/>
          <a:p>
            <a:r>
              <a:rPr lang="fa-IR" b="1" dirty="0" smtClean="0">
                <a:solidFill>
                  <a:srgbClr val="7030A0"/>
                </a:solidFill>
              </a:rPr>
              <a:t>دامنه تغییرات </a:t>
            </a:r>
            <a:endParaRPr lang="en-US" b="1" dirty="0">
              <a:solidFill>
                <a:srgbClr val="7030A0"/>
              </a:solidFill>
            </a:endParaRPr>
          </a:p>
        </p:txBody>
      </p:sp>
      <p:sp>
        <p:nvSpPr>
          <p:cNvPr id="1026" name="Rectangle 2"/>
          <p:cNvSpPr>
            <a:spLocks noChangeArrowheads="1"/>
          </p:cNvSpPr>
          <p:nvPr/>
        </p:nvSpPr>
        <p:spPr bwMode="auto">
          <a:xfrm>
            <a:off x="1000100" y="1857364"/>
            <a:ext cx="7358050" cy="19005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tab pos="15875" algn="l"/>
                <a:tab pos="196850" algn="r"/>
              </a:tabLst>
            </a:pPr>
            <a:r>
              <a:rPr kumimoji="0" lang="ar-SA" sz="2000" i="0" u="none" strike="noStrike" cap="none" normalizeH="0" baseline="0" dirty="0" smtClean="0">
                <a:ln>
                  <a:noFill/>
                </a:ln>
                <a:solidFill>
                  <a:srgbClr val="000000"/>
                </a:solidFill>
                <a:effectLst/>
                <a:latin typeface="Tahoma" pitchFamily="34" charset="0"/>
                <a:ea typeface="Times New Roman" pitchFamily="18" charset="0"/>
                <a:cs typeface="B Baran" pitchFamily="2" charset="-78"/>
              </a:rPr>
              <a:t>دامنه تغییرات ساده‌ترین شاخص پراکندگی است که محدود یا گسترده‌گی داده‌ها را نشان می‌دهد</a:t>
            </a:r>
            <a:r>
              <a:rPr kumimoji="0" lang="en-US" sz="2000" i="0" u="none" strike="noStrike" cap="none" normalizeH="0" baseline="0" dirty="0" smtClean="0">
                <a:ln>
                  <a:noFill/>
                </a:ln>
                <a:solidFill>
                  <a:srgbClr val="000000"/>
                </a:solidFill>
                <a:effectLst/>
                <a:latin typeface="Tahoma" pitchFamily="34" charset="0"/>
                <a:ea typeface="Times New Roman" pitchFamily="18" charset="0"/>
                <a:cs typeface="B Baran" pitchFamily="2" charset="-78"/>
              </a:rPr>
              <a:t> .</a:t>
            </a:r>
            <a:endParaRPr kumimoji="0" lang="en-US" sz="2000" i="0" u="none" strike="noStrike" cap="none" normalizeH="0" baseline="0" dirty="0" smtClean="0">
              <a:ln>
                <a:noFill/>
              </a:ln>
              <a:solidFill>
                <a:schemeClr val="tx1"/>
              </a:solidFill>
              <a:effectLst/>
              <a:latin typeface="Arial" pitchFamily="34" charset="0"/>
              <a:cs typeface="B Bara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tab pos="15875" algn="l"/>
                <a:tab pos="196850" algn="r"/>
              </a:tabLst>
            </a:pPr>
            <a:r>
              <a:rPr kumimoji="0" lang="ar-SA" sz="2000" i="0" u="none" strike="noStrike" cap="none" normalizeH="0" baseline="0" dirty="0" smtClean="0">
                <a:ln>
                  <a:noFill/>
                </a:ln>
                <a:solidFill>
                  <a:srgbClr val="000000"/>
                </a:solidFill>
                <a:effectLst/>
                <a:latin typeface="Tahoma" pitchFamily="34" charset="0"/>
                <a:ea typeface="Times New Roman" pitchFamily="18" charset="0"/>
                <a:cs typeface="B Baran" pitchFamily="2" charset="-78"/>
              </a:rPr>
              <a:t>در یکسری از داده‌ها، دامنه تغییرات از حاصل تفریق بزرگترین و کوچکترین بدست می‌آید. به عبارت دیگر : </a:t>
            </a:r>
            <a:endParaRPr kumimoji="0" lang="en-US" sz="2000" i="0" u="none" strike="noStrike" cap="none" normalizeH="0" baseline="0" dirty="0" smtClean="0">
              <a:ln>
                <a:noFill/>
              </a:ln>
              <a:solidFill>
                <a:schemeClr val="tx1"/>
              </a:solidFill>
              <a:effectLst/>
              <a:latin typeface="Arial" pitchFamily="34" charset="0"/>
              <a:cs typeface="B Bara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tab pos="15875" algn="l"/>
                <a:tab pos="196850" algn="r"/>
              </a:tabLst>
            </a:pPr>
            <a:r>
              <a:rPr kumimoji="0" lang="ar-SA" sz="2000" i="0" u="none" strike="noStrike" cap="none" normalizeH="0" baseline="0" dirty="0" smtClean="0">
                <a:ln>
                  <a:noFill/>
                </a:ln>
                <a:solidFill>
                  <a:srgbClr val="000000"/>
                </a:solidFill>
                <a:effectLst/>
                <a:latin typeface="Tahoma" pitchFamily="34" charset="0"/>
                <a:ea typeface="Times New Roman" pitchFamily="18" charset="0"/>
                <a:cs typeface="B Baran" pitchFamily="2" charset="-78"/>
              </a:rPr>
              <a:t>کوچکترین مشاهده- بزرگترین مشاهده = دامنه نمونه </a:t>
            </a:r>
            <a:endParaRPr kumimoji="0" lang="ar-SA" sz="2000" i="0" u="none" strike="noStrike" cap="none" normalizeH="0" baseline="0" dirty="0" smtClean="0">
              <a:ln>
                <a:noFill/>
              </a:ln>
              <a:solidFill>
                <a:schemeClr val="tx1"/>
              </a:solidFill>
              <a:effectLst/>
              <a:latin typeface="Arial" pitchFamily="34" charset="0"/>
              <a:cs typeface="B Baran" pitchFamily="2" charset="-78"/>
            </a:endParaRPr>
          </a:p>
        </p:txBody>
      </p:sp>
      <p:sp>
        <p:nvSpPr>
          <p:cNvPr id="1027" name="Rectangle 3"/>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4283968" y="836338"/>
            <a:ext cx="100811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7030A0"/>
                </a:solidFill>
                <a:effectLst/>
                <a:latin typeface="Arial" pitchFamily="34" charset="0"/>
                <a:ea typeface="Calibri" pitchFamily="34" charset="0"/>
                <a:cs typeface="B Titr" pitchFamily="2" charset="-78"/>
              </a:rPr>
              <a:t>صدک</a:t>
            </a:r>
            <a:endParaRPr kumimoji="0" lang="fa-IR" sz="1800" b="0" i="0" u="none" strike="noStrike" cap="none" normalizeH="0" baseline="0" dirty="0" smtClean="0">
              <a:ln>
                <a:noFill/>
              </a:ln>
              <a:solidFill>
                <a:srgbClr val="7030A0"/>
              </a:solidFill>
              <a:effectLst/>
              <a:latin typeface="Arial" pitchFamily="34" charset="0"/>
              <a:cs typeface="Arial" pitchFamily="34" charset="0"/>
            </a:endParaRPr>
          </a:p>
        </p:txBody>
      </p:sp>
      <p:sp>
        <p:nvSpPr>
          <p:cNvPr id="10" name="Rectangle 9"/>
          <p:cNvSpPr/>
          <p:nvPr/>
        </p:nvSpPr>
        <p:spPr>
          <a:xfrm>
            <a:off x="1000100" y="1357298"/>
            <a:ext cx="7429520" cy="1477328"/>
          </a:xfrm>
          <a:prstGeom prst="rect">
            <a:avLst/>
          </a:prstGeom>
        </p:spPr>
        <p:txBody>
          <a:bodyPr wrap="square">
            <a:spAutoFit/>
          </a:bodyPr>
          <a:lstStyle/>
          <a:p>
            <a:pPr algn="just" rtl="1">
              <a:lnSpc>
                <a:spcPct val="150000"/>
              </a:lnSpc>
            </a:pPr>
            <a:r>
              <a:rPr lang="ar-SA" sz="2000" dirty="0" smtClean="0">
                <a:solidFill>
                  <a:srgbClr val="000000"/>
                </a:solidFill>
                <a:latin typeface="Tahoma" pitchFamily="34" charset="0"/>
                <a:ea typeface="Times New Roman" pitchFamily="18" charset="0"/>
                <a:cs typeface="B Baran" pitchFamily="2" charset="-78"/>
              </a:rPr>
              <a:t>یکی از شاخصهای پراکندگی است </a:t>
            </a:r>
            <a:r>
              <a:rPr lang="fa-IR" sz="2000" dirty="0" smtClean="0">
                <a:solidFill>
                  <a:srgbClr val="000000"/>
                </a:solidFill>
                <a:latin typeface="Tahoma" pitchFamily="34" charset="0"/>
                <a:ea typeface="Times New Roman" pitchFamily="18" charset="0"/>
                <a:cs typeface="B Baran" pitchFamily="2" charset="-78"/>
              </a:rPr>
              <a:t>. </a:t>
            </a:r>
            <a:r>
              <a:rPr lang="ar-SA" sz="2000" dirty="0" smtClean="0">
                <a:solidFill>
                  <a:srgbClr val="000000"/>
                </a:solidFill>
                <a:latin typeface="Tahoma" pitchFamily="34" charset="0"/>
                <a:ea typeface="Times New Roman" pitchFamily="18" charset="0"/>
                <a:cs typeface="B Baran" pitchFamily="2" charset="-78"/>
              </a:rPr>
              <a:t>صدک</a:t>
            </a:r>
            <a:r>
              <a:rPr lang="fa-IR" sz="2000" dirty="0" smtClean="0">
                <a:solidFill>
                  <a:srgbClr val="000000"/>
                </a:solidFill>
                <a:latin typeface="Tahoma" pitchFamily="34" charset="0"/>
                <a:ea typeface="Times New Roman" pitchFamily="18" charset="0"/>
                <a:cs typeface="B Baran" pitchFamily="2" charset="-78"/>
              </a:rPr>
              <a:t>ها</a:t>
            </a:r>
            <a:r>
              <a:rPr lang="ar-SA" sz="2000" dirty="0" smtClean="0">
                <a:solidFill>
                  <a:srgbClr val="000000"/>
                </a:solidFill>
                <a:latin typeface="Tahoma" pitchFamily="34" charset="0"/>
                <a:ea typeface="Times New Roman" pitchFamily="18" charset="0"/>
                <a:cs typeface="B Baran" pitchFamily="2" charset="-78"/>
              </a:rPr>
              <a:t> نقاطی اند که اندازه گیری ها را برمبنای 100، بیان می نماید . صدکها نشاندهنده تقسیم تمام مقادیر به</a:t>
            </a:r>
            <a:r>
              <a:rPr lang="fa-IR" sz="2000" dirty="0" smtClean="0">
                <a:solidFill>
                  <a:srgbClr val="000000"/>
                </a:solidFill>
                <a:latin typeface="Tahoma" pitchFamily="34" charset="0"/>
                <a:ea typeface="Times New Roman" pitchFamily="18" charset="0"/>
                <a:cs typeface="B Baran" pitchFamily="2" charset="-78"/>
              </a:rPr>
              <a:t> </a:t>
            </a:r>
            <a:r>
              <a:rPr lang="ar-SA" sz="2000" dirty="0" smtClean="0">
                <a:solidFill>
                  <a:srgbClr val="000000"/>
                </a:solidFill>
                <a:latin typeface="Tahoma" pitchFamily="34" charset="0"/>
                <a:ea typeface="Times New Roman" pitchFamily="18" charset="0"/>
                <a:cs typeface="B Baran" pitchFamily="2" charset="-78"/>
              </a:rPr>
              <a:t>صد قسمت مساوی است .متخصصین امور تغذیه از صدک برای تهیه منحنی استفاده نموده اند .</a:t>
            </a:r>
            <a:r>
              <a:rPr lang="ar-SA" dirty="0" smtClean="0"/>
              <a:t> </a:t>
            </a:r>
            <a:endParaRPr lang="en-US" dirty="0"/>
          </a:p>
        </p:txBody>
      </p:sp>
      <p:sp>
        <p:nvSpPr>
          <p:cNvPr id="8" name="Rectangle 7"/>
          <p:cNvSpPr/>
          <p:nvPr/>
        </p:nvSpPr>
        <p:spPr>
          <a:xfrm>
            <a:off x="857224" y="2857496"/>
            <a:ext cx="7500974" cy="2362185"/>
          </a:xfrm>
          <a:prstGeom prst="rect">
            <a:avLst/>
          </a:prstGeom>
        </p:spPr>
        <p:txBody>
          <a:bodyPr wrap="square">
            <a:spAutoFit/>
          </a:bodyPr>
          <a:lstStyle/>
          <a:p>
            <a:pPr algn="just" rtl="1">
              <a:lnSpc>
                <a:spcPct val="150000"/>
              </a:lnSpc>
            </a:pPr>
            <a:r>
              <a:rPr lang="fa-IR" sz="2000" dirty="0" smtClean="0">
                <a:solidFill>
                  <a:srgbClr val="000000"/>
                </a:solidFill>
                <a:latin typeface="Tahoma" pitchFamily="34" charset="0"/>
                <a:ea typeface="Times New Roman" pitchFamily="18" charset="0"/>
                <a:cs typeface="B Baran" pitchFamily="2" charset="-78"/>
              </a:rPr>
              <a:t>صدک پنجاهم، صدک میانگین است، یعنی نشان می دهد 50 درصد جمعیت دارای این میانگین قد یا وزن هستند. مقایسه قد و وزن نسبت به سن کودک، با اندازه های میانگین، نشان می دهد که آیا کودک دارای رشد طبیعی می باشد یا خیر. به طور مثال اگر قد کودکی در صدک نود باشد، به این معنی است که قد او از90 درصد کودکان همان سن در کشور بیشتر است و فقط 10 درصد از سایر کودکان همان سن، قدی بیشتر از وی دارند</a:t>
            </a:r>
            <a:endParaRPr lang="en-US" sz="2000" dirty="0" smtClean="0">
              <a:solidFill>
                <a:srgbClr val="000000"/>
              </a:solidFill>
              <a:latin typeface="Tahoma" pitchFamily="34" charset="0"/>
              <a:ea typeface="Times New Roman" pitchFamily="18" charset="0"/>
              <a:cs typeface="B Baran" pitchFamily="2" charset="-78"/>
            </a:endParaRPr>
          </a:p>
        </p:txBody>
      </p:sp>
    </p:spTree>
  </p:cSld>
  <p:clrMapOvr>
    <a:masterClrMapping/>
  </p:clrMapOvr>
  <p:transition spd="med">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4546" y="2500306"/>
            <a:ext cx="5857916" cy="1015663"/>
          </a:xfrm>
          <a:prstGeom prst="rect">
            <a:avLst/>
          </a:prstGeom>
          <a:scene3d>
            <a:camera prst="perspectiveContrastingRightFacing"/>
            <a:lightRig rig="threePt" dir="t"/>
          </a:scene3d>
        </p:spPr>
        <p:txBody>
          <a:bodyPr wrap="square">
            <a:spAutoFit/>
          </a:bodyPr>
          <a:lstStyle/>
          <a:p>
            <a:r>
              <a:rPr lang="fa-IR" sz="6000" b="1" dirty="0" smtClean="0">
                <a:solidFill>
                  <a:srgbClr val="7030A0"/>
                </a:solidFill>
                <a:cs typeface="B Baran" pitchFamily="2" charset="-78"/>
              </a:rPr>
              <a:t>شاخص های بهداشتی</a:t>
            </a:r>
            <a:endParaRPr lang="en-US" sz="6000" b="1" dirty="0">
              <a:solidFill>
                <a:srgbClr val="7030A0"/>
              </a:solidFill>
              <a:cs typeface="B Baran" pitchFamily="2" charset="-78"/>
            </a:endParaRPr>
          </a:p>
        </p:txBody>
      </p:sp>
    </p:spTree>
    <p:extLst>
      <p:ext uri="{BB962C8B-B14F-4D97-AF65-F5344CB8AC3E}">
        <p14:creationId xmlns:p14="http://schemas.microsoft.com/office/powerpoint/2010/main" val="1024374335"/>
      </p:ext>
    </p:extLst>
  </p:cSld>
  <p:clrMapOvr>
    <a:masterClrMapping/>
  </p:clrMapOvr>
  <p:transition spd="med">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764704"/>
            <a:ext cx="7776864" cy="3323987"/>
          </a:xfrm>
          <a:prstGeom prst="rect">
            <a:avLst/>
          </a:prstGeom>
          <a:noFill/>
        </p:spPr>
        <p:txBody>
          <a:bodyPr wrap="square" rtlCol="0">
            <a:spAutoFit/>
          </a:bodyPr>
          <a:lstStyle/>
          <a:p>
            <a:pPr algn="justLow" rtl="1" fontAlgn="base">
              <a:lnSpc>
                <a:spcPct val="200000"/>
              </a:lnSpc>
              <a:spcBef>
                <a:spcPct val="0"/>
              </a:spcBef>
              <a:spcAft>
                <a:spcPct val="0"/>
              </a:spcAft>
            </a:pPr>
            <a:r>
              <a:rPr lang="fa-IR" sz="1600" dirty="0" smtClean="0">
                <a:solidFill>
                  <a:srgbClr val="000000"/>
                </a:solidFill>
                <a:latin typeface="BNazaninBold"/>
                <a:ea typeface="Calibri" pitchFamily="34" charset="0"/>
                <a:cs typeface="B Baran" pitchFamily="2" charset="-78"/>
              </a:rPr>
              <a:t>شاخص های بهداشتی اطلاعات خلاصه شده ای هستند که به منظور پاسخگویی به سوالاتی که در زمینه برنامه ریزی و مدیریت برنامه ها استفاده می شوند .</a:t>
            </a:r>
          </a:p>
          <a:p>
            <a:pPr algn="justLow" rtl="1" fontAlgn="base">
              <a:lnSpc>
                <a:spcPct val="200000"/>
              </a:lnSpc>
              <a:spcBef>
                <a:spcPct val="0"/>
              </a:spcBef>
              <a:spcAft>
                <a:spcPct val="0"/>
              </a:spcAft>
            </a:pPr>
            <a:r>
              <a:rPr lang="fa-IR" sz="1600" dirty="0" smtClean="0">
                <a:solidFill>
                  <a:srgbClr val="000000"/>
                </a:solidFill>
                <a:latin typeface="BNazaninBold"/>
                <a:ea typeface="Calibri" pitchFamily="34" charset="0"/>
                <a:cs typeface="B Baran" pitchFamily="2" charset="-78"/>
              </a:rPr>
              <a:t>این شاخص ها برای پایش برنامه ها ، ارزیابی اثربخشی و نتایج نهایی یک برنامه استفاده می شود .</a:t>
            </a:r>
          </a:p>
          <a:p>
            <a:pPr algn="justLow" rtl="1" fontAlgn="base">
              <a:lnSpc>
                <a:spcPct val="200000"/>
              </a:lnSpc>
              <a:spcBef>
                <a:spcPct val="0"/>
              </a:spcBef>
              <a:spcAft>
                <a:spcPct val="0"/>
              </a:spcAft>
            </a:pPr>
            <a:r>
              <a:rPr lang="fa-IR" sz="1600" dirty="0" smtClean="0">
                <a:solidFill>
                  <a:srgbClr val="000000"/>
                </a:solidFill>
                <a:latin typeface="BNazaninBold"/>
                <a:ea typeface="Calibri" pitchFamily="34" charset="0"/>
                <a:cs typeface="B Baran" pitchFamily="2" charset="-78"/>
              </a:rPr>
              <a:t>یک شاخص بهداشتی می تواند بیانگر مسایلی از این قبیل باشد :</a:t>
            </a:r>
          </a:p>
          <a:p>
            <a:pPr algn="justLow" rtl="1" fontAlgn="base">
              <a:lnSpc>
                <a:spcPct val="200000"/>
              </a:lnSpc>
              <a:spcBef>
                <a:spcPct val="0"/>
              </a:spcBef>
              <a:spcAft>
                <a:spcPct val="0"/>
              </a:spcAft>
            </a:pPr>
            <a:r>
              <a:rPr lang="fa-IR" sz="1600" dirty="0" smtClean="0">
                <a:solidFill>
                  <a:srgbClr val="000000"/>
                </a:solidFill>
                <a:latin typeface="BNazaninBold"/>
                <a:ea typeface="Calibri" pitchFamily="34" charset="0"/>
                <a:cs typeface="B Baran" pitchFamily="2" charset="-78"/>
              </a:rPr>
              <a:t>1- وقوع یک واقعه نظیر تولد ، مرگ ، زایمان غیربهداشتی و.....</a:t>
            </a:r>
          </a:p>
          <a:p>
            <a:pPr algn="justLow" rtl="1" fontAlgn="base">
              <a:lnSpc>
                <a:spcPct val="200000"/>
              </a:lnSpc>
              <a:spcBef>
                <a:spcPct val="0"/>
              </a:spcBef>
              <a:spcAft>
                <a:spcPct val="0"/>
              </a:spcAft>
            </a:pPr>
            <a:r>
              <a:rPr lang="fa-IR" sz="1600" dirty="0" smtClean="0">
                <a:solidFill>
                  <a:srgbClr val="000000"/>
                </a:solidFill>
                <a:latin typeface="BNazaninBold"/>
                <a:ea typeface="Calibri" pitchFamily="34" charset="0"/>
                <a:cs typeface="B Baran" pitchFamily="2" charset="-78"/>
              </a:rPr>
              <a:t>2-شیوع یک خصوصیت رفتاری در یک فرد مانند : استفاده از یک روش پیشگیری ،وزن کم تولد در یک کودک</a:t>
            </a:r>
          </a:p>
          <a:p>
            <a:pPr algn="r" rtl="1"/>
            <a:endParaRPr lang="fa-IR" dirty="0" smtClean="0"/>
          </a:p>
        </p:txBody>
      </p:sp>
    </p:spTree>
    <p:extLst>
      <p:ext uri="{BB962C8B-B14F-4D97-AF65-F5344CB8AC3E}">
        <p14:creationId xmlns:p14="http://schemas.microsoft.com/office/powerpoint/2010/main" val="1756391108"/>
      </p:ext>
    </p:extLst>
  </p:cSld>
  <p:clrMapOvr>
    <a:masterClrMapping/>
  </p:clrMapOvr>
  <p:transition spd="med">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908720"/>
            <a:ext cx="7560840" cy="5478423"/>
          </a:xfrm>
          <a:prstGeom prst="rect">
            <a:avLst/>
          </a:prstGeom>
          <a:noFill/>
          <a:effectLst>
            <a:innerShdw blurRad="63500" dist="50800" dir="10800000">
              <a:prstClr val="black">
                <a:alpha val="50000"/>
              </a:prstClr>
            </a:innerShdw>
          </a:effectLst>
        </p:spPr>
        <p:txBody>
          <a:bodyPr wrap="square" rtlCol="0">
            <a:spAutoFit/>
          </a:bodyPr>
          <a:lstStyle/>
          <a:p>
            <a:pPr algn="just" rtl="1"/>
            <a:r>
              <a:rPr lang="fa-IR" sz="2500" b="1" dirty="0" smtClean="0">
                <a:solidFill>
                  <a:srgbClr val="7030A0"/>
                </a:solidFill>
                <a:cs typeface="B Baran" pitchFamily="2" charset="-78"/>
              </a:rPr>
              <a:t>علم آمار:</a:t>
            </a:r>
          </a:p>
          <a:p>
            <a:pPr algn="just" rtl="1"/>
            <a:r>
              <a:rPr lang="fa-IR" sz="2500" dirty="0" smtClean="0">
                <a:cs typeface="B Nazanin" pitchFamily="2" charset="-78"/>
              </a:rPr>
              <a:t>به مجموعه ای از روش های علمی اطلاق می شود که برای جمع آوری اطلاعات اولیه ، مرتب و خلاصه کردن ،طبقه بندی و تجزیه وتحلیل اطلاعات اولیه و تفسیر انها بکار می رود .</a:t>
            </a:r>
          </a:p>
          <a:p>
            <a:pPr algn="just" rtl="1"/>
            <a:r>
              <a:rPr lang="fa-IR" sz="2500" dirty="0" smtClean="0">
                <a:solidFill>
                  <a:srgbClr val="7030A0"/>
                </a:solidFill>
                <a:cs typeface="B Baran" pitchFamily="2" charset="-78"/>
              </a:rPr>
              <a:t>تعريف متغير: </a:t>
            </a:r>
          </a:p>
          <a:p>
            <a:pPr algn="just" rtl="1"/>
            <a:r>
              <a:rPr lang="fa-IR" sz="2500" dirty="0" smtClean="0">
                <a:cs typeface="B Nazanin" pitchFamily="2" charset="-78"/>
              </a:rPr>
              <a:t>صفاتي از هريك از افراد جامعه آماري كه از يك فرد به فرد ديگر تغيير مي كنند متغير مي باشند. مثلاً در اهالی یک روستا،صفاتي مانند جنس، وزن، قد و وضعیت فشارخون و... متغيرهاي جامعه مي باشند.</a:t>
            </a:r>
          </a:p>
          <a:p>
            <a:pPr algn="just" rtl="1"/>
            <a:r>
              <a:rPr lang="fa-IR" sz="2500" dirty="0" smtClean="0">
                <a:cs typeface="B Nazanin" pitchFamily="2" charset="-78"/>
              </a:rPr>
              <a:t>متغيرها به دو دسته تقسيم مي شوند:</a:t>
            </a:r>
          </a:p>
          <a:p>
            <a:pPr algn="just" rtl="1"/>
            <a:r>
              <a:rPr lang="fa-IR" sz="2500" dirty="0" smtClean="0">
                <a:cs typeface="B Nazanin" pitchFamily="2" charset="-78"/>
              </a:rPr>
              <a:t>1</a:t>
            </a:r>
            <a:r>
              <a:rPr lang="fa-IR" sz="2500" dirty="0" smtClean="0">
                <a:solidFill>
                  <a:srgbClr val="7030A0"/>
                </a:solidFill>
                <a:cs typeface="B Baran" pitchFamily="2" charset="-78"/>
              </a:rPr>
              <a:t>)متغير كيفي: </a:t>
            </a:r>
            <a:r>
              <a:rPr lang="fa-IR" sz="2500" dirty="0" smtClean="0">
                <a:cs typeface="B Nazanin" pitchFamily="2" charset="-78"/>
              </a:rPr>
              <a:t>متغيرهايي هستند كه واحد ندارند و قابل شمارش و يا اندازه گيري نيستند .</a:t>
            </a:r>
          </a:p>
          <a:p>
            <a:pPr algn="just" rtl="1"/>
            <a:endParaRPr lang="fa-IR" sz="2500" dirty="0">
              <a:cs typeface="B Baran" pitchFamily="2" charset="-78"/>
            </a:endParaRPr>
          </a:p>
          <a:p>
            <a:pPr algn="just" rtl="1"/>
            <a:r>
              <a:rPr lang="fa-IR" sz="2500" dirty="0" smtClean="0">
                <a:solidFill>
                  <a:srgbClr val="7030A0"/>
                </a:solidFill>
                <a:cs typeface="B Baran" pitchFamily="2" charset="-78"/>
              </a:rPr>
              <a:t>2 )متغير </a:t>
            </a:r>
            <a:r>
              <a:rPr lang="fa-IR" sz="2500" dirty="0">
                <a:solidFill>
                  <a:srgbClr val="7030A0"/>
                </a:solidFill>
                <a:cs typeface="B Baran" pitchFamily="2" charset="-78"/>
              </a:rPr>
              <a:t>هاي كمي: </a:t>
            </a:r>
            <a:r>
              <a:rPr lang="fa-IR" sz="2500" dirty="0">
                <a:cs typeface="B Nazanin" pitchFamily="2" charset="-78"/>
              </a:rPr>
              <a:t>متغيرهايي هستند كه قابل اندازه گيري يا شمارش و يا قابل مقايسه و سنجش هستند.</a:t>
            </a:r>
            <a:endParaRPr lang="en-US" sz="2500" dirty="0">
              <a:cs typeface="B Nazanin" pitchFamily="2" charset="-78"/>
            </a:endParaRPr>
          </a:p>
        </p:txBody>
      </p:sp>
    </p:spTree>
    <p:extLst>
      <p:ext uri="{BB962C8B-B14F-4D97-AF65-F5344CB8AC3E}">
        <p14:creationId xmlns:p14="http://schemas.microsoft.com/office/powerpoint/2010/main" val="3581621751"/>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85720" y="1000108"/>
            <a:ext cx="8229600" cy="4525963"/>
          </a:xfrm>
        </p:spPr>
        <p:txBody>
          <a:bodyPr>
            <a:normAutofit fontScale="77500" lnSpcReduction="20000"/>
          </a:bodyPr>
          <a:lstStyle/>
          <a:p>
            <a:pPr algn="justLow" rtl="1" eaLnBrk="1" hangingPunct="1">
              <a:lnSpc>
                <a:spcPct val="200000"/>
              </a:lnSpc>
              <a:buNone/>
            </a:pPr>
            <a:r>
              <a:rPr lang="fa-IR" sz="1600" dirty="0" smtClean="0">
                <a:solidFill>
                  <a:srgbClr val="000000"/>
                </a:solidFill>
                <a:latin typeface="BNazaninBold"/>
                <a:ea typeface="Calibri" pitchFamily="34" charset="0"/>
                <a:cs typeface="B Baran" pitchFamily="2" charset="-78"/>
              </a:rPr>
              <a:t>اندازه گیری سطح سلامتی یک جامعه مشکل است و لذا یک نشانگر خاص را نمی توان برای این منظور در نظر گرفت.</a:t>
            </a:r>
          </a:p>
          <a:p>
            <a:pPr algn="justLow" rtl="1" eaLnBrk="1" hangingPunct="1">
              <a:lnSpc>
                <a:spcPct val="200000"/>
              </a:lnSpc>
              <a:buNone/>
            </a:pPr>
            <a:r>
              <a:rPr lang="fa-IR" sz="1600" dirty="0" smtClean="0">
                <a:solidFill>
                  <a:srgbClr val="000000"/>
                </a:solidFill>
                <a:latin typeface="BNazaninBold"/>
                <a:ea typeface="Calibri" pitchFamily="34" charset="0"/>
                <a:cs typeface="B Baran" pitchFamily="2" charset="-78"/>
              </a:rPr>
              <a:t>همانطور که سلامت شامل ابعاد گوناگون است، نشانگرهای گوناگونی نیز برای اندازه گیری سطح سلامت لازم است.</a:t>
            </a:r>
          </a:p>
          <a:p>
            <a:pPr algn="justLow" rtl="1" eaLnBrk="1" hangingPunct="1">
              <a:lnSpc>
                <a:spcPct val="200000"/>
              </a:lnSpc>
              <a:buNone/>
            </a:pPr>
            <a:r>
              <a:rPr lang="fa-IR" sz="1600" dirty="0" smtClean="0">
                <a:solidFill>
                  <a:srgbClr val="000000"/>
                </a:solidFill>
                <a:latin typeface="BNazaninBold"/>
                <a:ea typeface="Calibri" pitchFamily="34" charset="0"/>
                <a:cs typeface="B Baran" pitchFamily="2" charset="-78"/>
              </a:rPr>
              <a:t>تعداد اندکی از نشانگرها واجد تمام ویژگیهای لازم برای یک نشانگر هستند.</a:t>
            </a:r>
          </a:p>
          <a:p>
            <a:pPr algn="justLow" rtl="1" eaLnBrk="1" hangingPunct="1">
              <a:lnSpc>
                <a:spcPct val="200000"/>
              </a:lnSpc>
              <a:buNone/>
            </a:pPr>
            <a:r>
              <a:rPr lang="fa-IR" sz="1600" dirty="0" smtClean="0">
                <a:solidFill>
                  <a:srgbClr val="000000"/>
                </a:solidFill>
                <a:latin typeface="BNazaninBold"/>
                <a:ea typeface="Calibri" pitchFamily="34" charset="0"/>
                <a:cs typeface="B Baran" pitchFamily="2" charset="-78"/>
              </a:rPr>
              <a:t>لذا برای بررسی سطح سلامت یک جامعه باید چندین نشانگر را در نظر گرفت و در مجموع تصمیم گیری نمود.</a:t>
            </a:r>
          </a:p>
          <a:p>
            <a:pPr algn="justLow" rtl="1" eaLnBrk="1" hangingPunct="1">
              <a:lnSpc>
                <a:spcPct val="200000"/>
              </a:lnSpc>
              <a:buNone/>
            </a:pPr>
            <a:r>
              <a:rPr lang="fa-IR" sz="1600" dirty="0" smtClean="0">
                <a:solidFill>
                  <a:srgbClr val="000000"/>
                </a:solidFill>
                <a:latin typeface="BNazaninBold"/>
                <a:ea typeface="Calibri" pitchFamily="34" charset="0"/>
                <a:cs typeface="B Baran" pitchFamily="2" charset="-78"/>
              </a:rPr>
              <a:t>انواع شاخص سلامت:</a:t>
            </a:r>
          </a:p>
          <a:p>
            <a:pPr lvl="1" algn="justLow" rtl="1">
              <a:lnSpc>
                <a:spcPct val="200000"/>
              </a:lnSpc>
              <a:buNone/>
            </a:pPr>
            <a:r>
              <a:rPr lang="fa-IR" sz="1600" dirty="0" smtClean="0">
                <a:solidFill>
                  <a:srgbClr val="000000"/>
                </a:solidFill>
                <a:latin typeface="BNazaninBold"/>
                <a:ea typeface="Calibri" pitchFamily="34" charset="0"/>
                <a:cs typeface="B Baran" pitchFamily="2" charset="-78"/>
              </a:rPr>
              <a:t>شاخص مرگ و میر (</a:t>
            </a:r>
            <a:r>
              <a:rPr lang="en-US" sz="1600" dirty="0" smtClean="0">
                <a:solidFill>
                  <a:srgbClr val="000000"/>
                </a:solidFill>
                <a:latin typeface="BNazaninBold"/>
                <a:ea typeface="Calibri" pitchFamily="34" charset="0"/>
                <a:cs typeface="B Baran" pitchFamily="2" charset="-78"/>
              </a:rPr>
              <a:t>mortality</a:t>
            </a:r>
            <a:r>
              <a:rPr lang="fa-IR" sz="1600" dirty="0" smtClean="0">
                <a:solidFill>
                  <a:srgbClr val="000000"/>
                </a:solidFill>
                <a:latin typeface="BNazaninBold"/>
                <a:ea typeface="Calibri" pitchFamily="34" charset="0"/>
                <a:cs typeface="B Baran" pitchFamily="2" charset="-78"/>
              </a:rPr>
              <a:t>)</a:t>
            </a:r>
          </a:p>
          <a:p>
            <a:pPr lvl="1" algn="justLow" rtl="1">
              <a:lnSpc>
                <a:spcPct val="200000"/>
              </a:lnSpc>
              <a:buNone/>
            </a:pPr>
            <a:r>
              <a:rPr lang="fa-IR" sz="1600" dirty="0" smtClean="0">
                <a:solidFill>
                  <a:srgbClr val="000000"/>
                </a:solidFill>
                <a:latin typeface="BNazaninBold"/>
                <a:ea typeface="Calibri" pitchFamily="34" charset="0"/>
                <a:cs typeface="B Baran" pitchFamily="2" charset="-78"/>
              </a:rPr>
              <a:t>شاخص ابتلا (</a:t>
            </a:r>
            <a:r>
              <a:rPr lang="en-US" sz="1600" dirty="0" smtClean="0">
                <a:solidFill>
                  <a:srgbClr val="000000"/>
                </a:solidFill>
                <a:latin typeface="BNazaninBold"/>
                <a:ea typeface="Calibri" pitchFamily="34" charset="0"/>
                <a:cs typeface="B Baran" pitchFamily="2" charset="-78"/>
              </a:rPr>
              <a:t>morbidity</a:t>
            </a:r>
            <a:r>
              <a:rPr lang="fa-IR" sz="1600" dirty="0" smtClean="0">
                <a:solidFill>
                  <a:srgbClr val="000000"/>
                </a:solidFill>
                <a:latin typeface="BNazaninBold"/>
                <a:ea typeface="Calibri" pitchFamily="34" charset="0"/>
                <a:cs typeface="B Baran" pitchFamily="2" charset="-78"/>
              </a:rPr>
              <a:t>)</a:t>
            </a:r>
          </a:p>
          <a:p>
            <a:pPr lvl="1" algn="justLow" rtl="1">
              <a:lnSpc>
                <a:spcPct val="200000"/>
              </a:lnSpc>
              <a:buNone/>
            </a:pPr>
            <a:r>
              <a:rPr lang="fa-IR" sz="1600" dirty="0" smtClean="0">
                <a:solidFill>
                  <a:srgbClr val="000000"/>
                </a:solidFill>
                <a:latin typeface="BNazaninBold"/>
                <a:ea typeface="Calibri" pitchFamily="34" charset="0"/>
                <a:cs typeface="B Baran" pitchFamily="2" charset="-78"/>
              </a:rPr>
              <a:t>شاخص ناتوانی (</a:t>
            </a:r>
            <a:r>
              <a:rPr lang="en-US" sz="1600" dirty="0" smtClean="0">
                <a:solidFill>
                  <a:srgbClr val="000000"/>
                </a:solidFill>
                <a:latin typeface="BNazaninBold"/>
                <a:ea typeface="Calibri" pitchFamily="34" charset="0"/>
                <a:cs typeface="B Baran" pitchFamily="2" charset="-78"/>
              </a:rPr>
              <a:t>disability</a:t>
            </a:r>
            <a:r>
              <a:rPr lang="fa-IR" sz="1600" dirty="0" smtClean="0">
                <a:solidFill>
                  <a:srgbClr val="000000"/>
                </a:solidFill>
                <a:latin typeface="BNazaninBold"/>
                <a:ea typeface="Calibri" pitchFamily="34" charset="0"/>
                <a:cs typeface="B Baran" pitchFamily="2" charset="-78"/>
              </a:rPr>
              <a:t>)</a:t>
            </a:r>
          </a:p>
          <a:p>
            <a:pPr lvl="1" algn="justLow" rtl="1">
              <a:lnSpc>
                <a:spcPct val="200000"/>
              </a:lnSpc>
              <a:buNone/>
            </a:pPr>
            <a:r>
              <a:rPr lang="fa-IR" sz="1600" dirty="0" smtClean="0">
                <a:solidFill>
                  <a:srgbClr val="000000"/>
                </a:solidFill>
                <a:latin typeface="BNazaninBold"/>
                <a:ea typeface="Calibri" pitchFamily="34" charset="0"/>
                <a:cs typeface="B Baran" pitchFamily="2" charset="-78"/>
              </a:rPr>
              <a:t>شاخص تغذیه (</a:t>
            </a:r>
            <a:r>
              <a:rPr lang="en-US" sz="1600" dirty="0" smtClean="0">
                <a:solidFill>
                  <a:srgbClr val="000000"/>
                </a:solidFill>
                <a:latin typeface="BNazaninBold"/>
                <a:ea typeface="Calibri" pitchFamily="34" charset="0"/>
                <a:cs typeface="B Baran" pitchFamily="2" charset="-78"/>
              </a:rPr>
              <a:t>nutrition</a:t>
            </a:r>
            <a:r>
              <a:rPr lang="fa-IR" sz="1600" dirty="0" smtClean="0">
                <a:solidFill>
                  <a:srgbClr val="000000"/>
                </a:solidFill>
                <a:latin typeface="BNazaninBold"/>
                <a:ea typeface="Calibri" pitchFamily="34" charset="0"/>
                <a:cs typeface="B Baran" pitchFamily="2" charset="-78"/>
              </a:rPr>
              <a:t>)</a:t>
            </a:r>
          </a:p>
        </p:txBody>
      </p:sp>
    </p:spTree>
    <p:extLst>
      <p:ext uri="{BB962C8B-B14F-4D97-AF65-F5344CB8AC3E}">
        <p14:creationId xmlns:p14="http://schemas.microsoft.com/office/powerpoint/2010/main" val="4094801954"/>
      </p:ext>
    </p:extLst>
  </p:cSld>
  <p:clrMapOvr>
    <a:masterClrMapping/>
  </p:clrMapOvr>
  <p:transition spd="med">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764704"/>
            <a:ext cx="8136904" cy="5000728"/>
          </a:xfrm>
          <a:prstGeom prst="rect">
            <a:avLst/>
          </a:prstGeom>
          <a:noFill/>
        </p:spPr>
        <p:txBody>
          <a:bodyPr wrap="square" rtlCol="0">
            <a:spAutoFit/>
          </a:bodyPr>
          <a:lstStyle/>
          <a:p>
            <a:pPr algn="r" rtl="1">
              <a:lnSpc>
                <a:spcPct val="200000"/>
              </a:lnSpc>
            </a:pPr>
            <a:r>
              <a:rPr lang="fa-IR" dirty="0" smtClean="0">
                <a:solidFill>
                  <a:srgbClr val="7030A0"/>
                </a:solidFill>
                <a:cs typeface="B Baran" pitchFamily="2" charset="-78"/>
              </a:rPr>
              <a:t>کاربردهای شاخص های بهداشتی</a:t>
            </a:r>
          </a:p>
          <a:p>
            <a:pPr algn="r" rtl="1">
              <a:lnSpc>
                <a:spcPct val="200000"/>
              </a:lnSpc>
            </a:pPr>
            <a:r>
              <a:rPr lang="fa-IR" dirty="0" smtClean="0">
                <a:cs typeface="B Baran" pitchFamily="2" charset="-78"/>
              </a:rPr>
              <a:t>1- پایش تغییر در زمان یعنی تغییر روند در طی زمان</a:t>
            </a:r>
          </a:p>
          <a:p>
            <a:pPr algn="r" rtl="1">
              <a:lnSpc>
                <a:spcPct val="200000"/>
              </a:lnSpc>
            </a:pPr>
            <a:r>
              <a:rPr lang="fa-IR" dirty="0" smtClean="0">
                <a:cs typeface="B Baran" pitchFamily="2" charset="-78"/>
              </a:rPr>
              <a:t>مثال : روند بیمارانی که بعلت بیمارهای عفونی واگیر به مرکز بهداشت مراجعه میکنند </a:t>
            </a:r>
          </a:p>
          <a:p>
            <a:pPr algn="r" rtl="1">
              <a:lnSpc>
                <a:spcPct val="200000"/>
              </a:lnSpc>
            </a:pPr>
            <a:r>
              <a:rPr lang="fa-IR" dirty="0" smtClean="0">
                <a:cs typeface="B Baran" pitchFamily="2" charset="-78"/>
              </a:rPr>
              <a:t>2- پایش میزان دسترسی افراد به اهداف</a:t>
            </a:r>
          </a:p>
          <a:p>
            <a:pPr algn="r" rtl="1">
              <a:lnSpc>
                <a:spcPct val="200000"/>
              </a:lnSpc>
            </a:pPr>
            <a:r>
              <a:rPr lang="fa-IR" dirty="0" smtClean="0">
                <a:cs typeface="B Baran" pitchFamily="2" charset="-78"/>
              </a:rPr>
              <a:t>مثال :میزان دسترسی روستاییان به اب شرب بهداشتی</a:t>
            </a:r>
          </a:p>
          <a:p>
            <a:pPr algn="r" rtl="1">
              <a:lnSpc>
                <a:spcPct val="200000"/>
              </a:lnSpc>
            </a:pPr>
            <a:endParaRPr lang="fa-IR" dirty="0">
              <a:cs typeface="B Baran" pitchFamily="2" charset="-78"/>
            </a:endParaRPr>
          </a:p>
          <a:p>
            <a:pPr algn="r" rtl="1">
              <a:lnSpc>
                <a:spcPct val="200000"/>
              </a:lnSpc>
            </a:pPr>
            <a:endParaRPr lang="fa-IR" dirty="0" smtClean="0">
              <a:cs typeface="B Baran" pitchFamily="2" charset="-78"/>
            </a:endParaRPr>
          </a:p>
          <a:p>
            <a:pPr algn="r" rtl="1">
              <a:lnSpc>
                <a:spcPct val="200000"/>
              </a:lnSpc>
            </a:pPr>
            <a:endParaRPr lang="fa-IR" dirty="0">
              <a:cs typeface="B Baran" pitchFamily="2" charset="-78"/>
            </a:endParaRPr>
          </a:p>
          <a:p>
            <a:pPr algn="r" rtl="1">
              <a:lnSpc>
                <a:spcPct val="200000"/>
              </a:lnSpc>
            </a:pPr>
            <a:endParaRPr lang="en-US" dirty="0">
              <a:cs typeface="B Baran" pitchFamily="2" charset="-78"/>
            </a:endParaRPr>
          </a:p>
        </p:txBody>
      </p:sp>
    </p:spTree>
    <p:extLst>
      <p:ext uri="{BB962C8B-B14F-4D97-AF65-F5344CB8AC3E}">
        <p14:creationId xmlns:p14="http://schemas.microsoft.com/office/powerpoint/2010/main" val="1756391108"/>
      </p:ext>
    </p:extLst>
  </p:cSld>
  <p:clrMapOvr>
    <a:masterClrMapping/>
  </p:clrMapOvr>
  <p:transition spd="med">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791117"/>
            <a:ext cx="5832648" cy="523220"/>
          </a:xfrm>
          <a:prstGeom prst="rect">
            <a:avLst/>
          </a:prstGeom>
          <a:noFill/>
        </p:spPr>
        <p:txBody>
          <a:bodyPr wrap="square" rtlCol="0">
            <a:spAutoFit/>
          </a:bodyPr>
          <a:lstStyle/>
          <a:p>
            <a:pPr algn="r"/>
            <a:r>
              <a:rPr lang="fa-IR" sz="2800" b="1" dirty="0" smtClean="0">
                <a:solidFill>
                  <a:srgbClr val="7030A0"/>
                </a:solidFill>
                <a:effectLst>
                  <a:outerShdw blurRad="38100" dist="38100" dir="2700000" algn="tl">
                    <a:srgbClr val="000000">
                      <a:alpha val="43137"/>
                    </a:srgbClr>
                  </a:outerShdw>
                </a:effectLst>
                <a:cs typeface="B Baran" pitchFamily="2" charset="-78"/>
              </a:rPr>
              <a:t>نسبت</a:t>
            </a:r>
            <a:endParaRPr lang="en-US" sz="2800" b="1" dirty="0">
              <a:solidFill>
                <a:srgbClr val="7030A0"/>
              </a:solidFill>
              <a:effectLst>
                <a:outerShdw blurRad="38100" dist="38100" dir="2700000" algn="tl">
                  <a:srgbClr val="000000">
                    <a:alpha val="43137"/>
                  </a:srgbClr>
                </a:outerShdw>
              </a:effectLst>
              <a:cs typeface="B Baran" pitchFamily="2" charset="-78"/>
            </a:endParaRPr>
          </a:p>
        </p:txBody>
      </p:sp>
      <p:sp>
        <p:nvSpPr>
          <p:cNvPr id="5" name="Rectangle 3"/>
          <p:cNvSpPr txBox="1">
            <a:spLocks noChangeArrowheads="1"/>
          </p:cNvSpPr>
          <p:nvPr/>
        </p:nvSpPr>
        <p:spPr bwMode="auto">
          <a:xfrm>
            <a:off x="457200" y="1600200"/>
            <a:ext cx="82296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r>
              <a:rPr lang="fa-IR" sz="1800" dirty="0" smtClean="0">
                <a:cs typeface="B Baran" pitchFamily="2" charset="-78"/>
              </a:rPr>
              <a:t>حاصل تقسیم دو عدد</a:t>
            </a:r>
          </a:p>
          <a:p>
            <a:pPr marL="0" indent="0">
              <a:lnSpc>
                <a:spcPct val="200000"/>
              </a:lnSpc>
              <a:buNone/>
            </a:pPr>
            <a:r>
              <a:rPr lang="fa-IR" sz="1800" dirty="0" smtClean="0">
                <a:cs typeface="B Baran" pitchFamily="2" charset="-78"/>
              </a:rPr>
              <a:t>صورت کسر جزئی از مخرج کسر نیست</a:t>
            </a:r>
          </a:p>
        </p:txBody>
      </p:sp>
      <p:grpSp>
        <p:nvGrpSpPr>
          <p:cNvPr id="6" name="Group 4"/>
          <p:cNvGrpSpPr>
            <a:grpSpLocks/>
          </p:cNvGrpSpPr>
          <p:nvPr/>
        </p:nvGrpSpPr>
        <p:grpSpPr bwMode="auto">
          <a:xfrm>
            <a:off x="4387849" y="5081593"/>
            <a:ext cx="2632075" cy="477838"/>
            <a:chOff x="2545" y="3167"/>
            <a:chExt cx="1658" cy="301"/>
          </a:xfrm>
        </p:grpSpPr>
        <p:sp>
          <p:nvSpPr>
            <p:cNvPr id="7" name="Rectangle 5"/>
            <p:cNvSpPr>
              <a:spLocks noChangeArrowheads="1"/>
            </p:cNvSpPr>
            <p:nvPr/>
          </p:nvSpPr>
          <p:spPr bwMode="auto">
            <a:xfrm>
              <a:off x="2545" y="3167"/>
              <a:ext cx="1443"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eaLnBrk="0" hangingPunct="0"/>
              <a:r>
                <a:rPr lang="en-US" sz="3100" b="1" dirty="0">
                  <a:solidFill>
                    <a:srgbClr val="000000"/>
                  </a:solidFill>
                  <a:cs typeface="B Titr" pitchFamily="2" charset="-78"/>
                </a:rPr>
                <a:t>= 5 </a:t>
              </a:r>
              <a:r>
                <a:rPr lang="en-US" sz="3100" b="1" dirty="0" smtClean="0">
                  <a:solidFill>
                    <a:srgbClr val="000000"/>
                  </a:solidFill>
                  <a:cs typeface="B Titr" pitchFamily="2" charset="-78"/>
                </a:rPr>
                <a:t>/ </a:t>
              </a:r>
              <a:r>
                <a:rPr lang="en-US" sz="3100" b="1" dirty="0" smtClean="0">
                  <a:solidFill>
                    <a:srgbClr val="FF0000"/>
                  </a:solidFill>
                  <a:cs typeface="B Titr" pitchFamily="2" charset="-78"/>
                </a:rPr>
                <a:t>2</a:t>
              </a:r>
              <a:r>
                <a:rPr lang="en-US" sz="3100" b="1" dirty="0" smtClean="0">
                  <a:solidFill>
                    <a:srgbClr val="000000"/>
                  </a:solidFill>
                  <a:cs typeface="B Titr" pitchFamily="2" charset="-78"/>
                </a:rPr>
                <a:t>   </a:t>
              </a:r>
              <a:r>
                <a:rPr lang="en-US" sz="3100" b="1" dirty="0">
                  <a:solidFill>
                    <a:srgbClr val="000000"/>
                  </a:solidFill>
                  <a:cs typeface="B Titr" pitchFamily="2" charset="-78"/>
                </a:rPr>
                <a:t>=  2.5 </a:t>
              </a:r>
              <a:endParaRPr lang="en-US" sz="2400" dirty="0">
                <a:cs typeface="B Titr" pitchFamily="2" charset="-78"/>
              </a:endParaRPr>
            </a:p>
          </p:txBody>
        </p:sp>
        <p:sp>
          <p:nvSpPr>
            <p:cNvPr id="8" name="Rectangle 6"/>
            <p:cNvSpPr>
              <a:spLocks noChangeArrowheads="1"/>
            </p:cNvSpPr>
            <p:nvPr/>
          </p:nvSpPr>
          <p:spPr bwMode="auto">
            <a:xfrm>
              <a:off x="4203" y="3167"/>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eaLnBrk="0" hangingPunct="0"/>
              <a:endParaRPr lang="en-US" sz="2400" dirty="0">
                <a:cs typeface="B Titr" pitchFamily="2" charset="-78"/>
              </a:endParaRPr>
            </a:p>
          </p:txBody>
        </p:sp>
      </p:grpSp>
      <p:sp>
        <p:nvSpPr>
          <p:cNvPr id="9" name="Freeform 7"/>
          <p:cNvSpPr>
            <a:spLocks/>
          </p:cNvSpPr>
          <p:nvPr/>
        </p:nvSpPr>
        <p:spPr bwMode="auto">
          <a:xfrm>
            <a:off x="2100263" y="4486275"/>
            <a:ext cx="328612" cy="652463"/>
          </a:xfrm>
          <a:custGeom>
            <a:avLst/>
            <a:gdLst>
              <a:gd name="T0" fmla="*/ 2147483647 w 829"/>
              <a:gd name="T1" fmla="*/ 2147483647 h 1642"/>
              <a:gd name="T2" fmla="*/ 2147483647 w 829"/>
              <a:gd name="T3" fmla="*/ 2147483647 h 1642"/>
              <a:gd name="T4" fmla="*/ 2147483647 w 829"/>
              <a:gd name="T5" fmla="*/ 2147483647 h 1642"/>
              <a:gd name="T6" fmla="*/ 2147483647 w 829"/>
              <a:gd name="T7" fmla="*/ 2147483647 h 1642"/>
              <a:gd name="T8" fmla="*/ 2147483647 w 829"/>
              <a:gd name="T9" fmla="*/ 2147483647 h 1642"/>
              <a:gd name="T10" fmla="*/ 2147483647 w 829"/>
              <a:gd name="T11" fmla="*/ 2147483647 h 1642"/>
              <a:gd name="T12" fmla="*/ 2147483647 w 829"/>
              <a:gd name="T13" fmla="*/ 2147483647 h 1642"/>
              <a:gd name="T14" fmla="*/ 2147483647 w 829"/>
              <a:gd name="T15" fmla="*/ 2147483647 h 1642"/>
              <a:gd name="T16" fmla="*/ 2147483647 w 829"/>
              <a:gd name="T17" fmla="*/ 2147483647 h 1642"/>
              <a:gd name="T18" fmla="*/ 2147483647 w 829"/>
              <a:gd name="T19" fmla="*/ 2147483647 h 1642"/>
              <a:gd name="T20" fmla="*/ 2147483647 w 829"/>
              <a:gd name="T21" fmla="*/ 2147483647 h 1642"/>
              <a:gd name="T22" fmla="*/ 2147483647 w 829"/>
              <a:gd name="T23" fmla="*/ 2147483647 h 1642"/>
              <a:gd name="T24" fmla="*/ 2147483647 w 829"/>
              <a:gd name="T25" fmla="*/ 2147483647 h 1642"/>
              <a:gd name="T26" fmla="*/ 2147483647 w 829"/>
              <a:gd name="T27" fmla="*/ 2147483647 h 1642"/>
              <a:gd name="T28" fmla="*/ 2147483647 w 829"/>
              <a:gd name="T29" fmla="*/ 2147483647 h 1642"/>
              <a:gd name="T30" fmla="*/ 2147483647 w 829"/>
              <a:gd name="T31" fmla="*/ 2147483647 h 1642"/>
              <a:gd name="T32" fmla="*/ 2147483647 w 829"/>
              <a:gd name="T33" fmla="*/ 2147483647 h 1642"/>
              <a:gd name="T34" fmla="*/ 2147483647 w 829"/>
              <a:gd name="T35" fmla="*/ 2147483647 h 1642"/>
              <a:gd name="T36" fmla="*/ 2147483647 w 829"/>
              <a:gd name="T37" fmla="*/ 2147483647 h 1642"/>
              <a:gd name="T38" fmla="*/ 2147483647 w 829"/>
              <a:gd name="T39" fmla="*/ 2147483647 h 1642"/>
              <a:gd name="T40" fmla="*/ 2147483647 w 829"/>
              <a:gd name="T41" fmla="*/ 2147483647 h 1642"/>
              <a:gd name="T42" fmla="*/ 2147483647 w 829"/>
              <a:gd name="T43" fmla="*/ 2147483647 h 1642"/>
              <a:gd name="T44" fmla="*/ 2147483647 w 829"/>
              <a:gd name="T45" fmla="*/ 2147483647 h 1642"/>
              <a:gd name="T46" fmla="*/ 2147483647 w 829"/>
              <a:gd name="T47" fmla="*/ 2147483647 h 1642"/>
              <a:gd name="T48" fmla="*/ 2147483647 w 829"/>
              <a:gd name="T49" fmla="*/ 2147483647 h 1642"/>
              <a:gd name="T50" fmla="*/ 2147483647 w 829"/>
              <a:gd name="T51" fmla="*/ 2147483647 h 1642"/>
              <a:gd name="T52" fmla="*/ 2147483647 w 829"/>
              <a:gd name="T53" fmla="*/ 2147483647 h 1642"/>
              <a:gd name="T54" fmla="*/ 2147483647 w 829"/>
              <a:gd name="T55" fmla="*/ 2147483647 h 1642"/>
              <a:gd name="T56" fmla="*/ 2147483647 w 829"/>
              <a:gd name="T57" fmla="*/ 2147483647 h 1642"/>
              <a:gd name="T58" fmla="*/ 2147483647 w 829"/>
              <a:gd name="T59" fmla="*/ 0 h 1642"/>
              <a:gd name="T60" fmla="*/ 2147483647 w 829"/>
              <a:gd name="T61" fmla="*/ 2147483647 h 1642"/>
              <a:gd name="T62" fmla="*/ 2147483647 w 829"/>
              <a:gd name="T63" fmla="*/ 2147483647 h 1642"/>
              <a:gd name="T64" fmla="*/ 2147483647 w 829"/>
              <a:gd name="T65" fmla="*/ 2147483647 h 1642"/>
              <a:gd name="T66" fmla="*/ 0 w 829"/>
              <a:gd name="T67" fmla="*/ 2147483647 h 1642"/>
              <a:gd name="T68" fmla="*/ 2147483647 w 829"/>
              <a:gd name="T69" fmla="*/ 2147483647 h 1642"/>
              <a:gd name="T70" fmla="*/ 2147483647 w 829"/>
              <a:gd name="T71" fmla="*/ 2147483647 h 1642"/>
              <a:gd name="T72" fmla="*/ 2147483647 w 829"/>
              <a:gd name="T73" fmla="*/ 2147483647 h 1642"/>
              <a:gd name="T74" fmla="*/ 2147483647 w 829"/>
              <a:gd name="T75" fmla="*/ 2147483647 h 1642"/>
              <a:gd name="T76" fmla="*/ 2147483647 w 829"/>
              <a:gd name="T77" fmla="*/ 2147483647 h 1642"/>
              <a:gd name="T78" fmla="*/ 2147483647 w 829"/>
              <a:gd name="T79" fmla="*/ 2147483647 h 1642"/>
              <a:gd name="T80" fmla="*/ 2147483647 w 829"/>
              <a:gd name="T81" fmla="*/ 2147483647 h 1642"/>
              <a:gd name="T82" fmla="*/ 2147483647 w 829"/>
              <a:gd name="T83" fmla="*/ 2147483647 h 1642"/>
              <a:gd name="T84" fmla="*/ 2147483647 w 829"/>
              <a:gd name="T85" fmla="*/ 2147483647 h 1642"/>
              <a:gd name="T86" fmla="*/ 2147483647 w 829"/>
              <a:gd name="T87" fmla="*/ 2147483647 h 1642"/>
              <a:gd name="T88" fmla="*/ 2147483647 w 829"/>
              <a:gd name="T89" fmla="*/ 2147483647 h 1642"/>
              <a:gd name="T90" fmla="*/ 2147483647 w 829"/>
              <a:gd name="T91" fmla="*/ 2147483647 h 1642"/>
              <a:gd name="T92" fmla="*/ 2147483647 w 829"/>
              <a:gd name="T93" fmla="*/ 2147483647 h 1642"/>
              <a:gd name="T94" fmla="*/ 2147483647 w 829"/>
              <a:gd name="T95" fmla="*/ 2147483647 h 1642"/>
              <a:gd name="T96" fmla="*/ 2147483647 w 829"/>
              <a:gd name="T97" fmla="*/ 2147483647 h 1642"/>
              <a:gd name="T98" fmla="*/ 2147483647 w 829"/>
              <a:gd name="T99" fmla="*/ 2147483647 h 1642"/>
              <a:gd name="T100" fmla="*/ 2147483647 w 829"/>
              <a:gd name="T101" fmla="*/ 2147483647 h 1642"/>
              <a:gd name="T102" fmla="*/ 2147483647 w 829"/>
              <a:gd name="T103" fmla="*/ 2147483647 h 1642"/>
              <a:gd name="T104" fmla="*/ 2147483647 w 829"/>
              <a:gd name="T105" fmla="*/ 2147483647 h 1642"/>
              <a:gd name="T106" fmla="*/ 2147483647 w 829"/>
              <a:gd name="T107" fmla="*/ 2147483647 h 1642"/>
              <a:gd name="T108" fmla="*/ 2147483647 w 829"/>
              <a:gd name="T109" fmla="*/ 2147483647 h 1642"/>
              <a:gd name="T110" fmla="*/ 2147483647 w 829"/>
              <a:gd name="T111" fmla="*/ 2147483647 h 1642"/>
              <a:gd name="T112" fmla="*/ 2147483647 w 829"/>
              <a:gd name="T113" fmla="*/ 2147483647 h 1642"/>
              <a:gd name="T114" fmla="*/ 2147483647 w 829"/>
              <a:gd name="T115" fmla="*/ 2147483647 h 1642"/>
              <a:gd name="T116" fmla="*/ 2147483647 w 829"/>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5" y="1623"/>
                </a:lnTo>
                <a:lnTo>
                  <a:pt x="470" y="1628"/>
                </a:lnTo>
                <a:lnTo>
                  <a:pt x="476" y="1631"/>
                </a:lnTo>
                <a:lnTo>
                  <a:pt x="483" y="1634"/>
                </a:lnTo>
                <a:lnTo>
                  <a:pt x="489" y="1636"/>
                </a:lnTo>
                <a:lnTo>
                  <a:pt x="493" y="1639"/>
                </a:lnTo>
                <a:lnTo>
                  <a:pt x="500" y="1640"/>
                </a:lnTo>
                <a:lnTo>
                  <a:pt x="507" y="1641"/>
                </a:lnTo>
                <a:lnTo>
                  <a:pt x="513" y="1641"/>
                </a:lnTo>
                <a:lnTo>
                  <a:pt x="519" y="1641"/>
                </a:lnTo>
                <a:lnTo>
                  <a:pt x="525" y="1640"/>
                </a:lnTo>
                <a:lnTo>
                  <a:pt x="531" y="1639"/>
                </a:lnTo>
                <a:lnTo>
                  <a:pt x="537" y="1636"/>
                </a:lnTo>
                <a:lnTo>
                  <a:pt x="543" y="1634"/>
                </a:lnTo>
                <a:lnTo>
                  <a:pt x="548" y="1631"/>
                </a:lnTo>
                <a:lnTo>
                  <a:pt x="554" y="1628"/>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0" y="233"/>
                </a:lnTo>
                <a:lnTo>
                  <a:pt x="604" y="235"/>
                </a:lnTo>
                <a:lnTo>
                  <a:pt x="609" y="237"/>
                </a:lnTo>
                <a:lnTo>
                  <a:pt x="613" y="243"/>
                </a:lnTo>
                <a:lnTo>
                  <a:pt x="615" y="249"/>
                </a:lnTo>
                <a:lnTo>
                  <a:pt x="712" y="735"/>
                </a:lnTo>
                <a:lnTo>
                  <a:pt x="715" y="741"/>
                </a:lnTo>
                <a:lnTo>
                  <a:pt x="717" y="747"/>
                </a:lnTo>
                <a:lnTo>
                  <a:pt x="720" y="751"/>
                </a:lnTo>
                <a:lnTo>
                  <a:pt x="722" y="755"/>
                </a:lnTo>
                <a:lnTo>
                  <a:pt x="726" y="759"/>
                </a:lnTo>
                <a:lnTo>
                  <a:pt x="731" y="763"/>
                </a:lnTo>
                <a:lnTo>
                  <a:pt x="734" y="766"/>
                </a:lnTo>
                <a:lnTo>
                  <a:pt x="739" y="769"/>
                </a:lnTo>
                <a:lnTo>
                  <a:pt x="744" y="772"/>
                </a:lnTo>
                <a:lnTo>
                  <a:pt x="749" y="774"/>
                </a:lnTo>
                <a:lnTo>
                  <a:pt x="754" y="776"/>
                </a:lnTo>
                <a:lnTo>
                  <a:pt x="759" y="777"/>
                </a:lnTo>
                <a:lnTo>
                  <a:pt x="765" y="777"/>
                </a:lnTo>
                <a:lnTo>
                  <a:pt x="770" y="778"/>
                </a:lnTo>
                <a:lnTo>
                  <a:pt x="774" y="777"/>
                </a:lnTo>
                <a:lnTo>
                  <a:pt x="779" y="777"/>
                </a:lnTo>
                <a:lnTo>
                  <a:pt x="785" y="776"/>
                </a:lnTo>
                <a:lnTo>
                  <a:pt x="790" y="774"/>
                </a:lnTo>
                <a:lnTo>
                  <a:pt x="795" y="772"/>
                </a:lnTo>
                <a:lnTo>
                  <a:pt x="799" y="769"/>
                </a:lnTo>
                <a:lnTo>
                  <a:pt x="804" y="766"/>
                </a:lnTo>
                <a:lnTo>
                  <a:pt x="809" y="763"/>
                </a:lnTo>
                <a:lnTo>
                  <a:pt x="812" y="759"/>
                </a:lnTo>
                <a:lnTo>
                  <a:pt x="816" y="755"/>
                </a:lnTo>
                <a:lnTo>
                  <a:pt x="819" y="751"/>
                </a:lnTo>
                <a:lnTo>
                  <a:pt x="821" y="747"/>
                </a:lnTo>
                <a:lnTo>
                  <a:pt x="824" y="741"/>
                </a:lnTo>
                <a:lnTo>
                  <a:pt x="827" y="736"/>
                </a:lnTo>
                <a:lnTo>
                  <a:pt x="828" y="731"/>
                </a:lnTo>
                <a:lnTo>
                  <a:pt x="829" y="726"/>
                </a:lnTo>
                <a:lnTo>
                  <a:pt x="829" y="720"/>
                </a:lnTo>
                <a:lnTo>
                  <a:pt x="829" y="714"/>
                </a:lnTo>
                <a:lnTo>
                  <a:pt x="829" y="709"/>
                </a:lnTo>
                <a:lnTo>
                  <a:pt x="828" y="701"/>
                </a:lnTo>
                <a:lnTo>
                  <a:pt x="694" y="75"/>
                </a:lnTo>
                <a:lnTo>
                  <a:pt x="689" y="61"/>
                </a:lnTo>
                <a:lnTo>
                  <a:pt x="683" y="44"/>
                </a:lnTo>
                <a:lnTo>
                  <a:pt x="676" y="32"/>
                </a:lnTo>
                <a:lnTo>
                  <a:pt x="670" y="22"/>
                </a:lnTo>
                <a:lnTo>
                  <a:pt x="661" y="12"/>
                </a:lnTo>
                <a:lnTo>
                  <a:pt x="647" y="4"/>
                </a:lnTo>
                <a:lnTo>
                  <a:pt x="639" y="1"/>
                </a:lnTo>
                <a:lnTo>
                  <a:pt x="626" y="0"/>
                </a:lnTo>
                <a:lnTo>
                  <a:pt x="203" y="0"/>
                </a:lnTo>
                <a:lnTo>
                  <a:pt x="189" y="2"/>
                </a:lnTo>
                <a:lnTo>
                  <a:pt x="182" y="5"/>
                </a:lnTo>
                <a:lnTo>
                  <a:pt x="169" y="13"/>
                </a:lnTo>
                <a:lnTo>
                  <a:pt x="160" y="23"/>
                </a:lnTo>
                <a:lnTo>
                  <a:pt x="153" y="33"/>
                </a:lnTo>
                <a:lnTo>
                  <a:pt x="146" y="46"/>
                </a:lnTo>
                <a:lnTo>
                  <a:pt x="141" y="62"/>
                </a:lnTo>
                <a:lnTo>
                  <a:pt x="136" y="77"/>
                </a:lnTo>
                <a:lnTo>
                  <a:pt x="2" y="702"/>
                </a:lnTo>
                <a:lnTo>
                  <a:pt x="0" y="710"/>
                </a:lnTo>
                <a:lnTo>
                  <a:pt x="0" y="716"/>
                </a:lnTo>
                <a:lnTo>
                  <a:pt x="0" y="721"/>
                </a:lnTo>
                <a:lnTo>
                  <a:pt x="1" y="727"/>
                </a:lnTo>
                <a:lnTo>
                  <a:pt x="2" y="732"/>
                </a:lnTo>
                <a:lnTo>
                  <a:pt x="3" y="737"/>
                </a:lnTo>
                <a:lnTo>
                  <a:pt x="6" y="742"/>
                </a:lnTo>
                <a:lnTo>
                  <a:pt x="8" y="747"/>
                </a:lnTo>
                <a:lnTo>
                  <a:pt x="11" y="752"/>
                </a:lnTo>
                <a:lnTo>
                  <a:pt x="14" y="757"/>
                </a:lnTo>
                <a:lnTo>
                  <a:pt x="17" y="760"/>
                </a:lnTo>
                <a:lnTo>
                  <a:pt x="20" y="764"/>
                </a:lnTo>
                <a:lnTo>
                  <a:pt x="25" y="768"/>
                </a:lnTo>
                <a:lnTo>
                  <a:pt x="30" y="771"/>
                </a:lnTo>
                <a:lnTo>
                  <a:pt x="35" y="774"/>
                </a:lnTo>
                <a:lnTo>
                  <a:pt x="40" y="775"/>
                </a:lnTo>
                <a:lnTo>
                  <a:pt x="45" y="777"/>
                </a:lnTo>
                <a:lnTo>
                  <a:pt x="49" y="778"/>
                </a:lnTo>
                <a:lnTo>
                  <a:pt x="56" y="780"/>
                </a:lnTo>
                <a:lnTo>
                  <a:pt x="60" y="780"/>
                </a:lnTo>
                <a:lnTo>
                  <a:pt x="65" y="780"/>
                </a:lnTo>
                <a:lnTo>
                  <a:pt x="70" y="778"/>
                </a:lnTo>
                <a:lnTo>
                  <a:pt x="76" y="777"/>
                </a:lnTo>
                <a:lnTo>
                  <a:pt x="81" y="775"/>
                </a:lnTo>
                <a:lnTo>
                  <a:pt x="86" y="774"/>
                </a:lnTo>
                <a:lnTo>
                  <a:pt x="90" y="771"/>
                </a:lnTo>
                <a:lnTo>
                  <a:pt x="94" y="768"/>
                </a:lnTo>
                <a:lnTo>
                  <a:pt x="99" y="764"/>
                </a:lnTo>
                <a:lnTo>
                  <a:pt x="103" y="760"/>
                </a:lnTo>
                <a:lnTo>
                  <a:pt x="107" y="757"/>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40"/>
                </a:lnTo>
                <a:lnTo>
                  <a:pt x="239" y="252"/>
                </a:lnTo>
                <a:lnTo>
                  <a:pt x="279" y="382"/>
                </a:lnTo>
                <a:lnTo>
                  <a:pt x="94" y="1039"/>
                </a:lnTo>
                <a:lnTo>
                  <a:pt x="245" y="1039"/>
                </a:lnTo>
                <a:lnTo>
                  <a:pt x="245" y="1579"/>
                </a:lnTo>
                <a:lnTo>
                  <a:pt x="247" y="1586"/>
                </a:lnTo>
                <a:lnTo>
                  <a:pt x="249" y="1592"/>
                </a:lnTo>
                <a:lnTo>
                  <a:pt x="251" y="1598"/>
                </a:lnTo>
                <a:lnTo>
                  <a:pt x="254" y="1604"/>
                </a:lnTo>
                <a:lnTo>
                  <a:pt x="257" y="1611"/>
                </a:lnTo>
                <a:lnTo>
                  <a:pt x="261" y="1615"/>
                </a:lnTo>
                <a:lnTo>
                  <a:pt x="265" y="1620"/>
                </a:lnTo>
                <a:lnTo>
                  <a:pt x="270" y="1624"/>
                </a:lnTo>
                <a:lnTo>
                  <a:pt x="274"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7" y="1635"/>
                </a:lnTo>
                <a:lnTo>
                  <a:pt x="352" y="1632"/>
                </a:lnTo>
                <a:lnTo>
                  <a:pt x="358" y="1629"/>
                </a:lnTo>
                <a:lnTo>
                  <a:pt x="363" y="1624"/>
                </a:lnTo>
                <a:lnTo>
                  <a:pt x="368" y="1620"/>
                </a:lnTo>
                <a:lnTo>
                  <a:pt x="372" y="1615"/>
                </a:lnTo>
                <a:lnTo>
                  <a:pt x="375" y="1611"/>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10" name="Freeform 8"/>
          <p:cNvSpPr>
            <a:spLocks/>
          </p:cNvSpPr>
          <p:nvPr/>
        </p:nvSpPr>
        <p:spPr bwMode="auto">
          <a:xfrm>
            <a:off x="2206625" y="4343400"/>
            <a:ext cx="122238" cy="127000"/>
          </a:xfrm>
          <a:custGeom>
            <a:avLst/>
            <a:gdLst>
              <a:gd name="T0" fmla="*/ 2147483647 w 306"/>
              <a:gd name="T1" fmla="*/ 2147483647 h 317"/>
              <a:gd name="T2" fmla="*/ 2147483647 w 306"/>
              <a:gd name="T3" fmla="*/ 2147483647 h 317"/>
              <a:gd name="T4" fmla="*/ 2147483647 w 306"/>
              <a:gd name="T5" fmla="*/ 2147483647 h 317"/>
              <a:gd name="T6" fmla="*/ 2147483647 w 306"/>
              <a:gd name="T7" fmla="*/ 2147483647 h 317"/>
              <a:gd name="T8" fmla="*/ 2147483647 w 306"/>
              <a:gd name="T9" fmla="*/ 0 h 317"/>
              <a:gd name="T10" fmla="*/ 2147483647 w 306"/>
              <a:gd name="T11" fmla="*/ 2147483647 h 317"/>
              <a:gd name="T12" fmla="*/ 2147483647 w 306"/>
              <a:gd name="T13" fmla="*/ 2147483647 h 317"/>
              <a:gd name="T14" fmla="*/ 2147483647 w 306"/>
              <a:gd name="T15" fmla="*/ 2147483647 h 317"/>
              <a:gd name="T16" fmla="*/ 0 w 306"/>
              <a:gd name="T17" fmla="*/ 2147483647 h 317"/>
              <a:gd name="T18" fmla="*/ 2147483647 w 306"/>
              <a:gd name="T19" fmla="*/ 2147483647 h 317"/>
              <a:gd name="T20" fmla="*/ 2147483647 w 306"/>
              <a:gd name="T21" fmla="*/ 2147483647 h 317"/>
              <a:gd name="T22" fmla="*/ 2147483647 w 306"/>
              <a:gd name="T23" fmla="*/ 2147483647 h 317"/>
              <a:gd name="T24" fmla="*/ 2147483647 w 306"/>
              <a:gd name="T25" fmla="*/ 2147483647 h 317"/>
              <a:gd name="T26" fmla="*/ 2147483647 w 306"/>
              <a:gd name="T27" fmla="*/ 2147483647 h 317"/>
              <a:gd name="T28" fmla="*/ 2147483647 w 306"/>
              <a:gd name="T29" fmla="*/ 2147483647 h 317"/>
              <a:gd name="T30" fmla="*/ 2147483647 w 306"/>
              <a:gd name="T31" fmla="*/ 2147483647 h 317"/>
              <a:gd name="T32" fmla="*/ 2147483647 w 306"/>
              <a:gd name="T33" fmla="*/ 2147483647 h 3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7"/>
              <a:gd name="T53" fmla="*/ 306 w 306"/>
              <a:gd name="T54" fmla="*/ 317 h 3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7">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7"/>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11" name="Freeform 9"/>
          <p:cNvSpPr>
            <a:spLocks/>
          </p:cNvSpPr>
          <p:nvPr/>
        </p:nvSpPr>
        <p:spPr bwMode="auto">
          <a:xfrm>
            <a:off x="2490788" y="4487863"/>
            <a:ext cx="328612" cy="650875"/>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12" name="Freeform 10"/>
          <p:cNvSpPr>
            <a:spLocks/>
          </p:cNvSpPr>
          <p:nvPr/>
        </p:nvSpPr>
        <p:spPr bwMode="auto">
          <a:xfrm>
            <a:off x="2597150" y="4344988"/>
            <a:ext cx="122238" cy="125412"/>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13" name="Freeform 11"/>
          <p:cNvSpPr>
            <a:spLocks/>
          </p:cNvSpPr>
          <p:nvPr/>
        </p:nvSpPr>
        <p:spPr bwMode="auto">
          <a:xfrm>
            <a:off x="3663950" y="4498975"/>
            <a:ext cx="328613" cy="652463"/>
          </a:xfrm>
          <a:custGeom>
            <a:avLst/>
            <a:gdLst>
              <a:gd name="T0" fmla="*/ 2147483647 w 829"/>
              <a:gd name="T1" fmla="*/ 2147483647 h 1642"/>
              <a:gd name="T2" fmla="*/ 2147483647 w 829"/>
              <a:gd name="T3" fmla="*/ 2147483647 h 1642"/>
              <a:gd name="T4" fmla="*/ 2147483647 w 829"/>
              <a:gd name="T5" fmla="*/ 2147483647 h 1642"/>
              <a:gd name="T6" fmla="*/ 2147483647 w 829"/>
              <a:gd name="T7" fmla="*/ 2147483647 h 1642"/>
              <a:gd name="T8" fmla="*/ 2147483647 w 829"/>
              <a:gd name="T9" fmla="*/ 2147483647 h 1642"/>
              <a:gd name="T10" fmla="*/ 2147483647 w 829"/>
              <a:gd name="T11" fmla="*/ 2147483647 h 1642"/>
              <a:gd name="T12" fmla="*/ 2147483647 w 829"/>
              <a:gd name="T13" fmla="*/ 2147483647 h 1642"/>
              <a:gd name="T14" fmla="*/ 2147483647 w 829"/>
              <a:gd name="T15" fmla="*/ 2147483647 h 1642"/>
              <a:gd name="T16" fmla="*/ 2147483647 w 829"/>
              <a:gd name="T17" fmla="*/ 2147483647 h 1642"/>
              <a:gd name="T18" fmla="*/ 2147483647 w 829"/>
              <a:gd name="T19" fmla="*/ 2147483647 h 1642"/>
              <a:gd name="T20" fmla="*/ 2147483647 w 829"/>
              <a:gd name="T21" fmla="*/ 2147483647 h 1642"/>
              <a:gd name="T22" fmla="*/ 2147483647 w 829"/>
              <a:gd name="T23" fmla="*/ 2147483647 h 1642"/>
              <a:gd name="T24" fmla="*/ 2147483647 w 829"/>
              <a:gd name="T25" fmla="*/ 2147483647 h 1642"/>
              <a:gd name="T26" fmla="*/ 2147483647 w 829"/>
              <a:gd name="T27" fmla="*/ 2147483647 h 1642"/>
              <a:gd name="T28" fmla="*/ 2147483647 w 829"/>
              <a:gd name="T29" fmla="*/ 2147483647 h 1642"/>
              <a:gd name="T30" fmla="*/ 2147483647 w 829"/>
              <a:gd name="T31" fmla="*/ 2147483647 h 1642"/>
              <a:gd name="T32" fmla="*/ 2147483647 w 829"/>
              <a:gd name="T33" fmla="*/ 2147483647 h 1642"/>
              <a:gd name="T34" fmla="*/ 2147483647 w 829"/>
              <a:gd name="T35" fmla="*/ 2147483647 h 1642"/>
              <a:gd name="T36" fmla="*/ 2147483647 w 829"/>
              <a:gd name="T37" fmla="*/ 2147483647 h 1642"/>
              <a:gd name="T38" fmla="*/ 2147483647 w 829"/>
              <a:gd name="T39" fmla="*/ 2147483647 h 1642"/>
              <a:gd name="T40" fmla="*/ 2147483647 w 829"/>
              <a:gd name="T41" fmla="*/ 2147483647 h 1642"/>
              <a:gd name="T42" fmla="*/ 2147483647 w 829"/>
              <a:gd name="T43" fmla="*/ 2147483647 h 1642"/>
              <a:gd name="T44" fmla="*/ 2147483647 w 829"/>
              <a:gd name="T45" fmla="*/ 2147483647 h 1642"/>
              <a:gd name="T46" fmla="*/ 2147483647 w 829"/>
              <a:gd name="T47" fmla="*/ 2147483647 h 1642"/>
              <a:gd name="T48" fmla="*/ 2147483647 w 829"/>
              <a:gd name="T49" fmla="*/ 2147483647 h 1642"/>
              <a:gd name="T50" fmla="*/ 2147483647 w 829"/>
              <a:gd name="T51" fmla="*/ 2147483647 h 1642"/>
              <a:gd name="T52" fmla="*/ 2147483647 w 829"/>
              <a:gd name="T53" fmla="*/ 2147483647 h 1642"/>
              <a:gd name="T54" fmla="*/ 2147483647 w 829"/>
              <a:gd name="T55" fmla="*/ 2147483647 h 1642"/>
              <a:gd name="T56" fmla="*/ 2147483647 w 829"/>
              <a:gd name="T57" fmla="*/ 2147483647 h 1642"/>
              <a:gd name="T58" fmla="*/ 2147483647 w 829"/>
              <a:gd name="T59" fmla="*/ 0 h 1642"/>
              <a:gd name="T60" fmla="*/ 2147483647 w 829"/>
              <a:gd name="T61" fmla="*/ 2147483647 h 1642"/>
              <a:gd name="T62" fmla="*/ 2147483647 w 829"/>
              <a:gd name="T63" fmla="*/ 2147483647 h 1642"/>
              <a:gd name="T64" fmla="*/ 2147483647 w 829"/>
              <a:gd name="T65" fmla="*/ 2147483647 h 1642"/>
              <a:gd name="T66" fmla="*/ 0 w 829"/>
              <a:gd name="T67" fmla="*/ 2147483647 h 1642"/>
              <a:gd name="T68" fmla="*/ 2147483647 w 829"/>
              <a:gd name="T69" fmla="*/ 2147483647 h 1642"/>
              <a:gd name="T70" fmla="*/ 2147483647 w 829"/>
              <a:gd name="T71" fmla="*/ 2147483647 h 1642"/>
              <a:gd name="T72" fmla="*/ 2147483647 w 829"/>
              <a:gd name="T73" fmla="*/ 2147483647 h 1642"/>
              <a:gd name="T74" fmla="*/ 2147483647 w 829"/>
              <a:gd name="T75" fmla="*/ 2147483647 h 1642"/>
              <a:gd name="T76" fmla="*/ 2147483647 w 829"/>
              <a:gd name="T77" fmla="*/ 2147483647 h 1642"/>
              <a:gd name="T78" fmla="*/ 2147483647 w 829"/>
              <a:gd name="T79" fmla="*/ 2147483647 h 1642"/>
              <a:gd name="T80" fmla="*/ 2147483647 w 829"/>
              <a:gd name="T81" fmla="*/ 2147483647 h 1642"/>
              <a:gd name="T82" fmla="*/ 2147483647 w 829"/>
              <a:gd name="T83" fmla="*/ 2147483647 h 1642"/>
              <a:gd name="T84" fmla="*/ 2147483647 w 829"/>
              <a:gd name="T85" fmla="*/ 2147483647 h 1642"/>
              <a:gd name="T86" fmla="*/ 2147483647 w 829"/>
              <a:gd name="T87" fmla="*/ 2147483647 h 1642"/>
              <a:gd name="T88" fmla="*/ 2147483647 w 829"/>
              <a:gd name="T89" fmla="*/ 2147483647 h 1642"/>
              <a:gd name="T90" fmla="*/ 2147483647 w 829"/>
              <a:gd name="T91" fmla="*/ 2147483647 h 1642"/>
              <a:gd name="T92" fmla="*/ 2147483647 w 829"/>
              <a:gd name="T93" fmla="*/ 2147483647 h 1642"/>
              <a:gd name="T94" fmla="*/ 2147483647 w 829"/>
              <a:gd name="T95" fmla="*/ 2147483647 h 1642"/>
              <a:gd name="T96" fmla="*/ 2147483647 w 829"/>
              <a:gd name="T97" fmla="*/ 2147483647 h 1642"/>
              <a:gd name="T98" fmla="*/ 2147483647 w 829"/>
              <a:gd name="T99" fmla="*/ 2147483647 h 1642"/>
              <a:gd name="T100" fmla="*/ 2147483647 w 829"/>
              <a:gd name="T101" fmla="*/ 2147483647 h 1642"/>
              <a:gd name="T102" fmla="*/ 2147483647 w 829"/>
              <a:gd name="T103" fmla="*/ 2147483647 h 1642"/>
              <a:gd name="T104" fmla="*/ 2147483647 w 829"/>
              <a:gd name="T105" fmla="*/ 2147483647 h 1642"/>
              <a:gd name="T106" fmla="*/ 2147483647 w 829"/>
              <a:gd name="T107" fmla="*/ 2147483647 h 1642"/>
              <a:gd name="T108" fmla="*/ 2147483647 w 829"/>
              <a:gd name="T109" fmla="*/ 2147483647 h 1642"/>
              <a:gd name="T110" fmla="*/ 2147483647 w 829"/>
              <a:gd name="T111" fmla="*/ 2147483647 h 1642"/>
              <a:gd name="T112" fmla="*/ 2147483647 w 829"/>
              <a:gd name="T113" fmla="*/ 2147483647 h 1642"/>
              <a:gd name="T114" fmla="*/ 2147483647 w 829"/>
              <a:gd name="T115" fmla="*/ 2147483647 h 1642"/>
              <a:gd name="T116" fmla="*/ 2147483647 w 829"/>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14" name="Freeform 12"/>
          <p:cNvSpPr>
            <a:spLocks/>
          </p:cNvSpPr>
          <p:nvPr/>
        </p:nvSpPr>
        <p:spPr bwMode="auto">
          <a:xfrm>
            <a:off x="3770313" y="4356100"/>
            <a:ext cx="122237" cy="125413"/>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15" name="Freeform 13"/>
          <p:cNvSpPr>
            <a:spLocks/>
          </p:cNvSpPr>
          <p:nvPr/>
        </p:nvSpPr>
        <p:spPr bwMode="auto">
          <a:xfrm>
            <a:off x="2874963" y="4487863"/>
            <a:ext cx="330200" cy="650875"/>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16" name="Freeform 14"/>
          <p:cNvSpPr>
            <a:spLocks/>
          </p:cNvSpPr>
          <p:nvPr/>
        </p:nvSpPr>
        <p:spPr bwMode="auto">
          <a:xfrm>
            <a:off x="2971800" y="4344988"/>
            <a:ext cx="122238" cy="125412"/>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17" name="Freeform 15"/>
          <p:cNvSpPr>
            <a:spLocks/>
          </p:cNvSpPr>
          <p:nvPr/>
        </p:nvSpPr>
        <p:spPr bwMode="auto">
          <a:xfrm>
            <a:off x="3281363" y="4487863"/>
            <a:ext cx="330200" cy="650875"/>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18" name="Freeform 16"/>
          <p:cNvSpPr>
            <a:spLocks/>
          </p:cNvSpPr>
          <p:nvPr/>
        </p:nvSpPr>
        <p:spPr bwMode="auto">
          <a:xfrm>
            <a:off x="3389313" y="4344988"/>
            <a:ext cx="120650" cy="125412"/>
          </a:xfrm>
          <a:custGeom>
            <a:avLst/>
            <a:gdLst>
              <a:gd name="T0" fmla="*/ 2147483647 w 307"/>
              <a:gd name="T1" fmla="*/ 2147483647 h 318"/>
              <a:gd name="T2" fmla="*/ 2147483647 w 307"/>
              <a:gd name="T3" fmla="*/ 2147483647 h 318"/>
              <a:gd name="T4" fmla="*/ 2147483647 w 307"/>
              <a:gd name="T5" fmla="*/ 2147483647 h 318"/>
              <a:gd name="T6" fmla="*/ 2147483647 w 307"/>
              <a:gd name="T7" fmla="*/ 2147483647 h 318"/>
              <a:gd name="T8" fmla="*/ 2147483647 w 307"/>
              <a:gd name="T9" fmla="*/ 0 h 318"/>
              <a:gd name="T10" fmla="*/ 2147483647 w 307"/>
              <a:gd name="T11" fmla="*/ 2147483647 h 318"/>
              <a:gd name="T12" fmla="*/ 2147483647 w 307"/>
              <a:gd name="T13" fmla="*/ 2147483647 h 318"/>
              <a:gd name="T14" fmla="*/ 2147483647 w 307"/>
              <a:gd name="T15" fmla="*/ 2147483647 h 318"/>
              <a:gd name="T16" fmla="*/ 0 w 307"/>
              <a:gd name="T17" fmla="*/ 2147483647 h 318"/>
              <a:gd name="T18" fmla="*/ 2147483647 w 307"/>
              <a:gd name="T19" fmla="*/ 2147483647 h 318"/>
              <a:gd name="T20" fmla="*/ 2147483647 w 307"/>
              <a:gd name="T21" fmla="*/ 2147483647 h 318"/>
              <a:gd name="T22" fmla="*/ 2147483647 w 307"/>
              <a:gd name="T23" fmla="*/ 2147483647 h 318"/>
              <a:gd name="T24" fmla="*/ 2147483647 w 307"/>
              <a:gd name="T25" fmla="*/ 2147483647 h 318"/>
              <a:gd name="T26" fmla="*/ 2147483647 w 307"/>
              <a:gd name="T27" fmla="*/ 2147483647 h 318"/>
              <a:gd name="T28" fmla="*/ 2147483647 w 307"/>
              <a:gd name="T29" fmla="*/ 2147483647 h 318"/>
              <a:gd name="T30" fmla="*/ 2147483647 w 307"/>
              <a:gd name="T31" fmla="*/ 2147483647 h 318"/>
              <a:gd name="T32" fmla="*/ 2147483647 w 307"/>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sp>
        <p:nvSpPr>
          <p:cNvPr id="19" name="Freeform 17"/>
          <p:cNvSpPr>
            <a:spLocks/>
          </p:cNvSpPr>
          <p:nvPr/>
        </p:nvSpPr>
        <p:spPr bwMode="auto">
          <a:xfrm>
            <a:off x="2617788" y="5491163"/>
            <a:ext cx="398462" cy="785812"/>
          </a:xfrm>
          <a:custGeom>
            <a:avLst/>
            <a:gdLst>
              <a:gd name="T0" fmla="*/ 2147483647 w 1002"/>
              <a:gd name="T1" fmla="*/ 2147483647 h 1982"/>
              <a:gd name="T2" fmla="*/ 2147483647 w 1002"/>
              <a:gd name="T3" fmla="*/ 2147483647 h 1982"/>
              <a:gd name="T4" fmla="*/ 2147483647 w 1002"/>
              <a:gd name="T5" fmla="*/ 2147483647 h 1982"/>
              <a:gd name="T6" fmla="*/ 2147483647 w 1002"/>
              <a:gd name="T7" fmla="*/ 2147483647 h 1982"/>
              <a:gd name="T8" fmla="*/ 2147483647 w 1002"/>
              <a:gd name="T9" fmla="*/ 2147483647 h 1982"/>
              <a:gd name="T10" fmla="*/ 2147483647 w 1002"/>
              <a:gd name="T11" fmla="*/ 2147483647 h 1982"/>
              <a:gd name="T12" fmla="*/ 2147483647 w 1002"/>
              <a:gd name="T13" fmla="*/ 2147483647 h 1982"/>
              <a:gd name="T14" fmla="*/ 2147483647 w 1002"/>
              <a:gd name="T15" fmla="*/ 2147483647 h 1982"/>
              <a:gd name="T16" fmla="*/ 2147483647 w 1002"/>
              <a:gd name="T17" fmla="*/ 2147483647 h 1982"/>
              <a:gd name="T18" fmla="*/ 2147483647 w 1002"/>
              <a:gd name="T19" fmla="*/ 2147483647 h 1982"/>
              <a:gd name="T20" fmla="*/ 2147483647 w 1002"/>
              <a:gd name="T21" fmla="*/ 2147483647 h 1982"/>
              <a:gd name="T22" fmla="*/ 2147483647 w 1002"/>
              <a:gd name="T23" fmla="*/ 2147483647 h 1982"/>
              <a:gd name="T24" fmla="*/ 2147483647 w 1002"/>
              <a:gd name="T25" fmla="*/ 2147483647 h 1982"/>
              <a:gd name="T26" fmla="*/ 2147483647 w 1002"/>
              <a:gd name="T27" fmla="*/ 2147483647 h 1982"/>
              <a:gd name="T28" fmla="*/ 2147483647 w 1002"/>
              <a:gd name="T29" fmla="*/ 2147483647 h 1982"/>
              <a:gd name="T30" fmla="*/ 2147483647 w 1002"/>
              <a:gd name="T31" fmla="*/ 2147483647 h 1982"/>
              <a:gd name="T32" fmla="*/ 2147483647 w 1002"/>
              <a:gd name="T33" fmla="*/ 2147483647 h 1982"/>
              <a:gd name="T34" fmla="*/ 2147483647 w 1002"/>
              <a:gd name="T35" fmla="*/ 2147483647 h 1982"/>
              <a:gd name="T36" fmla="*/ 2147483647 w 1002"/>
              <a:gd name="T37" fmla="*/ 2147483647 h 1982"/>
              <a:gd name="T38" fmla="*/ 2147483647 w 1002"/>
              <a:gd name="T39" fmla="*/ 2147483647 h 1982"/>
              <a:gd name="T40" fmla="*/ 2147483647 w 1002"/>
              <a:gd name="T41" fmla="*/ 2147483647 h 1982"/>
              <a:gd name="T42" fmla="*/ 2147483647 w 1002"/>
              <a:gd name="T43" fmla="*/ 2147483647 h 1982"/>
              <a:gd name="T44" fmla="*/ 2147483647 w 1002"/>
              <a:gd name="T45" fmla="*/ 2147483647 h 1982"/>
              <a:gd name="T46" fmla="*/ 2147483647 w 1002"/>
              <a:gd name="T47" fmla="*/ 2147483647 h 1982"/>
              <a:gd name="T48" fmla="*/ 2147483647 w 1002"/>
              <a:gd name="T49" fmla="*/ 2147483647 h 1982"/>
              <a:gd name="T50" fmla="*/ 2147483647 w 1002"/>
              <a:gd name="T51" fmla="*/ 2147483647 h 1982"/>
              <a:gd name="T52" fmla="*/ 2147483647 w 1002"/>
              <a:gd name="T53" fmla="*/ 2147483647 h 1982"/>
              <a:gd name="T54" fmla="*/ 2147483647 w 1002"/>
              <a:gd name="T55" fmla="*/ 2147483647 h 1982"/>
              <a:gd name="T56" fmla="*/ 2147483647 w 1002"/>
              <a:gd name="T57" fmla="*/ 2147483647 h 1982"/>
              <a:gd name="T58" fmla="*/ 2147483647 w 1002"/>
              <a:gd name="T59" fmla="*/ 2147483647 h 1982"/>
              <a:gd name="T60" fmla="*/ 2147483647 w 1002"/>
              <a:gd name="T61" fmla="*/ 2147483647 h 1982"/>
              <a:gd name="T62" fmla="*/ 2147483647 w 1002"/>
              <a:gd name="T63" fmla="*/ 2147483647 h 1982"/>
              <a:gd name="T64" fmla="*/ 2147483647 w 1002"/>
              <a:gd name="T65" fmla="*/ 2147483647 h 1982"/>
              <a:gd name="T66" fmla="*/ 2147483647 w 1002"/>
              <a:gd name="T67" fmla="*/ 2147483647 h 1982"/>
              <a:gd name="T68" fmla="*/ 2147483647 w 1002"/>
              <a:gd name="T69" fmla="*/ 2147483647 h 1982"/>
              <a:gd name="T70" fmla="*/ 2147483647 w 1002"/>
              <a:gd name="T71" fmla="*/ 2147483647 h 1982"/>
              <a:gd name="T72" fmla="*/ 2147483647 w 1002"/>
              <a:gd name="T73" fmla="*/ 2147483647 h 1982"/>
              <a:gd name="T74" fmla="*/ 2147483647 w 1002"/>
              <a:gd name="T75" fmla="*/ 2147483647 h 1982"/>
              <a:gd name="T76" fmla="*/ 2147483647 w 1002"/>
              <a:gd name="T77" fmla="*/ 2147483647 h 1982"/>
              <a:gd name="T78" fmla="*/ 2147483647 w 1002"/>
              <a:gd name="T79" fmla="*/ 2147483647 h 1982"/>
              <a:gd name="T80" fmla="*/ 2147483647 w 1002"/>
              <a:gd name="T81" fmla="*/ 2147483647 h 1982"/>
              <a:gd name="T82" fmla="*/ 2147483647 w 1002"/>
              <a:gd name="T83" fmla="*/ 2147483647 h 1982"/>
              <a:gd name="T84" fmla="*/ 2147483647 w 1002"/>
              <a:gd name="T85" fmla="*/ 2147483647 h 1982"/>
              <a:gd name="T86" fmla="*/ 2147483647 w 1002"/>
              <a:gd name="T87" fmla="*/ 2147483647 h 1982"/>
              <a:gd name="T88" fmla="*/ 2147483647 w 1002"/>
              <a:gd name="T89" fmla="*/ 2147483647 h 1982"/>
              <a:gd name="T90" fmla="*/ 2147483647 w 1002"/>
              <a:gd name="T91" fmla="*/ 2147483647 h 1982"/>
              <a:gd name="T92" fmla="*/ 2147483647 w 1002"/>
              <a:gd name="T93" fmla="*/ 2147483647 h 1982"/>
              <a:gd name="T94" fmla="*/ 2147483647 w 1002"/>
              <a:gd name="T95" fmla="*/ 2147483647 h 1982"/>
              <a:gd name="T96" fmla="*/ 2147483647 w 1002"/>
              <a:gd name="T97" fmla="*/ 2147483647 h 1982"/>
              <a:gd name="T98" fmla="*/ 2147483647 w 1002"/>
              <a:gd name="T99" fmla="*/ 2147483647 h 1982"/>
              <a:gd name="T100" fmla="*/ 2147483647 w 1002"/>
              <a:gd name="T101" fmla="*/ 2147483647 h 1982"/>
              <a:gd name="T102" fmla="*/ 2147483647 w 1002"/>
              <a:gd name="T103" fmla="*/ 2147483647 h 1982"/>
              <a:gd name="T104" fmla="*/ 2147483647 w 1002"/>
              <a:gd name="T105" fmla="*/ 2147483647 h 1982"/>
              <a:gd name="T106" fmla="*/ 2147483647 w 1002"/>
              <a:gd name="T107" fmla="*/ 2147483647 h 1982"/>
              <a:gd name="T108" fmla="*/ 2147483647 w 1002"/>
              <a:gd name="T109" fmla="*/ 0 h 19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2"/>
              <a:gd name="T166" fmla="*/ 0 h 1982"/>
              <a:gd name="T167" fmla="*/ 1002 w 1002"/>
              <a:gd name="T168" fmla="*/ 1982 h 19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2" h="1982">
                <a:moveTo>
                  <a:pt x="763" y="0"/>
                </a:moveTo>
                <a:lnTo>
                  <a:pt x="782" y="5"/>
                </a:lnTo>
                <a:lnTo>
                  <a:pt x="798" y="12"/>
                </a:lnTo>
                <a:lnTo>
                  <a:pt x="809" y="21"/>
                </a:lnTo>
                <a:lnTo>
                  <a:pt x="826" y="38"/>
                </a:lnTo>
                <a:lnTo>
                  <a:pt x="834" y="47"/>
                </a:lnTo>
                <a:lnTo>
                  <a:pt x="842" y="58"/>
                </a:lnTo>
                <a:lnTo>
                  <a:pt x="844" y="63"/>
                </a:lnTo>
                <a:lnTo>
                  <a:pt x="851" y="74"/>
                </a:lnTo>
                <a:lnTo>
                  <a:pt x="859" y="94"/>
                </a:lnTo>
                <a:lnTo>
                  <a:pt x="1002" y="819"/>
                </a:lnTo>
                <a:lnTo>
                  <a:pt x="1002" y="822"/>
                </a:lnTo>
                <a:lnTo>
                  <a:pt x="1001" y="831"/>
                </a:lnTo>
                <a:lnTo>
                  <a:pt x="1000" y="837"/>
                </a:lnTo>
                <a:lnTo>
                  <a:pt x="997" y="843"/>
                </a:lnTo>
                <a:lnTo>
                  <a:pt x="995" y="848"/>
                </a:lnTo>
                <a:lnTo>
                  <a:pt x="992" y="854"/>
                </a:lnTo>
                <a:lnTo>
                  <a:pt x="989" y="860"/>
                </a:lnTo>
                <a:lnTo>
                  <a:pt x="985" y="865"/>
                </a:lnTo>
                <a:lnTo>
                  <a:pt x="980" y="870"/>
                </a:lnTo>
                <a:lnTo>
                  <a:pt x="975" y="873"/>
                </a:lnTo>
                <a:lnTo>
                  <a:pt x="971" y="877"/>
                </a:lnTo>
                <a:lnTo>
                  <a:pt x="966" y="881"/>
                </a:lnTo>
                <a:lnTo>
                  <a:pt x="960" y="883"/>
                </a:lnTo>
                <a:lnTo>
                  <a:pt x="955" y="887"/>
                </a:lnTo>
                <a:lnTo>
                  <a:pt x="947" y="888"/>
                </a:lnTo>
                <a:lnTo>
                  <a:pt x="941" y="889"/>
                </a:lnTo>
                <a:lnTo>
                  <a:pt x="935" y="891"/>
                </a:lnTo>
                <a:lnTo>
                  <a:pt x="929" y="891"/>
                </a:lnTo>
                <a:lnTo>
                  <a:pt x="923" y="891"/>
                </a:lnTo>
                <a:lnTo>
                  <a:pt x="917" y="889"/>
                </a:lnTo>
                <a:lnTo>
                  <a:pt x="911" y="888"/>
                </a:lnTo>
                <a:lnTo>
                  <a:pt x="904" y="887"/>
                </a:lnTo>
                <a:lnTo>
                  <a:pt x="899" y="883"/>
                </a:lnTo>
                <a:lnTo>
                  <a:pt x="893" y="881"/>
                </a:lnTo>
                <a:lnTo>
                  <a:pt x="888" y="877"/>
                </a:lnTo>
                <a:lnTo>
                  <a:pt x="883" y="873"/>
                </a:lnTo>
                <a:lnTo>
                  <a:pt x="878" y="870"/>
                </a:lnTo>
                <a:lnTo>
                  <a:pt x="874" y="865"/>
                </a:lnTo>
                <a:lnTo>
                  <a:pt x="870" y="860"/>
                </a:lnTo>
                <a:lnTo>
                  <a:pt x="866" y="854"/>
                </a:lnTo>
                <a:lnTo>
                  <a:pt x="863" y="848"/>
                </a:lnTo>
                <a:lnTo>
                  <a:pt x="862" y="842"/>
                </a:lnTo>
                <a:lnTo>
                  <a:pt x="860" y="837"/>
                </a:lnTo>
                <a:lnTo>
                  <a:pt x="855" y="819"/>
                </a:lnTo>
                <a:lnTo>
                  <a:pt x="741" y="305"/>
                </a:lnTo>
                <a:lnTo>
                  <a:pt x="741" y="1895"/>
                </a:lnTo>
                <a:lnTo>
                  <a:pt x="741" y="1903"/>
                </a:lnTo>
                <a:lnTo>
                  <a:pt x="738" y="1911"/>
                </a:lnTo>
                <a:lnTo>
                  <a:pt x="736" y="1918"/>
                </a:lnTo>
                <a:lnTo>
                  <a:pt x="731" y="1926"/>
                </a:lnTo>
                <a:lnTo>
                  <a:pt x="727" y="1934"/>
                </a:lnTo>
                <a:lnTo>
                  <a:pt x="722" y="1942"/>
                </a:lnTo>
                <a:lnTo>
                  <a:pt x="718" y="1948"/>
                </a:lnTo>
                <a:lnTo>
                  <a:pt x="711" y="1954"/>
                </a:lnTo>
                <a:lnTo>
                  <a:pt x="707" y="1959"/>
                </a:lnTo>
                <a:lnTo>
                  <a:pt x="699" y="1965"/>
                </a:lnTo>
                <a:lnTo>
                  <a:pt x="692" y="1968"/>
                </a:lnTo>
                <a:lnTo>
                  <a:pt x="686" y="1972"/>
                </a:lnTo>
                <a:lnTo>
                  <a:pt x="677" y="1976"/>
                </a:lnTo>
                <a:lnTo>
                  <a:pt x="669" y="1978"/>
                </a:lnTo>
                <a:lnTo>
                  <a:pt x="662" y="1980"/>
                </a:lnTo>
                <a:lnTo>
                  <a:pt x="653" y="1982"/>
                </a:lnTo>
                <a:lnTo>
                  <a:pt x="645" y="1982"/>
                </a:lnTo>
                <a:lnTo>
                  <a:pt x="637" y="1982"/>
                </a:lnTo>
                <a:lnTo>
                  <a:pt x="629" y="1980"/>
                </a:lnTo>
                <a:lnTo>
                  <a:pt x="620" y="1978"/>
                </a:lnTo>
                <a:lnTo>
                  <a:pt x="612" y="1976"/>
                </a:lnTo>
                <a:lnTo>
                  <a:pt x="604" y="1972"/>
                </a:lnTo>
                <a:lnTo>
                  <a:pt x="598" y="1968"/>
                </a:lnTo>
                <a:lnTo>
                  <a:pt x="591" y="1965"/>
                </a:lnTo>
                <a:lnTo>
                  <a:pt x="584" y="1959"/>
                </a:lnTo>
                <a:lnTo>
                  <a:pt x="578" y="1954"/>
                </a:lnTo>
                <a:lnTo>
                  <a:pt x="573" y="1948"/>
                </a:lnTo>
                <a:lnTo>
                  <a:pt x="568" y="1942"/>
                </a:lnTo>
                <a:lnTo>
                  <a:pt x="563" y="1934"/>
                </a:lnTo>
                <a:lnTo>
                  <a:pt x="559" y="1927"/>
                </a:lnTo>
                <a:lnTo>
                  <a:pt x="557" y="1917"/>
                </a:lnTo>
                <a:lnTo>
                  <a:pt x="556" y="1911"/>
                </a:lnTo>
                <a:lnTo>
                  <a:pt x="555" y="1903"/>
                </a:lnTo>
                <a:lnTo>
                  <a:pt x="555" y="1894"/>
                </a:lnTo>
                <a:lnTo>
                  <a:pt x="553" y="1877"/>
                </a:lnTo>
                <a:lnTo>
                  <a:pt x="501" y="1083"/>
                </a:lnTo>
                <a:lnTo>
                  <a:pt x="501" y="1080"/>
                </a:lnTo>
                <a:lnTo>
                  <a:pt x="452" y="1864"/>
                </a:lnTo>
                <a:lnTo>
                  <a:pt x="450" y="1887"/>
                </a:lnTo>
                <a:lnTo>
                  <a:pt x="450" y="1895"/>
                </a:lnTo>
                <a:lnTo>
                  <a:pt x="447" y="1903"/>
                </a:lnTo>
                <a:lnTo>
                  <a:pt x="445" y="1911"/>
                </a:lnTo>
                <a:lnTo>
                  <a:pt x="441" y="1918"/>
                </a:lnTo>
                <a:lnTo>
                  <a:pt x="438" y="1926"/>
                </a:lnTo>
                <a:lnTo>
                  <a:pt x="434" y="1933"/>
                </a:lnTo>
                <a:lnTo>
                  <a:pt x="429" y="1939"/>
                </a:lnTo>
                <a:lnTo>
                  <a:pt x="423" y="1945"/>
                </a:lnTo>
                <a:lnTo>
                  <a:pt x="417" y="1951"/>
                </a:lnTo>
                <a:lnTo>
                  <a:pt x="411" y="1956"/>
                </a:lnTo>
                <a:lnTo>
                  <a:pt x="404" y="1960"/>
                </a:lnTo>
                <a:lnTo>
                  <a:pt x="398" y="1965"/>
                </a:lnTo>
                <a:lnTo>
                  <a:pt x="389" y="1967"/>
                </a:lnTo>
                <a:lnTo>
                  <a:pt x="381" y="1971"/>
                </a:lnTo>
                <a:lnTo>
                  <a:pt x="373" y="1972"/>
                </a:lnTo>
                <a:lnTo>
                  <a:pt x="365" y="1973"/>
                </a:lnTo>
                <a:lnTo>
                  <a:pt x="356" y="1973"/>
                </a:lnTo>
                <a:lnTo>
                  <a:pt x="349" y="1973"/>
                </a:lnTo>
                <a:lnTo>
                  <a:pt x="340" y="1972"/>
                </a:lnTo>
                <a:lnTo>
                  <a:pt x="332" y="1971"/>
                </a:lnTo>
                <a:lnTo>
                  <a:pt x="325" y="1967"/>
                </a:lnTo>
                <a:lnTo>
                  <a:pt x="316" y="1965"/>
                </a:lnTo>
                <a:lnTo>
                  <a:pt x="309" y="1960"/>
                </a:lnTo>
                <a:lnTo>
                  <a:pt x="303" y="1956"/>
                </a:lnTo>
                <a:lnTo>
                  <a:pt x="297" y="1951"/>
                </a:lnTo>
                <a:lnTo>
                  <a:pt x="289" y="1945"/>
                </a:lnTo>
                <a:lnTo>
                  <a:pt x="284" y="1939"/>
                </a:lnTo>
                <a:lnTo>
                  <a:pt x="280" y="1933"/>
                </a:lnTo>
                <a:lnTo>
                  <a:pt x="275" y="1926"/>
                </a:lnTo>
                <a:lnTo>
                  <a:pt x="271" y="1918"/>
                </a:lnTo>
                <a:lnTo>
                  <a:pt x="267" y="1911"/>
                </a:lnTo>
                <a:lnTo>
                  <a:pt x="265" y="1901"/>
                </a:lnTo>
                <a:lnTo>
                  <a:pt x="265" y="1894"/>
                </a:lnTo>
                <a:lnTo>
                  <a:pt x="265" y="298"/>
                </a:lnTo>
                <a:lnTo>
                  <a:pt x="146" y="810"/>
                </a:lnTo>
                <a:lnTo>
                  <a:pt x="142" y="828"/>
                </a:lnTo>
                <a:lnTo>
                  <a:pt x="141" y="835"/>
                </a:lnTo>
                <a:lnTo>
                  <a:pt x="138" y="841"/>
                </a:lnTo>
                <a:lnTo>
                  <a:pt x="135" y="846"/>
                </a:lnTo>
                <a:lnTo>
                  <a:pt x="131" y="852"/>
                </a:lnTo>
                <a:lnTo>
                  <a:pt x="128" y="856"/>
                </a:lnTo>
                <a:lnTo>
                  <a:pt x="124" y="861"/>
                </a:lnTo>
                <a:lnTo>
                  <a:pt x="119" y="866"/>
                </a:lnTo>
                <a:lnTo>
                  <a:pt x="113" y="870"/>
                </a:lnTo>
                <a:lnTo>
                  <a:pt x="108" y="872"/>
                </a:lnTo>
                <a:lnTo>
                  <a:pt x="103" y="876"/>
                </a:lnTo>
                <a:lnTo>
                  <a:pt x="97" y="878"/>
                </a:lnTo>
                <a:lnTo>
                  <a:pt x="91" y="880"/>
                </a:lnTo>
                <a:lnTo>
                  <a:pt x="85" y="882"/>
                </a:lnTo>
                <a:lnTo>
                  <a:pt x="79" y="882"/>
                </a:lnTo>
                <a:lnTo>
                  <a:pt x="73" y="883"/>
                </a:lnTo>
                <a:lnTo>
                  <a:pt x="66" y="882"/>
                </a:lnTo>
                <a:lnTo>
                  <a:pt x="59" y="882"/>
                </a:lnTo>
                <a:lnTo>
                  <a:pt x="53" y="880"/>
                </a:lnTo>
                <a:lnTo>
                  <a:pt x="47" y="878"/>
                </a:lnTo>
                <a:lnTo>
                  <a:pt x="41" y="876"/>
                </a:lnTo>
                <a:lnTo>
                  <a:pt x="35" y="872"/>
                </a:lnTo>
                <a:lnTo>
                  <a:pt x="30" y="870"/>
                </a:lnTo>
                <a:lnTo>
                  <a:pt x="25" y="866"/>
                </a:lnTo>
                <a:lnTo>
                  <a:pt x="20" y="861"/>
                </a:lnTo>
                <a:lnTo>
                  <a:pt x="17" y="856"/>
                </a:lnTo>
                <a:lnTo>
                  <a:pt x="13" y="852"/>
                </a:lnTo>
                <a:lnTo>
                  <a:pt x="10" y="846"/>
                </a:lnTo>
                <a:lnTo>
                  <a:pt x="6" y="841"/>
                </a:lnTo>
                <a:lnTo>
                  <a:pt x="3" y="835"/>
                </a:lnTo>
                <a:lnTo>
                  <a:pt x="2" y="828"/>
                </a:lnTo>
                <a:lnTo>
                  <a:pt x="1" y="822"/>
                </a:lnTo>
                <a:lnTo>
                  <a:pt x="0" y="816"/>
                </a:lnTo>
                <a:lnTo>
                  <a:pt x="1" y="810"/>
                </a:lnTo>
                <a:lnTo>
                  <a:pt x="143" y="85"/>
                </a:lnTo>
                <a:lnTo>
                  <a:pt x="151" y="67"/>
                </a:lnTo>
                <a:lnTo>
                  <a:pt x="157" y="55"/>
                </a:lnTo>
                <a:lnTo>
                  <a:pt x="160" y="51"/>
                </a:lnTo>
                <a:lnTo>
                  <a:pt x="166" y="40"/>
                </a:lnTo>
                <a:lnTo>
                  <a:pt x="176" y="30"/>
                </a:lnTo>
                <a:lnTo>
                  <a:pt x="194" y="15"/>
                </a:lnTo>
                <a:lnTo>
                  <a:pt x="207" y="7"/>
                </a:lnTo>
                <a:lnTo>
                  <a:pt x="224" y="2"/>
                </a:lnTo>
                <a:lnTo>
                  <a:pt x="237" y="0"/>
                </a:lnTo>
                <a:lnTo>
                  <a:pt x="763" y="0"/>
                </a:lnTo>
                <a:close/>
              </a:path>
            </a:pathLst>
          </a:custGeom>
          <a:solidFill>
            <a:srgbClr val="FF0000"/>
          </a:solidFill>
          <a:ln w="0">
            <a:solidFill>
              <a:srgbClr val="FF0000"/>
            </a:solidFill>
            <a:round/>
            <a:headEnd/>
            <a:tailEnd/>
          </a:ln>
        </p:spPr>
        <p:txBody>
          <a:bodyPr/>
          <a:lstStyle/>
          <a:p>
            <a:endParaRPr lang="en-US"/>
          </a:p>
        </p:txBody>
      </p:sp>
      <p:sp>
        <p:nvSpPr>
          <p:cNvPr id="20" name="Freeform 18"/>
          <p:cNvSpPr>
            <a:spLocks/>
          </p:cNvSpPr>
          <p:nvPr/>
        </p:nvSpPr>
        <p:spPr bwMode="auto">
          <a:xfrm>
            <a:off x="2733675" y="5346700"/>
            <a:ext cx="161925" cy="130175"/>
          </a:xfrm>
          <a:custGeom>
            <a:avLst/>
            <a:gdLst>
              <a:gd name="T0" fmla="*/ 2147483647 w 407"/>
              <a:gd name="T1" fmla="*/ 2147483647 h 331"/>
              <a:gd name="T2" fmla="*/ 2147483647 w 407"/>
              <a:gd name="T3" fmla="*/ 2147483647 h 331"/>
              <a:gd name="T4" fmla="*/ 2147483647 w 407"/>
              <a:gd name="T5" fmla="*/ 2147483647 h 331"/>
              <a:gd name="T6" fmla="*/ 2147483647 w 407"/>
              <a:gd name="T7" fmla="*/ 2147483647 h 331"/>
              <a:gd name="T8" fmla="*/ 2147483647 w 407"/>
              <a:gd name="T9" fmla="*/ 0 h 331"/>
              <a:gd name="T10" fmla="*/ 2147483647 w 407"/>
              <a:gd name="T11" fmla="*/ 2147483647 h 331"/>
              <a:gd name="T12" fmla="*/ 2147483647 w 407"/>
              <a:gd name="T13" fmla="*/ 2147483647 h 331"/>
              <a:gd name="T14" fmla="*/ 2147483647 w 407"/>
              <a:gd name="T15" fmla="*/ 2147483647 h 331"/>
              <a:gd name="T16" fmla="*/ 0 w 407"/>
              <a:gd name="T17" fmla="*/ 2147483647 h 331"/>
              <a:gd name="T18" fmla="*/ 2147483647 w 407"/>
              <a:gd name="T19" fmla="*/ 2147483647 h 331"/>
              <a:gd name="T20" fmla="*/ 2147483647 w 407"/>
              <a:gd name="T21" fmla="*/ 2147483647 h 331"/>
              <a:gd name="T22" fmla="*/ 2147483647 w 407"/>
              <a:gd name="T23" fmla="*/ 2147483647 h 331"/>
              <a:gd name="T24" fmla="*/ 2147483647 w 407"/>
              <a:gd name="T25" fmla="*/ 2147483647 h 331"/>
              <a:gd name="T26" fmla="*/ 2147483647 w 407"/>
              <a:gd name="T27" fmla="*/ 2147483647 h 331"/>
              <a:gd name="T28" fmla="*/ 2147483647 w 407"/>
              <a:gd name="T29" fmla="*/ 2147483647 h 331"/>
              <a:gd name="T30" fmla="*/ 2147483647 w 407"/>
              <a:gd name="T31" fmla="*/ 2147483647 h 331"/>
              <a:gd name="T32" fmla="*/ 2147483647 w 407"/>
              <a:gd name="T33" fmla="*/ 2147483647 h 3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7"/>
              <a:gd name="T52" fmla="*/ 0 h 331"/>
              <a:gd name="T53" fmla="*/ 407 w 407"/>
              <a:gd name="T54" fmla="*/ 331 h 3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7" h="331">
                <a:moveTo>
                  <a:pt x="407" y="166"/>
                </a:moveTo>
                <a:lnTo>
                  <a:pt x="390" y="101"/>
                </a:lnTo>
                <a:lnTo>
                  <a:pt x="346" y="49"/>
                </a:lnTo>
                <a:lnTo>
                  <a:pt x="282" y="14"/>
                </a:lnTo>
                <a:lnTo>
                  <a:pt x="203" y="0"/>
                </a:lnTo>
                <a:lnTo>
                  <a:pt x="124" y="14"/>
                </a:lnTo>
                <a:lnTo>
                  <a:pt x="58" y="49"/>
                </a:lnTo>
                <a:lnTo>
                  <a:pt x="16" y="101"/>
                </a:lnTo>
                <a:lnTo>
                  <a:pt x="0" y="166"/>
                </a:lnTo>
                <a:lnTo>
                  <a:pt x="16" y="230"/>
                </a:lnTo>
                <a:lnTo>
                  <a:pt x="58" y="283"/>
                </a:lnTo>
                <a:lnTo>
                  <a:pt x="124" y="318"/>
                </a:lnTo>
                <a:lnTo>
                  <a:pt x="203" y="331"/>
                </a:lnTo>
                <a:lnTo>
                  <a:pt x="282" y="318"/>
                </a:lnTo>
                <a:lnTo>
                  <a:pt x="346" y="283"/>
                </a:lnTo>
                <a:lnTo>
                  <a:pt x="390" y="230"/>
                </a:lnTo>
                <a:lnTo>
                  <a:pt x="407" y="166"/>
                </a:lnTo>
                <a:close/>
              </a:path>
            </a:pathLst>
          </a:custGeom>
          <a:solidFill>
            <a:srgbClr val="FF0000"/>
          </a:solidFill>
          <a:ln w="0">
            <a:solidFill>
              <a:srgbClr val="FF0000"/>
            </a:solidFill>
            <a:round/>
            <a:headEnd/>
            <a:tailEnd/>
          </a:ln>
        </p:spPr>
        <p:txBody>
          <a:bodyPr/>
          <a:lstStyle/>
          <a:p>
            <a:endParaRPr lang="en-US"/>
          </a:p>
        </p:txBody>
      </p:sp>
      <p:sp>
        <p:nvSpPr>
          <p:cNvPr id="21" name="Line 19"/>
          <p:cNvSpPr>
            <a:spLocks noChangeShapeType="1"/>
          </p:cNvSpPr>
          <p:nvPr/>
        </p:nvSpPr>
        <p:spPr bwMode="auto">
          <a:xfrm>
            <a:off x="2184400" y="5292725"/>
            <a:ext cx="1741488" cy="1588"/>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Freeform 20"/>
          <p:cNvSpPr>
            <a:spLocks/>
          </p:cNvSpPr>
          <p:nvPr/>
        </p:nvSpPr>
        <p:spPr bwMode="auto">
          <a:xfrm>
            <a:off x="3124200" y="5478463"/>
            <a:ext cx="398463" cy="785812"/>
          </a:xfrm>
          <a:custGeom>
            <a:avLst/>
            <a:gdLst>
              <a:gd name="T0" fmla="*/ 2147483647 w 1002"/>
              <a:gd name="T1" fmla="*/ 2147483647 h 1982"/>
              <a:gd name="T2" fmla="*/ 2147483647 w 1002"/>
              <a:gd name="T3" fmla="*/ 2147483647 h 1982"/>
              <a:gd name="T4" fmla="*/ 2147483647 w 1002"/>
              <a:gd name="T5" fmla="*/ 2147483647 h 1982"/>
              <a:gd name="T6" fmla="*/ 2147483647 w 1002"/>
              <a:gd name="T7" fmla="*/ 2147483647 h 1982"/>
              <a:gd name="T8" fmla="*/ 2147483647 w 1002"/>
              <a:gd name="T9" fmla="*/ 2147483647 h 1982"/>
              <a:gd name="T10" fmla="*/ 2147483647 w 1002"/>
              <a:gd name="T11" fmla="*/ 2147483647 h 1982"/>
              <a:gd name="T12" fmla="*/ 2147483647 w 1002"/>
              <a:gd name="T13" fmla="*/ 2147483647 h 1982"/>
              <a:gd name="T14" fmla="*/ 2147483647 w 1002"/>
              <a:gd name="T15" fmla="*/ 2147483647 h 1982"/>
              <a:gd name="T16" fmla="*/ 2147483647 w 1002"/>
              <a:gd name="T17" fmla="*/ 2147483647 h 1982"/>
              <a:gd name="T18" fmla="*/ 2147483647 w 1002"/>
              <a:gd name="T19" fmla="*/ 2147483647 h 1982"/>
              <a:gd name="T20" fmla="*/ 2147483647 w 1002"/>
              <a:gd name="T21" fmla="*/ 2147483647 h 1982"/>
              <a:gd name="T22" fmla="*/ 2147483647 w 1002"/>
              <a:gd name="T23" fmla="*/ 2147483647 h 1982"/>
              <a:gd name="T24" fmla="*/ 2147483647 w 1002"/>
              <a:gd name="T25" fmla="*/ 2147483647 h 1982"/>
              <a:gd name="T26" fmla="*/ 2147483647 w 1002"/>
              <a:gd name="T27" fmla="*/ 2147483647 h 1982"/>
              <a:gd name="T28" fmla="*/ 2147483647 w 1002"/>
              <a:gd name="T29" fmla="*/ 2147483647 h 1982"/>
              <a:gd name="T30" fmla="*/ 2147483647 w 1002"/>
              <a:gd name="T31" fmla="*/ 2147483647 h 1982"/>
              <a:gd name="T32" fmla="*/ 2147483647 w 1002"/>
              <a:gd name="T33" fmla="*/ 2147483647 h 1982"/>
              <a:gd name="T34" fmla="*/ 2147483647 w 1002"/>
              <a:gd name="T35" fmla="*/ 2147483647 h 1982"/>
              <a:gd name="T36" fmla="*/ 2147483647 w 1002"/>
              <a:gd name="T37" fmla="*/ 2147483647 h 1982"/>
              <a:gd name="T38" fmla="*/ 2147483647 w 1002"/>
              <a:gd name="T39" fmla="*/ 2147483647 h 1982"/>
              <a:gd name="T40" fmla="*/ 2147483647 w 1002"/>
              <a:gd name="T41" fmla="*/ 2147483647 h 1982"/>
              <a:gd name="T42" fmla="*/ 2147483647 w 1002"/>
              <a:gd name="T43" fmla="*/ 2147483647 h 1982"/>
              <a:gd name="T44" fmla="*/ 2147483647 w 1002"/>
              <a:gd name="T45" fmla="*/ 2147483647 h 1982"/>
              <a:gd name="T46" fmla="*/ 2147483647 w 1002"/>
              <a:gd name="T47" fmla="*/ 2147483647 h 1982"/>
              <a:gd name="T48" fmla="*/ 2147483647 w 1002"/>
              <a:gd name="T49" fmla="*/ 2147483647 h 1982"/>
              <a:gd name="T50" fmla="*/ 2147483647 w 1002"/>
              <a:gd name="T51" fmla="*/ 2147483647 h 1982"/>
              <a:gd name="T52" fmla="*/ 2147483647 w 1002"/>
              <a:gd name="T53" fmla="*/ 2147483647 h 1982"/>
              <a:gd name="T54" fmla="*/ 2147483647 w 1002"/>
              <a:gd name="T55" fmla="*/ 2147483647 h 1982"/>
              <a:gd name="T56" fmla="*/ 2147483647 w 1002"/>
              <a:gd name="T57" fmla="*/ 2147483647 h 1982"/>
              <a:gd name="T58" fmla="*/ 2147483647 w 1002"/>
              <a:gd name="T59" fmla="*/ 2147483647 h 1982"/>
              <a:gd name="T60" fmla="*/ 2147483647 w 1002"/>
              <a:gd name="T61" fmla="*/ 2147483647 h 1982"/>
              <a:gd name="T62" fmla="*/ 2147483647 w 1002"/>
              <a:gd name="T63" fmla="*/ 2147483647 h 1982"/>
              <a:gd name="T64" fmla="*/ 2147483647 w 1002"/>
              <a:gd name="T65" fmla="*/ 2147483647 h 1982"/>
              <a:gd name="T66" fmla="*/ 2147483647 w 1002"/>
              <a:gd name="T67" fmla="*/ 2147483647 h 1982"/>
              <a:gd name="T68" fmla="*/ 2147483647 w 1002"/>
              <a:gd name="T69" fmla="*/ 2147483647 h 1982"/>
              <a:gd name="T70" fmla="*/ 2147483647 w 1002"/>
              <a:gd name="T71" fmla="*/ 2147483647 h 1982"/>
              <a:gd name="T72" fmla="*/ 2147483647 w 1002"/>
              <a:gd name="T73" fmla="*/ 2147483647 h 1982"/>
              <a:gd name="T74" fmla="*/ 2147483647 w 1002"/>
              <a:gd name="T75" fmla="*/ 2147483647 h 1982"/>
              <a:gd name="T76" fmla="*/ 2147483647 w 1002"/>
              <a:gd name="T77" fmla="*/ 2147483647 h 1982"/>
              <a:gd name="T78" fmla="*/ 2147483647 w 1002"/>
              <a:gd name="T79" fmla="*/ 2147483647 h 1982"/>
              <a:gd name="T80" fmla="*/ 2147483647 w 1002"/>
              <a:gd name="T81" fmla="*/ 2147483647 h 1982"/>
              <a:gd name="T82" fmla="*/ 2147483647 w 1002"/>
              <a:gd name="T83" fmla="*/ 2147483647 h 1982"/>
              <a:gd name="T84" fmla="*/ 2147483647 w 1002"/>
              <a:gd name="T85" fmla="*/ 2147483647 h 1982"/>
              <a:gd name="T86" fmla="*/ 2147483647 w 1002"/>
              <a:gd name="T87" fmla="*/ 2147483647 h 1982"/>
              <a:gd name="T88" fmla="*/ 2147483647 w 1002"/>
              <a:gd name="T89" fmla="*/ 2147483647 h 1982"/>
              <a:gd name="T90" fmla="*/ 2147483647 w 1002"/>
              <a:gd name="T91" fmla="*/ 2147483647 h 1982"/>
              <a:gd name="T92" fmla="*/ 2147483647 w 1002"/>
              <a:gd name="T93" fmla="*/ 2147483647 h 1982"/>
              <a:gd name="T94" fmla="*/ 2147483647 w 1002"/>
              <a:gd name="T95" fmla="*/ 2147483647 h 1982"/>
              <a:gd name="T96" fmla="*/ 2147483647 w 1002"/>
              <a:gd name="T97" fmla="*/ 2147483647 h 1982"/>
              <a:gd name="T98" fmla="*/ 2147483647 w 1002"/>
              <a:gd name="T99" fmla="*/ 2147483647 h 1982"/>
              <a:gd name="T100" fmla="*/ 2147483647 w 1002"/>
              <a:gd name="T101" fmla="*/ 2147483647 h 1982"/>
              <a:gd name="T102" fmla="*/ 2147483647 w 1002"/>
              <a:gd name="T103" fmla="*/ 2147483647 h 1982"/>
              <a:gd name="T104" fmla="*/ 2147483647 w 1002"/>
              <a:gd name="T105" fmla="*/ 2147483647 h 1982"/>
              <a:gd name="T106" fmla="*/ 2147483647 w 1002"/>
              <a:gd name="T107" fmla="*/ 2147483647 h 1982"/>
              <a:gd name="T108" fmla="*/ 2147483647 w 1002"/>
              <a:gd name="T109" fmla="*/ 0 h 19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2"/>
              <a:gd name="T166" fmla="*/ 0 h 1982"/>
              <a:gd name="T167" fmla="*/ 1002 w 1002"/>
              <a:gd name="T168" fmla="*/ 1982 h 19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2" h="1982">
                <a:moveTo>
                  <a:pt x="763" y="0"/>
                </a:moveTo>
                <a:lnTo>
                  <a:pt x="782" y="5"/>
                </a:lnTo>
                <a:lnTo>
                  <a:pt x="798" y="12"/>
                </a:lnTo>
                <a:lnTo>
                  <a:pt x="809" y="21"/>
                </a:lnTo>
                <a:lnTo>
                  <a:pt x="826" y="38"/>
                </a:lnTo>
                <a:lnTo>
                  <a:pt x="834" y="47"/>
                </a:lnTo>
                <a:lnTo>
                  <a:pt x="842" y="58"/>
                </a:lnTo>
                <a:lnTo>
                  <a:pt x="844" y="63"/>
                </a:lnTo>
                <a:lnTo>
                  <a:pt x="851" y="74"/>
                </a:lnTo>
                <a:lnTo>
                  <a:pt x="859" y="94"/>
                </a:lnTo>
                <a:lnTo>
                  <a:pt x="1002" y="819"/>
                </a:lnTo>
                <a:lnTo>
                  <a:pt x="1002" y="822"/>
                </a:lnTo>
                <a:lnTo>
                  <a:pt x="1001" y="831"/>
                </a:lnTo>
                <a:lnTo>
                  <a:pt x="1000" y="837"/>
                </a:lnTo>
                <a:lnTo>
                  <a:pt x="997" y="843"/>
                </a:lnTo>
                <a:lnTo>
                  <a:pt x="995" y="848"/>
                </a:lnTo>
                <a:lnTo>
                  <a:pt x="992" y="854"/>
                </a:lnTo>
                <a:lnTo>
                  <a:pt x="989" y="860"/>
                </a:lnTo>
                <a:lnTo>
                  <a:pt x="985" y="865"/>
                </a:lnTo>
                <a:lnTo>
                  <a:pt x="980" y="870"/>
                </a:lnTo>
                <a:lnTo>
                  <a:pt x="975" y="873"/>
                </a:lnTo>
                <a:lnTo>
                  <a:pt x="971" y="877"/>
                </a:lnTo>
                <a:lnTo>
                  <a:pt x="966" y="881"/>
                </a:lnTo>
                <a:lnTo>
                  <a:pt x="960" y="883"/>
                </a:lnTo>
                <a:lnTo>
                  <a:pt x="955" y="887"/>
                </a:lnTo>
                <a:lnTo>
                  <a:pt x="947" y="888"/>
                </a:lnTo>
                <a:lnTo>
                  <a:pt x="941" y="889"/>
                </a:lnTo>
                <a:lnTo>
                  <a:pt x="935" y="891"/>
                </a:lnTo>
                <a:lnTo>
                  <a:pt x="929" y="891"/>
                </a:lnTo>
                <a:lnTo>
                  <a:pt x="923" y="891"/>
                </a:lnTo>
                <a:lnTo>
                  <a:pt x="917" y="889"/>
                </a:lnTo>
                <a:lnTo>
                  <a:pt x="911" y="888"/>
                </a:lnTo>
                <a:lnTo>
                  <a:pt x="904" y="887"/>
                </a:lnTo>
                <a:lnTo>
                  <a:pt x="899" y="883"/>
                </a:lnTo>
                <a:lnTo>
                  <a:pt x="893" y="881"/>
                </a:lnTo>
                <a:lnTo>
                  <a:pt x="888" y="877"/>
                </a:lnTo>
                <a:lnTo>
                  <a:pt x="883" y="873"/>
                </a:lnTo>
                <a:lnTo>
                  <a:pt x="878" y="870"/>
                </a:lnTo>
                <a:lnTo>
                  <a:pt x="874" y="865"/>
                </a:lnTo>
                <a:lnTo>
                  <a:pt x="870" y="860"/>
                </a:lnTo>
                <a:lnTo>
                  <a:pt x="866" y="854"/>
                </a:lnTo>
                <a:lnTo>
                  <a:pt x="863" y="848"/>
                </a:lnTo>
                <a:lnTo>
                  <a:pt x="862" y="842"/>
                </a:lnTo>
                <a:lnTo>
                  <a:pt x="860" y="837"/>
                </a:lnTo>
                <a:lnTo>
                  <a:pt x="855" y="819"/>
                </a:lnTo>
                <a:lnTo>
                  <a:pt x="741" y="305"/>
                </a:lnTo>
                <a:lnTo>
                  <a:pt x="741" y="1895"/>
                </a:lnTo>
                <a:lnTo>
                  <a:pt x="741" y="1903"/>
                </a:lnTo>
                <a:lnTo>
                  <a:pt x="738" y="1911"/>
                </a:lnTo>
                <a:lnTo>
                  <a:pt x="736" y="1918"/>
                </a:lnTo>
                <a:lnTo>
                  <a:pt x="731" y="1926"/>
                </a:lnTo>
                <a:lnTo>
                  <a:pt x="727" y="1934"/>
                </a:lnTo>
                <a:lnTo>
                  <a:pt x="722" y="1942"/>
                </a:lnTo>
                <a:lnTo>
                  <a:pt x="718" y="1948"/>
                </a:lnTo>
                <a:lnTo>
                  <a:pt x="711" y="1954"/>
                </a:lnTo>
                <a:lnTo>
                  <a:pt x="707" y="1959"/>
                </a:lnTo>
                <a:lnTo>
                  <a:pt x="699" y="1965"/>
                </a:lnTo>
                <a:lnTo>
                  <a:pt x="692" y="1968"/>
                </a:lnTo>
                <a:lnTo>
                  <a:pt x="686" y="1972"/>
                </a:lnTo>
                <a:lnTo>
                  <a:pt x="677" y="1976"/>
                </a:lnTo>
                <a:lnTo>
                  <a:pt x="669" y="1978"/>
                </a:lnTo>
                <a:lnTo>
                  <a:pt x="662" y="1980"/>
                </a:lnTo>
                <a:lnTo>
                  <a:pt x="653" y="1982"/>
                </a:lnTo>
                <a:lnTo>
                  <a:pt x="645" y="1982"/>
                </a:lnTo>
                <a:lnTo>
                  <a:pt x="637" y="1982"/>
                </a:lnTo>
                <a:lnTo>
                  <a:pt x="629" y="1980"/>
                </a:lnTo>
                <a:lnTo>
                  <a:pt x="620" y="1978"/>
                </a:lnTo>
                <a:lnTo>
                  <a:pt x="612" y="1976"/>
                </a:lnTo>
                <a:lnTo>
                  <a:pt x="604" y="1972"/>
                </a:lnTo>
                <a:lnTo>
                  <a:pt x="598" y="1968"/>
                </a:lnTo>
                <a:lnTo>
                  <a:pt x="591" y="1965"/>
                </a:lnTo>
                <a:lnTo>
                  <a:pt x="584" y="1959"/>
                </a:lnTo>
                <a:lnTo>
                  <a:pt x="578" y="1954"/>
                </a:lnTo>
                <a:lnTo>
                  <a:pt x="573" y="1948"/>
                </a:lnTo>
                <a:lnTo>
                  <a:pt x="568" y="1942"/>
                </a:lnTo>
                <a:lnTo>
                  <a:pt x="563" y="1934"/>
                </a:lnTo>
                <a:lnTo>
                  <a:pt x="559" y="1927"/>
                </a:lnTo>
                <a:lnTo>
                  <a:pt x="557" y="1917"/>
                </a:lnTo>
                <a:lnTo>
                  <a:pt x="556" y="1911"/>
                </a:lnTo>
                <a:lnTo>
                  <a:pt x="555" y="1903"/>
                </a:lnTo>
                <a:lnTo>
                  <a:pt x="555" y="1894"/>
                </a:lnTo>
                <a:lnTo>
                  <a:pt x="553" y="1877"/>
                </a:lnTo>
                <a:lnTo>
                  <a:pt x="501" y="1083"/>
                </a:lnTo>
                <a:lnTo>
                  <a:pt x="501" y="1080"/>
                </a:lnTo>
                <a:lnTo>
                  <a:pt x="452" y="1864"/>
                </a:lnTo>
                <a:lnTo>
                  <a:pt x="450" y="1887"/>
                </a:lnTo>
                <a:lnTo>
                  <a:pt x="450" y="1895"/>
                </a:lnTo>
                <a:lnTo>
                  <a:pt x="447" y="1903"/>
                </a:lnTo>
                <a:lnTo>
                  <a:pt x="445" y="1911"/>
                </a:lnTo>
                <a:lnTo>
                  <a:pt x="441" y="1918"/>
                </a:lnTo>
                <a:lnTo>
                  <a:pt x="438" y="1926"/>
                </a:lnTo>
                <a:lnTo>
                  <a:pt x="434" y="1933"/>
                </a:lnTo>
                <a:lnTo>
                  <a:pt x="429" y="1939"/>
                </a:lnTo>
                <a:lnTo>
                  <a:pt x="423" y="1945"/>
                </a:lnTo>
                <a:lnTo>
                  <a:pt x="417" y="1951"/>
                </a:lnTo>
                <a:lnTo>
                  <a:pt x="411" y="1956"/>
                </a:lnTo>
                <a:lnTo>
                  <a:pt x="404" y="1960"/>
                </a:lnTo>
                <a:lnTo>
                  <a:pt x="398" y="1965"/>
                </a:lnTo>
                <a:lnTo>
                  <a:pt x="389" y="1967"/>
                </a:lnTo>
                <a:lnTo>
                  <a:pt x="381" y="1971"/>
                </a:lnTo>
                <a:lnTo>
                  <a:pt x="373" y="1972"/>
                </a:lnTo>
                <a:lnTo>
                  <a:pt x="365" y="1973"/>
                </a:lnTo>
                <a:lnTo>
                  <a:pt x="356" y="1973"/>
                </a:lnTo>
                <a:lnTo>
                  <a:pt x="349" y="1973"/>
                </a:lnTo>
                <a:lnTo>
                  <a:pt x="340" y="1972"/>
                </a:lnTo>
                <a:lnTo>
                  <a:pt x="332" y="1971"/>
                </a:lnTo>
                <a:lnTo>
                  <a:pt x="325" y="1967"/>
                </a:lnTo>
                <a:lnTo>
                  <a:pt x="316" y="1965"/>
                </a:lnTo>
                <a:lnTo>
                  <a:pt x="309" y="1960"/>
                </a:lnTo>
                <a:lnTo>
                  <a:pt x="303" y="1956"/>
                </a:lnTo>
                <a:lnTo>
                  <a:pt x="297" y="1951"/>
                </a:lnTo>
                <a:lnTo>
                  <a:pt x="289" y="1945"/>
                </a:lnTo>
                <a:lnTo>
                  <a:pt x="284" y="1939"/>
                </a:lnTo>
                <a:lnTo>
                  <a:pt x="280" y="1933"/>
                </a:lnTo>
                <a:lnTo>
                  <a:pt x="275" y="1926"/>
                </a:lnTo>
                <a:lnTo>
                  <a:pt x="271" y="1918"/>
                </a:lnTo>
                <a:lnTo>
                  <a:pt x="267" y="1911"/>
                </a:lnTo>
                <a:lnTo>
                  <a:pt x="265" y="1901"/>
                </a:lnTo>
                <a:lnTo>
                  <a:pt x="265" y="1894"/>
                </a:lnTo>
                <a:lnTo>
                  <a:pt x="265" y="298"/>
                </a:lnTo>
                <a:lnTo>
                  <a:pt x="146" y="810"/>
                </a:lnTo>
                <a:lnTo>
                  <a:pt x="142" y="828"/>
                </a:lnTo>
                <a:lnTo>
                  <a:pt x="141" y="835"/>
                </a:lnTo>
                <a:lnTo>
                  <a:pt x="138" y="841"/>
                </a:lnTo>
                <a:lnTo>
                  <a:pt x="135" y="846"/>
                </a:lnTo>
                <a:lnTo>
                  <a:pt x="131" y="852"/>
                </a:lnTo>
                <a:lnTo>
                  <a:pt x="128" y="856"/>
                </a:lnTo>
                <a:lnTo>
                  <a:pt x="124" y="861"/>
                </a:lnTo>
                <a:lnTo>
                  <a:pt x="119" y="866"/>
                </a:lnTo>
                <a:lnTo>
                  <a:pt x="113" y="870"/>
                </a:lnTo>
                <a:lnTo>
                  <a:pt x="108" y="872"/>
                </a:lnTo>
                <a:lnTo>
                  <a:pt x="103" y="876"/>
                </a:lnTo>
                <a:lnTo>
                  <a:pt x="97" y="878"/>
                </a:lnTo>
                <a:lnTo>
                  <a:pt x="91" y="880"/>
                </a:lnTo>
                <a:lnTo>
                  <a:pt x="85" y="882"/>
                </a:lnTo>
                <a:lnTo>
                  <a:pt x="79" y="882"/>
                </a:lnTo>
                <a:lnTo>
                  <a:pt x="73" y="883"/>
                </a:lnTo>
                <a:lnTo>
                  <a:pt x="66" y="882"/>
                </a:lnTo>
                <a:lnTo>
                  <a:pt x="59" y="882"/>
                </a:lnTo>
                <a:lnTo>
                  <a:pt x="53" y="880"/>
                </a:lnTo>
                <a:lnTo>
                  <a:pt x="47" y="878"/>
                </a:lnTo>
                <a:lnTo>
                  <a:pt x="41" y="876"/>
                </a:lnTo>
                <a:lnTo>
                  <a:pt x="35" y="872"/>
                </a:lnTo>
                <a:lnTo>
                  <a:pt x="30" y="870"/>
                </a:lnTo>
                <a:lnTo>
                  <a:pt x="25" y="866"/>
                </a:lnTo>
                <a:lnTo>
                  <a:pt x="20" y="861"/>
                </a:lnTo>
                <a:lnTo>
                  <a:pt x="17" y="856"/>
                </a:lnTo>
                <a:lnTo>
                  <a:pt x="13" y="852"/>
                </a:lnTo>
                <a:lnTo>
                  <a:pt x="10" y="846"/>
                </a:lnTo>
                <a:lnTo>
                  <a:pt x="6" y="841"/>
                </a:lnTo>
                <a:lnTo>
                  <a:pt x="3" y="835"/>
                </a:lnTo>
                <a:lnTo>
                  <a:pt x="2" y="828"/>
                </a:lnTo>
                <a:lnTo>
                  <a:pt x="1" y="822"/>
                </a:lnTo>
                <a:lnTo>
                  <a:pt x="0" y="816"/>
                </a:lnTo>
                <a:lnTo>
                  <a:pt x="1" y="810"/>
                </a:lnTo>
                <a:lnTo>
                  <a:pt x="143" y="85"/>
                </a:lnTo>
                <a:lnTo>
                  <a:pt x="151" y="67"/>
                </a:lnTo>
                <a:lnTo>
                  <a:pt x="157" y="55"/>
                </a:lnTo>
                <a:lnTo>
                  <a:pt x="160" y="51"/>
                </a:lnTo>
                <a:lnTo>
                  <a:pt x="166" y="40"/>
                </a:lnTo>
                <a:lnTo>
                  <a:pt x="176" y="30"/>
                </a:lnTo>
                <a:lnTo>
                  <a:pt x="194" y="15"/>
                </a:lnTo>
                <a:lnTo>
                  <a:pt x="207" y="7"/>
                </a:lnTo>
                <a:lnTo>
                  <a:pt x="224" y="2"/>
                </a:lnTo>
                <a:lnTo>
                  <a:pt x="237" y="0"/>
                </a:lnTo>
                <a:lnTo>
                  <a:pt x="763" y="0"/>
                </a:lnTo>
                <a:close/>
              </a:path>
            </a:pathLst>
          </a:custGeom>
          <a:solidFill>
            <a:srgbClr val="FF0000"/>
          </a:solidFill>
          <a:ln w="0">
            <a:solidFill>
              <a:srgbClr val="FF0000"/>
            </a:solidFill>
            <a:round/>
            <a:headEnd/>
            <a:tailEnd/>
          </a:ln>
        </p:spPr>
        <p:txBody>
          <a:bodyPr/>
          <a:lstStyle/>
          <a:p>
            <a:endParaRPr lang="en-US"/>
          </a:p>
        </p:txBody>
      </p:sp>
      <p:sp>
        <p:nvSpPr>
          <p:cNvPr id="23" name="Freeform 21"/>
          <p:cNvSpPr>
            <a:spLocks/>
          </p:cNvSpPr>
          <p:nvPr/>
        </p:nvSpPr>
        <p:spPr bwMode="auto">
          <a:xfrm>
            <a:off x="3240088" y="5334000"/>
            <a:ext cx="161925" cy="130175"/>
          </a:xfrm>
          <a:custGeom>
            <a:avLst/>
            <a:gdLst>
              <a:gd name="T0" fmla="*/ 2147483647 w 407"/>
              <a:gd name="T1" fmla="*/ 2147483647 h 331"/>
              <a:gd name="T2" fmla="*/ 2147483647 w 407"/>
              <a:gd name="T3" fmla="*/ 2147483647 h 331"/>
              <a:gd name="T4" fmla="*/ 2147483647 w 407"/>
              <a:gd name="T5" fmla="*/ 2147483647 h 331"/>
              <a:gd name="T6" fmla="*/ 2147483647 w 407"/>
              <a:gd name="T7" fmla="*/ 2147483647 h 331"/>
              <a:gd name="T8" fmla="*/ 2147483647 w 407"/>
              <a:gd name="T9" fmla="*/ 0 h 331"/>
              <a:gd name="T10" fmla="*/ 2147483647 w 407"/>
              <a:gd name="T11" fmla="*/ 2147483647 h 331"/>
              <a:gd name="T12" fmla="*/ 2147483647 w 407"/>
              <a:gd name="T13" fmla="*/ 2147483647 h 331"/>
              <a:gd name="T14" fmla="*/ 2147483647 w 407"/>
              <a:gd name="T15" fmla="*/ 2147483647 h 331"/>
              <a:gd name="T16" fmla="*/ 0 w 407"/>
              <a:gd name="T17" fmla="*/ 2147483647 h 331"/>
              <a:gd name="T18" fmla="*/ 2147483647 w 407"/>
              <a:gd name="T19" fmla="*/ 2147483647 h 331"/>
              <a:gd name="T20" fmla="*/ 2147483647 w 407"/>
              <a:gd name="T21" fmla="*/ 2147483647 h 331"/>
              <a:gd name="T22" fmla="*/ 2147483647 w 407"/>
              <a:gd name="T23" fmla="*/ 2147483647 h 331"/>
              <a:gd name="T24" fmla="*/ 2147483647 w 407"/>
              <a:gd name="T25" fmla="*/ 2147483647 h 331"/>
              <a:gd name="T26" fmla="*/ 2147483647 w 407"/>
              <a:gd name="T27" fmla="*/ 2147483647 h 331"/>
              <a:gd name="T28" fmla="*/ 2147483647 w 407"/>
              <a:gd name="T29" fmla="*/ 2147483647 h 331"/>
              <a:gd name="T30" fmla="*/ 2147483647 w 407"/>
              <a:gd name="T31" fmla="*/ 2147483647 h 331"/>
              <a:gd name="T32" fmla="*/ 2147483647 w 407"/>
              <a:gd name="T33" fmla="*/ 2147483647 h 3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7"/>
              <a:gd name="T52" fmla="*/ 0 h 331"/>
              <a:gd name="T53" fmla="*/ 407 w 407"/>
              <a:gd name="T54" fmla="*/ 331 h 3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7" h="331">
                <a:moveTo>
                  <a:pt x="407" y="166"/>
                </a:moveTo>
                <a:lnTo>
                  <a:pt x="390" y="101"/>
                </a:lnTo>
                <a:lnTo>
                  <a:pt x="346" y="49"/>
                </a:lnTo>
                <a:lnTo>
                  <a:pt x="282" y="14"/>
                </a:lnTo>
                <a:lnTo>
                  <a:pt x="203" y="0"/>
                </a:lnTo>
                <a:lnTo>
                  <a:pt x="124" y="14"/>
                </a:lnTo>
                <a:lnTo>
                  <a:pt x="58" y="49"/>
                </a:lnTo>
                <a:lnTo>
                  <a:pt x="16" y="101"/>
                </a:lnTo>
                <a:lnTo>
                  <a:pt x="0" y="166"/>
                </a:lnTo>
                <a:lnTo>
                  <a:pt x="16" y="230"/>
                </a:lnTo>
                <a:lnTo>
                  <a:pt x="58" y="283"/>
                </a:lnTo>
                <a:lnTo>
                  <a:pt x="124" y="318"/>
                </a:lnTo>
                <a:lnTo>
                  <a:pt x="203" y="331"/>
                </a:lnTo>
                <a:lnTo>
                  <a:pt x="282" y="318"/>
                </a:lnTo>
                <a:lnTo>
                  <a:pt x="346" y="283"/>
                </a:lnTo>
                <a:lnTo>
                  <a:pt x="390" y="230"/>
                </a:lnTo>
                <a:lnTo>
                  <a:pt x="407" y="166"/>
                </a:lnTo>
                <a:close/>
              </a:path>
            </a:pathLst>
          </a:custGeom>
          <a:solidFill>
            <a:srgbClr val="FF0000"/>
          </a:solidFill>
          <a:ln w="0">
            <a:solidFill>
              <a:srgbClr val="FF0000"/>
            </a:solidFill>
            <a:round/>
            <a:headEnd/>
            <a:tailEnd/>
          </a:ln>
        </p:spPr>
        <p:txBody>
          <a:bodyPr/>
          <a:lstStyle/>
          <a:p>
            <a:endParaRPr lang="en-US"/>
          </a:p>
        </p:txBody>
      </p:sp>
    </p:spTree>
    <p:extLst>
      <p:ext uri="{BB962C8B-B14F-4D97-AF65-F5344CB8AC3E}">
        <p14:creationId xmlns:p14="http://schemas.microsoft.com/office/powerpoint/2010/main" val="1756391108"/>
      </p:ext>
    </p:extLst>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a:fld id="{E2A05E27-13CE-45EE-BF15-8B7F0A8FEBE5}" type="slidenum">
              <a:rPr lang="ar-SA" sz="1400">
                <a:latin typeface="Times New Roman" pitchFamily="18" charset="0"/>
                <a:cs typeface="Times New Roman" pitchFamily="18" charset="0"/>
              </a:rPr>
              <a:pPr rtl="0"/>
              <a:t>33</a:t>
            </a:fld>
            <a:endParaRPr lang="pt-BR" sz="1400">
              <a:latin typeface="Times New Roman" pitchFamily="18" charset="0"/>
              <a:cs typeface="Times New Roman" pitchFamily="18" charset="0"/>
            </a:endParaRPr>
          </a:p>
        </p:txBody>
      </p:sp>
      <p:sp>
        <p:nvSpPr>
          <p:cNvPr id="112643" name="Rectangle 2"/>
          <p:cNvSpPr>
            <a:spLocks noGrp="1" noChangeArrowheads="1"/>
          </p:cNvSpPr>
          <p:nvPr>
            <p:ph type="title" idx="4294967295"/>
          </p:nvPr>
        </p:nvSpPr>
        <p:spPr>
          <a:xfrm>
            <a:off x="0" y="188913"/>
            <a:ext cx="7772400" cy="1143000"/>
          </a:xfrm>
        </p:spPr>
        <p:txBody>
          <a:bodyPr>
            <a:normAutofit/>
          </a:bodyPr>
          <a:lstStyle/>
          <a:p>
            <a:pPr algn="r"/>
            <a:r>
              <a:rPr lang="fa-IR" sz="2800" b="1" dirty="0" smtClean="0">
                <a:solidFill>
                  <a:srgbClr val="7030A0"/>
                </a:solidFill>
                <a:effectLst>
                  <a:outerShdw blurRad="38100" dist="38100" dir="2700000" algn="tl">
                    <a:srgbClr val="000000">
                      <a:alpha val="43137"/>
                    </a:srgbClr>
                  </a:outerShdw>
                </a:effectLst>
                <a:latin typeface="+mn-lt"/>
                <a:ea typeface="+mn-ea"/>
                <a:cs typeface="B Baran" pitchFamily="2" charset="-78"/>
              </a:rPr>
              <a:t>مثال هایی از نسبت</a:t>
            </a:r>
            <a:endParaRPr lang="en-GB" sz="2800" b="1" dirty="0" smtClean="0">
              <a:solidFill>
                <a:srgbClr val="7030A0"/>
              </a:solidFill>
              <a:effectLst>
                <a:outerShdw blurRad="38100" dist="38100" dir="2700000" algn="tl">
                  <a:srgbClr val="000000">
                    <a:alpha val="43137"/>
                  </a:srgbClr>
                </a:outerShdw>
              </a:effectLst>
              <a:latin typeface="+mn-lt"/>
              <a:ea typeface="+mn-ea"/>
              <a:cs typeface="B Baran" pitchFamily="2" charset="-78"/>
            </a:endParaRPr>
          </a:p>
        </p:txBody>
      </p:sp>
      <p:sp>
        <p:nvSpPr>
          <p:cNvPr id="52227" name="Rectangle 3"/>
          <p:cNvSpPr>
            <a:spLocks noGrp="1" noChangeArrowheads="1"/>
          </p:cNvSpPr>
          <p:nvPr>
            <p:ph type="body" idx="4294967295"/>
          </p:nvPr>
        </p:nvSpPr>
        <p:spPr>
          <a:xfrm>
            <a:off x="990600" y="1295400"/>
            <a:ext cx="8153400" cy="4876800"/>
          </a:xfrm>
        </p:spPr>
        <p:txBody>
          <a:bodyPr>
            <a:normAutofit/>
          </a:bodyPr>
          <a:lstStyle/>
          <a:p>
            <a:pPr algn="r" rtl="1">
              <a:lnSpc>
                <a:spcPct val="200000"/>
              </a:lnSpc>
              <a:buNone/>
            </a:pPr>
            <a:r>
              <a:rPr lang="fa-IR" sz="1800" dirty="0" smtClean="0">
                <a:cs typeface="B Baran" pitchFamily="2" charset="-78"/>
              </a:rPr>
              <a:t>نسبت تخت به ازای پزشک:</a:t>
            </a:r>
          </a:p>
          <a:p>
            <a:pPr lvl="1" algn="r" rtl="1">
              <a:lnSpc>
                <a:spcPct val="200000"/>
              </a:lnSpc>
              <a:buNone/>
            </a:pPr>
            <a:r>
              <a:rPr lang="fa-IR" sz="1800" dirty="0" smtClean="0">
                <a:cs typeface="B Baran" pitchFamily="2" charset="-78"/>
              </a:rPr>
              <a:t>850 تخت تقسیم بر 10 پزشک:</a:t>
            </a:r>
          </a:p>
          <a:p>
            <a:pPr lvl="3" algn="r" rtl="1">
              <a:lnSpc>
                <a:spcPct val="200000"/>
              </a:lnSpc>
              <a:buNone/>
            </a:pPr>
            <a:r>
              <a:rPr lang="fa-IR" sz="1800" dirty="0" smtClean="0">
                <a:cs typeface="B Baran" pitchFamily="2" charset="-78"/>
              </a:rPr>
              <a:t>85 تخت به ازای هر پزشک</a:t>
            </a:r>
          </a:p>
          <a:p>
            <a:pPr algn="r" rtl="1">
              <a:lnSpc>
                <a:spcPct val="200000"/>
              </a:lnSpc>
              <a:buNone/>
            </a:pPr>
            <a:endParaRPr lang="fa-IR" sz="1800" dirty="0" smtClean="0">
              <a:cs typeface="B Baran" pitchFamily="2" charset="-78"/>
            </a:endParaRPr>
          </a:p>
          <a:p>
            <a:pPr algn="r" rtl="1">
              <a:lnSpc>
                <a:spcPct val="200000"/>
              </a:lnSpc>
              <a:buNone/>
            </a:pPr>
            <a:r>
              <a:rPr lang="fa-IR" sz="1800" dirty="0" smtClean="0">
                <a:cs typeface="B Baran" pitchFamily="2" charset="-78"/>
              </a:rPr>
              <a:t>نسبت جنسی</a:t>
            </a:r>
          </a:p>
          <a:p>
            <a:pPr lvl="1" algn="r" rtl="1">
              <a:lnSpc>
                <a:spcPct val="200000"/>
              </a:lnSpc>
              <a:buNone/>
            </a:pPr>
            <a:r>
              <a:rPr lang="fa-IR" sz="1800" dirty="0" smtClean="0">
                <a:cs typeface="B Baran" pitchFamily="2" charset="-78"/>
              </a:rPr>
              <a:t>تعداد مردان /تعداد زنان</a:t>
            </a:r>
          </a:p>
        </p:txBody>
      </p:sp>
    </p:spTree>
    <p:extLst>
      <p:ext uri="{BB962C8B-B14F-4D97-AF65-F5344CB8AC3E}">
        <p14:creationId xmlns:p14="http://schemas.microsoft.com/office/powerpoint/2010/main" val="149795455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 calcmode="lin" valueType="num">
                                      <p:cBhvr additive="base">
                                        <p:cTn id="7"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anim calcmode="lin" valueType="num">
                                      <p:cBhvr additive="base">
                                        <p:cTn id="11"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anim calcmode="lin" valueType="num">
                                      <p:cBhvr additive="base">
                                        <p:cTn id="17"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22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2227">
                                            <p:txEl>
                                              <p:pRg st="5" end="5"/>
                                            </p:txEl>
                                          </p:spTgt>
                                        </p:tgtEl>
                                        <p:attrNameLst>
                                          <p:attrName>style.visibility</p:attrName>
                                        </p:attrNameLst>
                                      </p:cBhvr>
                                      <p:to>
                                        <p:strVal val="visible"/>
                                      </p:to>
                                    </p:set>
                                    <p:anim calcmode="lin" valueType="num">
                                      <p:cBhvr additive="base">
                                        <p:cTn id="21" dur="5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22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4213" y="0"/>
            <a:ext cx="7772400" cy="1143000"/>
          </a:xfrm>
          <a:noFill/>
        </p:spPr>
        <p:txBody>
          <a:bodyPr lIns="92075" tIns="46038" rIns="92075" bIns="46038">
            <a:normAutofit/>
          </a:bodyPr>
          <a:lstStyle/>
          <a:p>
            <a:pPr algn="r"/>
            <a:r>
              <a:rPr lang="fa-IR" sz="2800" b="1" dirty="0" smtClean="0">
                <a:solidFill>
                  <a:srgbClr val="7030A0"/>
                </a:solidFill>
                <a:effectLst>
                  <a:outerShdw blurRad="38100" dist="38100" dir="2700000" algn="tl">
                    <a:srgbClr val="000000">
                      <a:alpha val="43137"/>
                    </a:srgbClr>
                  </a:outerShdw>
                </a:effectLst>
                <a:latin typeface="+mn-lt"/>
                <a:ea typeface="+mn-ea"/>
                <a:cs typeface="B Baran" pitchFamily="2" charset="-78"/>
              </a:rPr>
              <a:t>میزان</a:t>
            </a:r>
            <a:endParaRPr lang="en-US" sz="2800" b="1" dirty="0" smtClean="0">
              <a:solidFill>
                <a:srgbClr val="7030A0"/>
              </a:solidFill>
              <a:effectLst>
                <a:outerShdw blurRad="38100" dist="38100" dir="2700000" algn="tl">
                  <a:srgbClr val="000000">
                    <a:alpha val="43137"/>
                  </a:srgbClr>
                </a:outerShdw>
              </a:effectLst>
              <a:latin typeface="+mn-lt"/>
              <a:ea typeface="+mn-ea"/>
              <a:cs typeface="B Baran" pitchFamily="2" charset="-78"/>
            </a:endParaRPr>
          </a:p>
        </p:txBody>
      </p:sp>
      <p:sp>
        <p:nvSpPr>
          <p:cNvPr id="5" name="Rectangle 3"/>
          <p:cNvSpPr txBox="1">
            <a:spLocks noChangeArrowheads="1"/>
          </p:cNvSpPr>
          <p:nvPr/>
        </p:nvSpPr>
        <p:spPr>
          <a:xfrm>
            <a:off x="179388" y="1052513"/>
            <a:ext cx="8713787" cy="3600450"/>
          </a:xfrm>
          <a:prstGeom prst="rect">
            <a:avLst/>
          </a:prstGeom>
          <a:noFill/>
        </p:spPr>
        <p:txBody>
          <a:bodyPr vert="horz" lIns="92075" tIns="46038" rIns="92075" bIns="46038"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lnSpc>
                <a:spcPct val="90000"/>
              </a:lnSpc>
              <a:buNone/>
            </a:pPr>
            <a:r>
              <a:rPr lang="fa-IR" sz="1800" dirty="0" smtClean="0">
                <a:cs typeface="B Baran" pitchFamily="2" charset="-78"/>
              </a:rPr>
              <a:t>حاصل تقسیم دو عدد </a:t>
            </a:r>
          </a:p>
          <a:p>
            <a:pPr marL="0" indent="0" algn="r" rtl="1">
              <a:lnSpc>
                <a:spcPct val="90000"/>
              </a:lnSpc>
              <a:buNone/>
            </a:pPr>
            <a:r>
              <a:rPr lang="fa-IR" sz="1800" dirty="0" smtClean="0">
                <a:cs typeface="B Baran" pitchFamily="2" charset="-78"/>
              </a:rPr>
              <a:t>صورت کسر </a:t>
            </a:r>
          </a:p>
          <a:p>
            <a:pPr marL="457200" lvl="1" indent="0" algn="r" rtl="1">
              <a:lnSpc>
                <a:spcPct val="90000"/>
              </a:lnSpc>
              <a:buNone/>
            </a:pPr>
            <a:r>
              <a:rPr lang="fa-IR" sz="1800" dirty="0" smtClean="0">
                <a:cs typeface="B Baran" pitchFamily="2" charset="-78"/>
              </a:rPr>
              <a:t>تعداد پیامدهایی که در طی یک دوره زمانی  اتفاق افتاده (تعداد افراد دارای پیامد)</a:t>
            </a:r>
          </a:p>
          <a:p>
            <a:pPr marL="0" indent="0" algn="r" rtl="1">
              <a:lnSpc>
                <a:spcPct val="90000"/>
              </a:lnSpc>
              <a:buNone/>
            </a:pPr>
            <a:r>
              <a:rPr lang="fa-IR" sz="1800" dirty="0" smtClean="0">
                <a:cs typeface="B Baran" pitchFamily="2" charset="-78"/>
              </a:rPr>
              <a:t>مخرج کسر</a:t>
            </a:r>
          </a:p>
          <a:p>
            <a:pPr marL="457200" lvl="1" indent="0" algn="r" rtl="1">
              <a:lnSpc>
                <a:spcPct val="90000"/>
              </a:lnSpc>
              <a:buNone/>
            </a:pPr>
            <a:r>
              <a:rPr lang="fa-IR" sz="1800" dirty="0" smtClean="0">
                <a:cs typeface="B Baran" pitchFamily="2" charset="-78"/>
              </a:rPr>
              <a:t>تعداد جمعیتی که پیامد در آن اتفاق افتاده (جمعیتی که افراد دارای پیامد متعلق به آن هستند)</a:t>
            </a:r>
          </a:p>
          <a:p>
            <a:pPr marL="457200" lvl="1" indent="0" algn="r" rtl="1">
              <a:lnSpc>
                <a:spcPct val="90000"/>
              </a:lnSpc>
              <a:buNone/>
            </a:pPr>
            <a:r>
              <a:rPr lang="fa-IR" sz="1800" dirty="0" smtClean="0">
                <a:cs typeface="B Baran" pitchFamily="2" charset="-78"/>
              </a:rPr>
              <a:t>    (جمعیت در معرض خطر)</a:t>
            </a:r>
          </a:p>
          <a:p>
            <a:pPr marL="457200" lvl="1" indent="0" algn="r" rtl="1">
              <a:lnSpc>
                <a:spcPct val="90000"/>
              </a:lnSpc>
              <a:buNone/>
            </a:pPr>
            <a:endParaRPr lang="fa-IR" sz="1800" dirty="0" smtClean="0">
              <a:cs typeface="B Baran" pitchFamily="2" charset="-78"/>
            </a:endParaRPr>
          </a:p>
          <a:p>
            <a:pPr marL="457200" lvl="1" indent="0" algn="r" rtl="1">
              <a:lnSpc>
                <a:spcPct val="90000"/>
              </a:lnSpc>
              <a:buNone/>
            </a:pPr>
            <a:r>
              <a:rPr lang="fa-IR" sz="1800" dirty="0" smtClean="0">
                <a:cs typeface="B Baran" pitchFamily="2" charset="-78"/>
              </a:rPr>
              <a:t>در میزان صورت و مخرج از یک جنس هستند .</a:t>
            </a:r>
            <a:endParaRPr lang="fa-IR" sz="1800" dirty="0">
              <a:cs typeface="B Baran" pitchFamily="2" charset="-78"/>
            </a:endParaRPr>
          </a:p>
        </p:txBody>
      </p:sp>
    </p:spTree>
    <p:extLst>
      <p:ext uri="{BB962C8B-B14F-4D97-AF65-F5344CB8AC3E}">
        <p14:creationId xmlns:p14="http://schemas.microsoft.com/office/powerpoint/2010/main" val="251553135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5867400" y="3187328"/>
            <a:ext cx="2870200" cy="1117600"/>
            <a:chOff x="3713" y="3162"/>
            <a:chExt cx="1808" cy="704"/>
          </a:xfrm>
        </p:grpSpPr>
        <p:sp>
          <p:nvSpPr>
            <p:cNvPr id="5" name="Rectangle 5"/>
            <p:cNvSpPr>
              <a:spLocks noChangeArrowheads="1"/>
            </p:cNvSpPr>
            <p:nvPr/>
          </p:nvSpPr>
          <p:spPr bwMode="auto">
            <a:xfrm>
              <a:off x="3849" y="3162"/>
              <a:ext cx="12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hangingPunct="0"/>
              <a:r>
                <a:rPr lang="en-US" sz="2800" b="1">
                  <a:cs typeface="B Titr" pitchFamily="2" charset="-78"/>
                </a:rPr>
                <a:t>2</a:t>
              </a:r>
              <a:endParaRPr lang="en-US" sz="2400">
                <a:cs typeface="B Titr" pitchFamily="2" charset="-78"/>
              </a:endParaRPr>
            </a:p>
          </p:txBody>
        </p:sp>
        <p:sp>
          <p:nvSpPr>
            <p:cNvPr id="6" name="Rectangle 6"/>
            <p:cNvSpPr>
              <a:spLocks noChangeArrowheads="1"/>
            </p:cNvSpPr>
            <p:nvPr/>
          </p:nvSpPr>
          <p:spPr bwMode="auto">
            <a:xfrm>
              <a:off x="3744" y="3340"/>
              <a:ext cx="177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eaLnBrk="0" hangingPunct="0"/>
              <a:r>
                <a:rPr lang="en-US" sz="2800" b="1">
                  <a:cs typeface="B Titr" pitchFamily="2" charset="-78"/>
                </a:rPr>
                <a:t>----- = 0.02 / </a:t>
              </a:r>
              <a:r>
                <a:rPr lang="en-US" sz="2800" b="1">
                  <a:solidFill>
                    <a:srgbClr val="FF0000"/>
                  </a:solidFill>
                  <a:cs typeface="B Titr" pitchFamily="2" charset="-78"/>
                </a:rPr>
                <a:t>year</a:t>
              </a:r>
              <a:r>
                <a:rPr lang="en-US" sz="2800" b="1">
                  <a:cs typeface="B Titr" pitchFamily="2" charset="-78"/>
                </a:rPr>
                <a:t> </a:t>
              </a:r>
            </a:p>
          </p:txBody>
        </p:sp>
        <p:sp>
          <p:nvSpPr>
            <p:cNvPr id="7" name="Rectangle 7"/>
            <p:cNvSpPr>
              <a:spLocks noChangeArrowheads="1"/>
            </p:cNvSpPr>
            <p:nvPr/>
          </p:nvSpPr>
          <p:spPr bwMode="auto">
            <a:xfrm>
              <a:off x="3713" y="3578"/>
              <a:ext cx="3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eaLnBrk="0" hangingPunct="0"/>
              <a:r>
                <a:rPr lang="en-US" sz="3000" b="1">
                  <a:cs typeface="B Titr" pitchFamily="2" charset="-78"/>
                </a:rPr>
                <a:t>100</a:t>
              </a:r>
              <a:endParaRPr lang="en-US" sz="2800" b="1">
                <a:cs typeface="B Titr" pitchFamily="2" charset="-78"/>
              </a:endParaRPr>
            </a:p>
          </p:txBody>
        </p:sp>
      </p:grpSp>
      <p:sp>
        <p:nvSpPr>
          <p:cNvPr id="8" name="Line 8"/>
          <p:cNvSpPr>
            <a:spLocks noChangeShapeType="1"/>
          </p:cNvSpPr>
          <p:nvPr/>
        </p:nvSpPr>
        <p:spPr bwMode="auto">
          <a:xfrm>
            <a:off x="838200" y="3663578"/>
            <a:ext cx="46482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 name="Group 9"/>
          <p:cNvGrpSpPr>
            <a:grpSpLocks/>
          </p:cNvGrpSpPr>
          <p:nvPr/>
        </p:nvGrpSpPr>
        <p:grpSpPr bwMode="auto">
          <a:xfrm>
            <a:off x="1565275" y="3771528"/>
            <a:ext cx="693738" cy="371475"/>
            <a:chOff x="4014" y="2310"/>
            <a:chExt cx="946" cy="508"/>
          </a:xfrm>
        </p:grpSpPr>
        <p:sp>
          <p:nvSpPr>
            <p:cNvPr id="10" name="Freeform 10"/>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11" name="Freeform 11"/>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12" name="Freeform 12"/>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13" name="Freeform 13"/>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14" name="Freeform 14"/>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15" name="Freeform 15"/>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16" name="Freeform 16"/>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17" name="Freeform 17"/>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sp>
        <p:nvSpPr>
          <p:cNvPr id="18" name="Freeform 18"/>
          <p:cNvSpPr>
            <a:spLocks/>
          </p:cNvSpPr>
          <p:nvPr/>
        </p:nvSpPr>
        <p:spPr bwMode="auto">
          <a:xfrm>
            <a:off x="838200" y="3836616"/>
            <a:ext cx="150813" cy="300037"/>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rgbClr val="FF0000"/>
          </a:solidFill>
          <a:ln w="0">
            <a:solidFill>
              <a:srgbClr val="000000"/>
            </a:solidFill>
            <a:round/>
            <a:headEnd/>
            <a:tailEnd/>
          </a:ln>
        </p:spPr>
        <p:txBody>
          <a:bodyPr/>
          <a:lstStyle/>
          <a:p>
            <a:endParaRPr lang="en-US"/>
          </a:p>
        </p:txBody>
      </p:sp>
      <p:sp>
        <p:nvSpPr>
          <p:cNvPr id="19" name="Freeform 19"/>
          <p:cNvSpPr>
            <a:spLocks/>
          </p:cNvSpPr>
          <p:nvPr/>
        </p:nvSpPr>
        <p:spPr bwMode="auto">
          <a:xfrm>
            <a:off x="887413" y="3771528"/>
            <a:ext cx="55562" cy="57150"/>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rgbClr val="FF0000"/>
          </a:solidFill>
          <a:ln w="0">
            <a:solidFill>
              <a:srgbClr val="000000"/>
            </a:solidFill>
            <a:round/>
            <a:headEnd/>
            <a:tailEnd/>
          </a:ln>
        </p:spPr>
        <p:txBody>
          <a:bodyPr/>
          <a:lstStyle/>
          <a:p>
            <a:endParaRPr lang="en-US"/>
          </a:p>
        </p:txBody>
      </p:sp>
      <p:sp>
        <p:nvSpPr>
          <p:cNvPr id="20" name="Freeform 20"/>
          <p:cNvSpPr>
            <a:spLocks/>
          </p:cNvSpPr>
          <p:nvPr/>
        </p:nvSpPr>
        <p:spPr bwMode="auto">
          <a:xfrm>
            <a:off x="1379538" y="3842966"/>
            <a:ext cx="150812" cy="300037"/>
          </a:xfrm>
          <a:custGeom>
            <a:avLst/>
            <a:gdLst>
              <a:gd name="T0" fmla="*/ 2147483647 w 829"/>
              <a:gd name="T1" fmla="*/ 2147483647 h 1642"/>
              <a:gd name="T2" fmla="*/ 2147483647 w 829"/>
              <a:gd name="T3" fmla="*/ 2147483647 h 1642"/>
              <a:gd name="T4" fmla="*/ 2147483647 w 829"/>
              <a:gd name="T5" fmla="*/ 2147483647 h 1642"/>
              <a:gd name="T6" fmla="*/ 2147483647 w 829"/>
              <a:gd name="T7" fmla="*/ 2147483647 h 1642"/>
              <a:gd name="T8" fmla="*/ 2147483647 w 829"/>
              <a:gd name="T9" fmla="*/ 2147483647 h 1642"/>
              <a:gd name="T10" fmla="*/ 2147483647 w 829"/>
              <a:gd name="T11" fmla="*/ 2147483647 h 1642"/>
              <a:gd name="T12" fmla="*/ 2147483647 w 829"/>
              <a:gd name="T13" fmla="*/ 2147483647 h 1642"/>
              <a:gd name="T14" fmla="*/ 2147483647 w 829"/>
              <a:gd name="T15" fmla="*/ 2147483647 h 1642"/>
              <a:gd name="T16" fmla="*/ 2147483647 w 829"/>
              <a:gd name="T17" fmla="*/ 2147483647 h 1642"/>
              <a:gd name="T18" fmla="*/ 2147483647 w 829"/>
              <a:gd name="T19" fmla="*/ 2147483647 h 1642"/>
              <a:gd name="T20" fmla="*/ 2147483647 w 829"/>
              <a:gd name="T21" fmla="*/ 2147483647 h 1642"/>
              <a:gd name="T22" fmla="*/ 2147483647 w 829"/>
              <a:gd name="T23" fmla="*/ 2147483647 h 1642"/>
              <a:gd name="T24" fmla="*/ 2147483647 w 829"/>
              <a:gd name="T25" fmla="*/ 2147483647 h 1642"/>
              <a:gd name="T26" fmla="*/ 2147483647 w 829"/>
              <a:gd name="T27" fmla="*/ 2147483647 h 1642"/>
              <a:gd name="T28" fmla="*/ 2147483647 w 829"/>
              <a:gd name="T29" fmla="*/ 2147483647 h 1642"/>
              <a:gd name="T30" fmla="*/ 2147483647 w 829"/>
              <a:gd name="T31" fmla="*/ 2147483647 h 1642"/>
              <a:gd name="T32" fmla="*/ 2147483647 w 829"/>
              <a:gd name="T33" fmla="*/ 2147483647 h 1642"/>
              <a:gd name="T34" fmla="*/ 2147483647 w 829"/>
              <a:gd name="T35" fmla="*/ 2147483647 h 1642"/>
              <a:gd name="T36" fmla="*/ 2147483647 w 829"/>
              <a:gd name="T37" fmla="*/ 2147483647 h 1642"/>
              <a:gd name="T38" fmla="*/ 2147483647 w 829"/>
              <a:gd name="T39" fmla="*/ 2147483647 h 1642"/>
              <a:gd name="T40" fmla="*/ 2147483647 w 829"/>
              <a:gd name="T41" fmla="*/ 2147483647 h 1642"/>
              <a:gd name="T42" fmla="*/ 2147483647 w 829"/>
              <a:gd name="T43" fmla="*/ 2147483647 h 1642"/>
              <a:gd name="T44" fmla="*/ 2147483647 w 829"/>
              <a:gd name="T45" fmla="*/ 2147483647 h 1642"/>
              <a:gd name="T46" fmla="*/ 2147483647 w 829"/>
              <a:gd name="T47" fmla="*/ 2147483647 h 1642"/>
              <a:gd name="T48" fmla="*/ 2147483647 w 829"/>
              <a:gd name="T49" fmla="*/ 2147483647 h 1642"/>
              <a:gd name="T50" fmla="*/ 2147483647 w 829"/>
              <a:gd name="T51" fmla="*/ 2147483647 h 1642"/>
              <a:gd name="T52" fmla="*/ 2147483647 w 829"/>
              <a:gd name="T53" fmla="*/ 2147483647 h 1642"/>
              <a:gd name="T54" fmla="*/ 2147483647 w 829"/>
              <a:gd name="T55" fmla="*/ 2147483647 h 1642"/>
              <a:gd name="T56" fmla="*/ 2147483647 w 829"/>
              <a:gd name="T57" fmla="*/ 2147483647 h 1642"/>
              <a:gd name="T58" fmla="*/ 2147483647 w 829"/>
              <a:gd name="T59" fmla="*/ 0 h 1642"/>
              <a:gd name="T60" fmla="*/ 2147483647 w 829"/>
              <a:gd name="T61" fmla="*/ 2147483647 h 1642"/>
              <a:gd name="T62" fmla="*/ 2147483647 w 829"/>
              <a:gd name="T63" fmla="*/ 2147483647 h 1642"/>
              <a:gd name="T64" fmla="*/ 2147483647 w 829"/>
              <a:gd name="T65" fmla="*/ 2147483647 h 1642"/>
              <a:gd name="T66" fmla="*/ 0 w 829"/>
              <a:gd name="T67" fmla="*/ 2147483647 h 1642"/>
              <a:gd name="T68" fmla="*/ 2147483647 w 829"/>
              <a:gd name="T69" fmla="*/ 2147483647 h 1642"/>
              <a:gd name="T70" fmla="*/ 2147483647 w 829"/>
              <a:gd name="T71" fmla="*/ 2147483647 h 1642"/>
              <a:gd name="T72" fmla="*/ 2147483647 w 829"/>
              <a:gd name="T73" fmla="*/ 2147483647 h 1642"/>
              <a:gd name="T74" fmla="*/ 2147483647 w 829"/>
              <a:gd name="T75" fmla="*/ 2147483647 h 1642"/>
              <a:gd name="T76" fmla="*/ 2147483647 w 829"/>
              <a:gd name="T77" fmla="*/ 2147483647 h 1642"/>
              <a:gd name="T78" fmla="*/ 2147483647 w 829"/>
              <a:gd name="T79" fmla="*/ 2147483647 h 1642"/>
              <a:gd name="T80" fmla="*/ 2147483647 w 829"/>
              <a:gd name="T81" fmla="*/ 2147483647 h 1642"/>
              <a:gd name="T82" fmla="*/ 2147483647 w 829"/>
              <a:gd name="T83" fmla="*/ 2147483647 h 1642"/>
              <a:gd name="T84" fmla="*/ 2147483647 w 829"/>
              <a:gd name="T85" fmla="*/ 2147483647 h 1642"/>
              <a:gd name="T86" fmla="*/ 2147483647 w 829"/>
              <a:gd name="T87" fmla="*/ 2147483647 h 1642"/>
              <a:gd name="T88" fmla="*/ 2147483647 w 829"/>
              <a:gd name="T89" fmla="*/ 2147483647 h 1642"/>
              <a:gd name="T90" fmla="*/ 2147483647 w 829"/>
              <a:gd name="T91" fmla="*/ 2147483647 h 1642"/>
              <a:gd name="T92" fmla="*/ 2147483647 w 829"/>
              <a:gd name="T93" fmla="*/ 2147483647 h 1642"/>
              <a:gd name="T94" fmla="*/ 2147483647 w 829"/>
              <a:gd name="T95" fmla="*/ 2147483647 h 1642"/>
              <a:gd name="T96" fmla="*/ 2147483647 w 829"/>
              <a:gd name="T97" fmla="*/ 2147483647 h 1642"/>
              <a:gd name="T98" fmla="*/ 2147483647 w 829"/>
              <a:gd name="T99" fmla="*/ 2147483647 h 1642"/>
              <a:gd name="T100" fmla="*/ 2147483647 w 829"/>
              <a:gd name="T101" fmla="*/ 2147483647 h 1642"/>
              <a:gd name="T102" fmla="*/ 2147483647 w 829"/>
              <a:gd name="T103" fmla="*/ 2147483647 h 1642"/>
              <a:gd name="T104" fmla="*/ 2147483647 w 829"/>
              <a:gd name="T105" fmla="*/ 2147483647 h 1642"/>
              <a:gd name="T106" fmla="*/ 2147483647 w 829"/>
              <a:gd name="T107" fmla="*/ 2147483647 h 1642"/>
              <a:gd name="T108" fmla="*/ 2147483647 w 829"/>
              <a:gd name="T109" fmla="*/ 2147483647 h 1642"/>
              <a:gd name="T110" fmla="*/ 2147483647 w 829"/>
              <a:gd name="T111" fmla="*/ 2147483647 h 1642"/>
              <a:gd name="T112" fmla="*/ 2147483647 w 829"/>
              <a:gd name="T113" fmla="*/ 2147483647 h 1642"/>
              <a:gd name="T114" fmla="*/ 2147483647 w 829"/>
              <a:gd name="T115" fmla="*/ 2147483647 h 1642"/>
              <a:gd name="T116" fmla="*/ 2147483647 w 829"/>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1" name="Freeform 21"/>
          <p:cNvSpPr>
            <a:spLocks/>
          </p:cNvSpPr>
          <p:nvPr/>
        </p:nvSpPr>
        <p:spPr bwMode="auto">
          <a:xfrm>
            <a:off x="1427163" y="3776291"/>
            <a:ext cx="57150" cy="58737"/>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22" name="Freeform 22"/>
          <p:cNvSpPr>
            <a:spLocks/>
          </p:cNvSpPr>
          <p:nvPr/>
        </p:nvSpPr>
        <p:spPr bwMode="auto">
          <a:xfrm>
            <a:off x="1016000" y="3836616"/>
            <a:ext cx="150813" cy="300037"/>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rgbClr val="FF0000"/>
          </a:solidFill>
          <a:ln w="0">
            <a:solidFill>
              <a:srgbClr val="000000"/>
            </a:solidFill>
            <a:round/>
            <a:headEnd/>
            <a:tailEnd/>
          </a:ln>
        </p:spPr>
        <p:txBody>
          <a:bodyPr/>
          <a:lstStyle/>
          <a:p>
            <a:endParaRPr lang="en-US"/>
          </a:p>
        </p:txBody>
      </p:sp>
      <p:sp>
        <p:nvSpPr>
          <p:cNvPr id="23" name="Freeform 23"/>
          <p:cNvSpPr>
            <a:spLocks/>
          </p:cNvSpPr>
          <p:nvPr/>
        </p:nvSpPr>
        <p:spPr bwMode="auto">
          <a:xfrm>
            <a:off x="1060450" y="3771528"/>
            <a:ext cx="55563" cy="57150"/>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rgbClr val="FF0000"/>
          </a:solidFill>
          <a:ln w="0">
            <a:solidFill>
              <a:srgbClr val="000000"/>
            </a:solidFill>
            <a:round/>
            <a:headEnd/>
            <a:tailEnd/>
          </a:ln>
        </p:spPr>
        <p:txBody>
          <a:bodyPr/>
          <a:lstStyle/>
          <a:p>
            <a:endParaRPr lang="en-US"/>
          </a:p>
        </p:txBody>
      </p:sp>
      <p:sp>
        <p:nvSpPr>
          <p:cNvPr id="24" name="Freeform 24"/>
          <p:cNvSpPr>
            <a:spLocks/>
          </p:cNvSpPr>
          <p:nvPr/>
        </p:nvSpPr>
        <p:spPr bwMode="auto">
          <a:xfrm>
            <a:off x="1203325" y="3836616"/>
            <a:ext cx="150813" cy="300037"/>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25" name="Freeform 25"/>
          <p:cNvSpPr>
            <a:spLocks/>
          </p:cNvSpPr>
          <p:nvPr/>
        </p:nvSpPr>
        <p:spPr bwMode="auto">
          <a:xfrm>
            <a:off x="1252538" y="3771528"/>
            <a:ext cx="55562" cy="57150"/>
          </a:xfrm>
          <a:custGeom>
            <a:avLst/>
            <a:gdLst>
              <a:gd name="T0" fmla="*/ 2147483647 w 307"/>
              <a:gd name="T1" fmla="*/ 2147483647 h 318"/>
              <a:gd name="T2" fmla="*/ 2147483647 w 307"/>
              <a:gd name="T3" fmla="*/ 2147483647 h 318"/>
              <a:gd name="T4" fmla="*/ 2147483647 w 307"/>
              <a:gd name="T5" fmla="*/ 2147483647 h 318"/>
              <a:gd name="T6" fmla="*/ 2147483647 w 307"/>
              <a:gd name="T7" fmla="*/ 2147483647 h 318"/>
              <a:gd name="T8" fmla="*/ 2147483647 w 307"/>
              <a:gd name="T9" fmla="*/ 0 h 318"/>
              <a:gd name="T10" fmla="*/ 2147483647 w 307"/>
              <a:gd name="T11" fmla="*/ 2147483647 h 318"/>
              <a:gd name="T12" fmla="*/ 2147483647 w 307"/>
              <a:gd name="T13" fmla="*/ 2147483647 h 318"/>
              <a:gd name="T14" fmla="*/ 2147483647 w 307"/>
              <a:gd name="T15" fmla="*/ 2147483647 h 318"/>
              <a:gd name="T16" fmla="*/ 0 w 307"/>
              <a:gd name="T17" fmla="*/ 2147483647 h 318"/>
              <a:gd name="T18" fmla="*/ 2147483647 w 307"/>
              <a:gd name="T19" fmla="*/ 2147483647 h 318"/>
              <a:gd name="T20" fmla="*/ 2147483647 w 307"/>
              <a:gd name="T21" fmla="*/ 2147483647 h 318"/>
              <a:gd name="T22" fmla="*/ 2147483647 w 307"/>
              <a:gd name="T23" fmla="*/ 2147483647 h 318"/>
              <a:gd name="T24" fmla="*/ 2147483647 w 307"/>
              <a:gd name="T25" fmla="*/ 2147483647 h 318"/>
              <a:gd name="T26" fmla="*/ 2147483647 w 307"/>
              <a:gd name="T27" fmla="*/ 2147483647 h 318"/>
              <a:gd name="T28" fmla="*/ 2147483647 w 307"/>
              <a:gd name="T29" fmla="*/ 2147483647 h 318"/>
              <a:gd name="T30" fmla="*/ 2147483647 w 307"/>
              <a:gd name="T31" fmla="*/ 2147483647 h 318"/>
              <a:gd name="T32" fmla="*/ 2147483647 w 307"/>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nvGrpSpPr>
          <p:cNvPr id="26" name="Group 26"/>
          <p:cNvGrpSpPr>
            <a:grpSpLocks/>
          </p:cNvGrpSpPr>
          <p:nvPr/>
        </p:nvGrpSpPr>
        <p:grpSpPr bwMode="auto">
          <a:xfrm>
            <a:off x="2279650" y="3771528"/>
            <a:ext cx="692150" cy="371475"/>
            <a:chOff x="4014" y="2310"/>
            <a:chExt cx="946" cy="508"/>
          </a:xfrm>
        </p:grpSpPr>
        <p:sp>
          <p:nvSpPr>
            <p:cNvPr id="27" name="Freeform 27"/>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28" name="Freeform 28"/>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29" name="Freeform 29"/>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30" name="Freeform 30"/>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31" name="Freeform 31"/>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32" name="Freeform 32"/>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33" name="Freeform 33"/>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34" name="Freeform 34"/>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35" name="Group 35"/>
          <p:cNvGrpSpPr>
            <a:grpSpLocks/>
          </p:cNvGrpSpPr>
          <p:nvPr/>
        </p:nvGrpSpPr>
        <p:grpSpPr bwMode="auto">
          <a:xfrm>
            <a:off x="3698875" y="3771528"/>
            <a:ext cx="693738" cy="371475"/>
            <a:chOff x="4014" y="2310"/>
            <a:chExt cx="946" cy="508"/>
          </a:xfrm>
        </p:grpSpPr>
        <p:sp>
          <p:nvSpPr>
            <p:cNvPr id="36" name="Freeform 36"/>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37" name="Freeform 37"/>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38" name="Freeform 38"/>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39" name="Freeform 39"/>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40" name="Freeform 40"/>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41" name="Freeform 41"/>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42" name="Freeform 42"/>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43" name="Freeform 43"/>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44" name="Group 44"/>
          <p:cNvGrpSpPr>
            <a:grpSpLocks/>
          </p:cNvGrpSpPr>
          <p:nvPr/>
        </p:nvGrpSpPr>
        <p:grpSpPr bwMode="auto">
          <a:xfrm>
            <a:off x="2971800" y="3771528"/>
            <a:ext cx="692150" cy="371475"/>
            <a:chOff x="4014" y="2310"/>
            <a:chExt cx="946" cy="508"/>
          </a:xfrm>
        </p:grpSpPr>
        <p:sp>
          <p:nvSpPr>
            <p:cNvPr id="45" name="Freeform 45"/>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46" name="Freeform 46"/>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47" name="Freeform 47"/>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48" name="Freeform 48"/>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49" name="Freeform 49"/>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50" name="Freeform 50"/>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51" name="Freeform 51"/>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52" name="Freeform 52"/>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sp>
        <p:nvSpPr>
          <p:cNvPr id="53" name="Freeform 53"/>
          <p:cNvSpPr>
            <a:spLocks/>
          </p:cNvSpPr>
          <p:nvPr/>
        </p:nvSpPr>
        <p:spPr bwMode="auto">
          <a:xfrm>
            <a:off x="4413250" y="3836616"/>
            <a:ext cx="150813" cy="300037"/>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54" name="Freeform 54"/>
          <p:cNvSpPr>
            <a:spLocks/>
          </p:cNvSpPr>
          <p:nvPr/>
        </p:nvSpPr>
        <p:spPr bwMode="auto">
          <a:xfrm>
            <a:off x="4462463" y="3771528"/>
            <a:ext cx="55562" cy="57150"/>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55" name="Freeform 55"/>
          <p:cNvSpPr>
            <a:spLocks/>
          </p:cNvSpPr>
          <p:nvPr/>
        </p:nvSpPr>
        <p:spPr bwMode="auto">
          <a:xfrm>
            <a:off x="4954588" y="3842966"/>
            <a:ext cx="150812" cy="300037"/>
          </a:xfrm>
          <a:custGeom>
            <a:avLst/>
            <a:gdLst>
              <a:gd name="T0" fmla="*/ 2147483647 w 829"/>
              <a:gd name="T1" fmla="*/ 2147483647 h 1642"/>
              <a:gd name="T2" fmla="*/ 2147483647 w 829"/>
              <a:gd name="T3" fmla="*/ 2147483647 h 1642"/>
              <a:gd name="T4" fmla="*/ 2147483647 w 829"/>
              <a:gd name="T5" fmla="*/ 2147483647 h 1642"/>
              <a:gd name="T6" fmla="*/ 2147483647 w 829"/>
              <a:gd name="T7" fmla="*/ 2147483647 h 1642"/>
              <a:gd name="T8" fmla="*/ 2147483647 w 829"/>
              <a:gd name="T9" fmla="*/ 2147483647 h 1642"/>
              <a:gd name="T10" fmla="*/ 2147483647 w 829"/>
              <a:gd name="T11" fmla="*/ 2147483647 h 1642"/>
              <a:gd name="T12" fmla="*/ 2147483647 w 829"/>
              <a:gd name="T13" fmla="*/ 2147483647 h 1642"/>
              <a:gd name="T14" fmla="*/ 2147483647 w 829"/>
              <a:gd name="T15" fmla="*/ 2147483647 h 1642"/>
              <a:gd name="T16" fmla="*/ 2147483647 w 829"/>
              <a:gd name="T17" fmla="*/ 2147483647 h 1642"/>
              <a:gd name="T18" fmla="*/ 2147483647 w 829"/>
              <a:gd name="T19" fmla="*/ 2147483647 h 1642"/>
              <a:gd name="T20" fmla="*/ 2147483647 w 829"/>
              <a:gd name="T21" fmla="*/ 2147483647 h 1642"/>
              <a:gd name="T22" fmla="*/ 2147483647 w 829"/>
              <a:gd name="T23" fmla="*/ 2147483647 h 1642"/>
              <a:gd name="T24" fmla="*/ 2147483647 w 829"/>
              <a:gd name="T25" fmla="*/ 2147483647 h 1642"/>
              <a:gd name="T26" fmla="*/ 2147483647 w 829"/>
              <a:gd name="T27" fmla="*/ 2147483647 h 1642"/>
              <a:gd name="T28" fmla="*/ 2147483647 w 829"/>
              <a:gd name="T29" fmla="*/ 2147483647 h 1642"/>
              <a:gd name="T30" fmla="*/ 2147483647 w 829"/>
              <a:gd name="T31" fmla="*/ 2147483647 h 1642"/>
              <a:gd name="T32" fmla="*/ 2147483647 w 829"/>
              <a:gd name="T33" fmla="*/ 2147483647 h 1642"/>
              <a:gd name="T34" fmla="*/ 2147483647 w 829"/>
              <a:gd name="T35" fmla="*/ 2147483647 h 1642"/>
              <a:gd name="T36" fmla="*/ 2147483647 w 829"/>
              <a:gd name="T37" fmla="*/ 2147483647 h 1642"/>
              <a:gd name="T38" fmla="*/ 2147483647 w 829"/>
              <a:gd name="T39" fmla="*/ 2147483647 h 1642"/>
              <a:gd name="T40" fmla="*/ 2147483647 w 829"/>
              <a:gd name="T41" fmla="*/ 2147483647 h 1642"/>
              <a:gd name="T42" fmla="*/ 2147483647 w 829"/>
              <a:gd name="T43" fmla="*/ 2147483647 h 1642"/>
              <a:gd name="T44" fmla="*/ 2147483647 w 829"/>
              <a:gd name="T45" fmla="*/ 2147483647 h 1642"/>
              <a:gd name="T46" fmla="*/ 2147483647 w 829"/>
              <a:gd name="T47" fmla="*/ 2147483647 h 1642"/>
              <a:gd name="T48" fmla="*/ 2147483647 w 829"/>
              <a:gd name="T49" fmla="*/ 2147483647 h 1642"/>
              <a:gd name="T50" fmla="*/ 2147483647 w 829"/>
              <a:gd name="T51" fmla="*/ 2147483647 h 1642"/>
              <a:gd name="T52" fmla="*/ 2147483647 w 829"/>
              <a:gd name="T53" fmla="*/ 2147483647 h 1642"/>
              <a:gd name="T54" fmla="*/ 2147483647 w 829"/>
              <a:gd name="T55" fmla="*/ 2147483647 h 1642"/>
              <a:gd name="T56" fmla="*/ 2147483647 w 829"/>
              <a:gd name="T57" fmla="*/ 2147483647 h 1642"/>
              <a:gd name="T58" fmla="*/ 2147483647 w 829"/>
              <a:gd name="T59" fmla="*/ 0 h 1642"/>
              <a:gd name="T60" fmla="*/ 2147483647 w 829"/>
              <a:gd name="T61" fmla="*/ 2147483647 h 1642"/>
              <a:gd name="T62" fmla="*/ 2147483647 w 829"/>
              <a:gd name="T63" fmla="*/ 2147483647 h 1642"/>
              <a:gd name="T64" fmla="*/ 2147483647 w 829"/>
              <a:gd name="T65" fmla="*/ 2147483647 h 1642"/>
              <a:gd name="T66" fmla="*/ 0 w 829"/>
              <a:gd name="T67" fmla="*/ 2147483647 h 1642"/>
              <a:gd name="T68" fmla="*/ 2147483647 w 829"/>
              <a:gd name="T69" fmla="*/ 2147483647 h 1642"/>
              <a:gd name="T70" fmla="*/ 2147483647 w 829"/>
              <a:gd name="T71" fmla="*/ 2147483647 h 1642"/>
              <a:gd name="T72" fmla="*/ 2147483647 w 829"/>
              <a:gd name="T73" fmla="*/ 2147483647 h 1642"/>
              <a:gd name="T74" fmla="*/ 2147483647 w 829"/>
              <a:gd name="T75" fmla="*/ 2147483647 h 1642"/>
              <a:gd name="T76" fmla="*/ 2147483647 w 829"/>
              <a:gd name="T77" fmla="*/ 2147483647 h 1642"/>
              <a:gd name="T78" fmla="*/ 2147483647 w 829"/>
              <a:gd name="T79" fmla="*/ 2147483647 h 1642"/>
              <a:gd name="T80" fmla="*/ 2147483647 w 829"/>
              <a:gd name="T81" fmla="*/ 2147483647 h 1642"/>
              <a:gd name="T82" fmla="*/ 2147483647 w 829"/>
              <a:gd name="T83" fmla="*/ 2147483647 h 1642"/>
              <a:gd name="T84" fmla="*/ 2147483647 w 829"/>
              <a:gd name="T85" fmla="*/ 2147483647 h 1642"/>
              <a:gd name="T86" fmla="*/ 2147483647 w 829"/>
              <a:gd name="T87" fmla="*/ 2147483647 h 1642"/>
              <a:gd name="T88" fmla="*/ 2147483647 w 829"/>
              <a:gd name="T89" fmla="*/ 2147483647 h 1642"/>
              <a:gd name="T90" fmla="*/ 2147483647 w 829"/>
              <a:gd name="T91" fmla="*/ 2147483647 h 1642"/>
              <a:gd name="T92" fmla="*/ 2147483647 w 829"/>
              <a:gd name="T93" fmla="*/ 2147483647 h 1642"/>
              <a:gd name="T94" fmla="*/ 2147483647 w 829"/>
              <a:gd name="T95" fmla="*/ 2147483647 h 1642"/>
              <a:gd name="T96" fmla="*/ 2147483647 w 829"/>
              <a:gd name="T97" fmla="*/ 2147483647 h 1642"/>
              <a:gd name="T98" fmla="*/ 2147483647 w 829"/>
              <a:gd name="T99" fmla="*/ 2147483647 h 1642"/>
              <a:gd name="T100" fmla="*/ 2147483647 w 829"/>
              <a:gd name="T101" fmla="*/ 2147483647 h 1642"/>
              <a:gd name="T102" fmla="*/ 2147483647 w 829"/>
              <a:gd name="T103" fmla="*/ 2147483647 h 1642"/>
              <a:gd name="T104" fmla="*/ 2147483647 w 829"/>
              <a:gd name="T105" fmla="*/ 2147483647 h 1642"/>
              <a:gd name="T106" fmla="*/ 2147483647 w 829"/>
              <a:gd name="T107" fmla="*/ 2147483647 h 1642"/>
              <a:gd name="T108" fmla="*/ 2147483647 w 829"/>
              <a:gd name="T109" fmla="*/ 2147483647 h 1642"/>
              <a:gd name="T110" fmla="*/ 2147483647 w 829"/>
              <a:gd name="T111" fmla="*/ 2147483647 h 1642"/>
              <a:gd name="T112" fmla="*/ 2147483647 w 829"/>
              <a:gd name="T113" fmla="*/ 2147483647 h 1642"/>
              <a:gd name="T114" fmla="*/ 2147483647 w 829"/>
              <a:gd name="T115" fmla="*/ 2147483647 h 1642"/>
              <a:gd name="T116" fmla="*/ 2147483647 w 829"/>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56" name="Freeform 56"/>
          <p:cNvSpPr>
            <a:spLocks/>
          </p:cNvSpPr>
          <p:nvPr/>
        </p:nvSpPr>
        <p:spPr bwMode="auto">
          <a:xfrm>
            <a:off x="5002213" y="3776291"/>
            <a:ext cx="57150" cy="58737"/>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57" name="Freeform 57"/>
          <p:cNvSpPr>
            <a:spLocks/>
          </p:cNvSpPr>
          <p:nvPr/>
        </p:nvSpPr>
        <p:spPr bwMode="auto">
          <a:xfrm>
            <a:off x="4591050" y="3836616"/>
            <a:ext cx="150813" cy="300037"/>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58" name="Freeform 58"/>
          <p:cNvSpPr>
            <a:spLocks/>
          </p:cNvSpPr>
          <p:nvPr/>
        </p:nvSpPr>
        <p:spPr bwMode="auto">
          <a:xfrm>
            <a:off x="4635500" y="3771528"/>
            <a:ext cx="55563" cy="57150"/>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59" name="Freeform 59"/>
          <p:cNvSpPr>
            <a:spLocks/>
          </p:cNvSpPr>
          <p:nvPr/>
        </p:nvSpPr>
        <p:spPr bwMode="auto">
          <a:xfrm>
            <a:off x="4778375" y="3836616"/>
            <a:ext cx="150813" cy="300037"/>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60" name="Freeform 60"/>
          <p:cNvSpPr>
            <a:spLocks/>
          </p:cNvSpPr>
          <p:nvPr/>
        </p:nvSpPr>
        <p:spPr bwMode="auto">
          <a:xfrm>
            <a:off x="4827588" y="3771528"/>
            <a:ext cx="55562" cy="57150"/>
          </a:xfrm>
          <a:custGeom>
            <a:avLst/>
            <a:gdLst>
              <a:gd name="T0" fmla="*/ 2147483647 w 307"/>
              <a:gd name="T1" fmla="*/ 2147483647 h 318"/>
              <a:gd name="T2" fmla="*/ 2147483647 w 307"/>
              <a:gd name="T3" fmla="*/ 2147483647 h 318"/>
              <a:gd name="T4" fmla="*/ 2147483647 w 307"/>
              <a:gd name="T5" fmla="*/ 2147483647 h 318"/>
              <a:gd name="T6" fmla="*/ 2147483647 w 307"/>
              <a:gd name="T7" fmla="*/ 2147483647 h 318"/>
              <a:gd name="T8" fmla="*/ 2147483647 w 307"/>
              <a:gd name="T9" fmla="*/ 0 h 318"/>
              <a:gd name="T10" fmla="*/ 2147483647 w 307"/>
              <a:gd name="T11" fmla="*/ 2147483647 h 318"/>
              <a:gd name="T12" fmla="*/ 2147483647 w 307"/>
              <a:gd name="T13" fmla="*/ 2147483647 h 318"/>
              <a:gd name="T14" fmla="*/ 2147483647 w 307"/>
              <a:gd name="T15" fmla="*/ 2147483647 h 318"/>
              <a:gd name="T16" fmla="*/ 0 w 307"/>
              <a:gd name="T17" fmla="*/ 2147483647 h 318"/>
              <a:gd name="T18" fmla="*/ 2147483647 w 307"/>
              <a:gd name="T19" fmla="*/ 2147483647 h 318"/>
              <a:gd name="T20" fmla="*/ 2147483647 w 307"/>
              <a:gd name="T21" fmla="*/ 2147483647 h 318"/>
              <a:gd name="T22" fmla="*/ 2147483647 w 307"/>
              <a:gd name="T23" fmla="*/ 2147483647 h 318"/>
              <a:gd name="T24" fmla="*/ 2147483647 w 307"/>
              <a:gd name="T25" fmla="*/ 2147483647 h 318"/>
              <a:gd name="T26" fmla="*/ 2147483647 w 307"/>
              <a:gd name="T27" fmla="*/ 2147483647 h 318"/>
              <a:gd name="T28" fmla="*/ 2147483647 w 307"/>
              <a:gd name="T29" fmla="*/ 2147483647 h 318"/>
              <a:gd name="T30" fmla="*/ 2147483647 w 307"/>
              <a:gd name="T31" fmla="*/ 2147483647 h 318"/>
              <a:gd name="T32" fmla="*/ 2147483647 w 307"/>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nvGrpSpPr>
          <p:cNvPr id="61" name="Group 61"/>
          <p:cNvGrpSpPr>
            <a:grpSpLocks/>
          </p:cNvGrpSpPr>
          <p:nvPr/>
        </p:nvGrpSpPr>
        <p:grpSpPr bwMode="auto">
          <a:xfrm>
            <a:off x="838200" y="4196978"/>
            <a:ext cx="2133600" cy="371475"/>
            <a:chOff x="96" y="3572"/>
            <a:chExt cx="2914" cy="508"/>
          </a:xfrm>
        </p:grpSpPr>
        <p:grpSp>
          <p:nvGrpSpPr>
            <p:cNvPr id="62" name="Group 62"/>
            <p:cNvGrpSpPr>
              <a:grpSpLocks/>
            </p:cNvGrpSpPr>
            <p:nvPr/>
          </p:nvGrpSpPr>
          <p:grpSpPr bwMode="auto">
            <a:xfrm>
              <a:off x="1090" y="3572"/>
              <a:ext cx="946" cy="508"/>
              <a:chOff x="4014" y="2310"/>
              <a:chExt cx="946" cy="508"/>
            </a:xfrm>
          </p:grpSpPr>
          <p:sp>
            <p:nvSpPr>
              <p:cNvPr id="81" name="Freeform 63"/>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82" name="Freeform 64"/>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83" name="Freeform 65"/>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84" name="Freeform 66"/>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85" name="Freeform 67"/>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86" name="Freeform 68"/>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87" name="Freeform 69"/>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88" name="Freeform 70"/>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63" name="Group 71"/>
            <p:cNvGrpSpPr>
              <a:grpSpLocks/>
            </p:cNvGrpSpPr>
            <p:nvPr/>
          </p:nvGrpSpPr>
          <p:grpSpPr bwMode="auto">
            <a:xfrm>
              <a:off x="96" y="3572"/>
              <a:ext cx="946" cy="508"/>
              <a:chOff x="4014" y="2310"/>
              <a:chExt cx="946" cy="508"/>
            </a:xfrm>
          </p:grpSpPr>
          <p:sp>
            <p:nvSpPr>
              <p:cNvPr id="73" name="Freeform 72"/>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74" name="Freeform 73"/>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75" name="Freeform 74"/>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76" name="Freeform 75"/>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77" name="Freeform 76"/>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78" name="Freeform 77"/>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79" name="Freeform 78"/>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80" name="Freeform 79"/>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64" name="Group 80"/>
            <p:cNvGrpSpPr>
              <a:grpSpLocks/>
            </p:cNvGrpSpPr>
            <p:nvPr/>
          </p:nvGrpSpPr>
          <p:grpSpPr bwMode="auto">
            <a:xfrm>
              <a:off x="2064" y="3572"/>
              <a:ext cx="946" cy="508"/>
              <a:chOff x="4014" y="2310"/>
              <a:chExt cx="946" cy="508"/>
            </a:xfrm>
          </p:grpSpPr>
          <p:sp>
            <p:nvSpPr>
              <p:cNvPr id="65" name="Freeform 81"/>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66" name="Freeform 82"/>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67" name="Freeform 83"/>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68" name="Freeform 84"/>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69" name="Freeform 85"/>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70" name="Freeform 86"/>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71" name="Freeform 87"/>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72" name="Freeform 88"/>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grpSp>
        <p:nvGrpSpPr>
          <p:cNvPr id="89" name="Group 89"/>
          <p:cNvGrpSpPr>
            <a:grpSpLocks/>
          </p:cNvGrpSpPr>
          <p:nvPr/>
        </p:nvGrpSpPr>
        <p:grpSpPr bwMode="auto">
          <a:xfrm>
            <a:off x="3698875" y="4196978"/>
            <a:ext cx="693738" cy="371475"/>
            <a:chOff x="4014" y="2310"/>
            <a:chExt cx="946" cy="508"/>
          </a:xfrm>
        </p:grpSpPr>
        <p:sp>
          <p:nvSpPr>
            <p:cNvPr id="90" name="Freeform 90"/>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91" name="Freeform 91"/>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92" name="Freeform 92"/>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93" name="Freeform 93"/>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94" name="Freeform 94"/>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95" name="Freeform 95"/>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96" name="Freeform 96"/>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97" name="Freeform 97"/>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grpSp>
        <p:nvGrpSpPr>
          <p:cNvPr id="98" name="Group 98"/>
          <p:cNvGrpSpPr>
            <a:grpSpLocks/>
          </p:cNvGrpSpPr>
          <p:nvPr/>
        </p:nvGrpSpPr>
        <p:grpSpPr bwMode="auto">
          <a:xfrm>
            <a:off x="2971800" y="4196978"/>
            <a:ext cx="692150" cy="371475"/>
            <a:chOff x="4014" y="2310"/>
            <a:chExt cx="946" cy="508"/>
          </a:xfrm>
        </p:grpSpPr>
        <p:sp>
          <p:nvSpPr>
            <p:cNvPr id="99" name="Freeform 99"/>
            <p:cNvSpPr>
              <a:spLocks/>
            </p:cNvSpPr>
            <p:nvPr/>
          </p:nvSpPr>
          <p:spPr bwMode="auto">
            <a:xfrm>
              <a:off x="4014" y="2400"/>
              <a:ext cx="207"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100" name="Freeform 100"/>
            <p:cNvSpPr>
              <a:spLocks/>
            </p:cNvSpPr>
            <p:nvPr/>
          </p:nvSpPr>
          <p:spPr bwMode="auto">
            <a:xfrm>
              <a:off x="4081"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101" name="Freeform 101"/>
            <p:cNvSpPr>
              <a:spLocks/>
            </p:cNvSpPr>
            <p:nvPr/>
          </p:nvSpPr>
          <p:spPr bwMode="auto">
            <a:xfrm>
              <a:off x="4753" y="2407"/>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102" name="Freeform 102"/>
            <p:cNvSpPr>
              <a:spLocks/>
            </p:cNvSpPr>
            <p:nvPr/>
          </p:nvSpPr>
          <p:spPr bwMode="auto">
            <a:xfrm>
              <a:off x="4820" y="2317"/>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103" name="Freeform 103"/>
            <p:cNvSpPr>
              <a:spLocks/>
            </p:cNvSpPr>
            <p:nvPr/>
          </p:nvSpPr>
          <p:spPr bwMode="auto">
            <a:xfrm>
              <a:off x="4256"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104" name="Freeform 104"/>
            <p:cNvSpPr>
              <a:spLocks/>
            </p:cNvSpPr>
            <p:nvPr/>
          </p:nvSpPr>
          <p:spPr bwMode="auto">
            <a:xfrm>
              <a:off x="4317" y="2310"/>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105" name="Freeform 105"/>
            <p:cNvSpPr>
              <a:spLocks/>
            </p:cNvSpPr>
            <p:nvPr/>
          </p:nvSpPr>
          <p:spPr bwMode="auto">
            <a:xfrm>
              <a:off x="4512" y="2400"/>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106" name="Freeform 106"/>
            <p:cNvSpPr>
              <a:spLocks/>
            </p:cNvSpPr>
            <p:nvPr/>
          </p:nvSpPr>
          <p:spPr bwMode="auto">
            <a:xfrm>
              <a:off x="4580" y="2310"/>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sp>
        <p:nvSpPr>
          <p:cNvPr id="107" name="Freeform 107"/>
          <p:cNvSpPr>
            <a:spLocks/>
          </p:cNvSpPr>
          <p:nvPr/>
        </p:nvSpPr>
        <p:spPr bwMode="auto">
          <a:xfrm>
            <a:off x="4413250" y="4262066"/>
            <a:ext cx="150813" cy="300037"/>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1" y="1039"/>
                </a:moveTo>
                <a:lnTo>
                  <a:pt x="441" y="1578"/>
                </a:lnTo>
                <a:lnTo>
                  <a:pt x="443" y="1585"/>
                </a:lnTo>
                <a:lnTo>
                  <a:pt x="445" y="1591"/>
                </a:lnTo>
                <a:lnTo>
                  <a:pt x="448" y="1597"/>
                </a:lnTo>
                <a:lnTo>
                  <a:pt x="450" y="1603"/>
                </a:lnTo>
                <a:lnTo>
                  <a:pt x="454" y="1608"/>
                </a:lnTo>
                <a:lnTo>
                  <a:pt x="457" y="1614"/>
                </a:lnTo>
                <a:lnTo>
                  <a:pt x="462" y="1619"/>
                </a:lnTo>
                <a:lnTo>
                  <a:pt x="466" y="1623"/>
                </a:lnTo>
                <a:lnTo>
                  <a:pt x="471" y="1628"/>
                </a:lnTo>
                <a:lnTo>
                  <a:pt x="477" y="1631"/>
                </a:lnTo>
                <a:lnTo>
                  <a:pt x="483" y="1634"/>
                </a:lnTo>
                <a:lnTo>
                  <a:pt x="489" y="1636"/>
                </a:lnTo>
                <a:lnTo>
                  <a:pt x="494" y="1639"/>
                </a:lnTo>
                <a:lnTo>
                  <a:pt x="500" y="1640"/>
                </a:lnTo>
                <a:lnTo>
                  <a:pt x="507" y="1641"/>
                </a:lnTo>
                <a:lnTo>
                  <a:pt x="513" y="1641"/>
                </a:lnTo>
                <a:lnTo>
                  <a:pt x="519" y="1641"/>
                </a:lnTo>
                <a:lnTo>
                  <a:pt x="525" y="1640"/>
                </a:lnTo>
                <a:lnTo>
                  <a:pt x="531" y="1639"/>
                </a:lnTo>
                <a:lnTo>
                  <a:pt x="538" y="1636"/>
                </a:lnTo>
                <a:lnTo>
                  <a:pt x="544" y="1634"/>
                </a:lnTo>
                <a:lnTo>
                  <a:pt x="549" y="1631"/>
                </a:lnTo>
                <a:lnTo>
                  <a:pt x="555" y="1628"/>
                </a:lnTo>
                <a:lnTo>
                  <a:pt x="559" y="1623"/>
                </a:lnTo>
                <a:lnTo>
                  <a:pt x="564" y="1619"/>
                </a:lnTo>
                <a:lnTo>
                  <a:pt x="568" y="1614"/>
                </a:lnTo>
                <a:lnTo>
                  <a:pt x="572" y="1608"/>
                </a:lnTo>
                <a:lnTo>
                  <a:pt x="575" y="1603"/>
                </a:lnTo>
                <a:lnTo>
                  <a:pt x="579" y="1597"/>
                </a:lnTo>
                <a:lnTo>
                  <a:pt x="581" y="1591"/>
                </a:lnTo>
                <a:lnTo>
                  <a:pt x="583" y="1585"/>
                </a:lnTo>
                <a:lnTo>
                  <a:pt x="585" y="1578"/>
                </a:lnTo>
                <a:lnTo>
                  <a:pt x="585" y="1039"/>
                </a:lnTo>
                <a:lnTo>
                  <a:pt x="737" y="1039"/>
                </a:lnTo>
                <a:lnTo>
                  <a:pt x="551" y="381"/>
                </a:lnTo>
                <a:lnTo>
                  <a:pt x="590" y="250"/>
                </a:lnTo>
                <a:lnTo>
                  <a:pt x="595" y="239"/>
                </a:lnTo>
                <a:lnTo>
                  <a:pt x="596" y="236"/>
                </a:lnTo>
                <a:lnTo>
                  <a:pt x="601" y="234"/>
                </a:lnTo>
                <a:lnTo>
                  <a:pt x="604" y="235"/>
                </a:lnTo>
                <a:lnTo>
                  <a:pt x="609" y="237"/>
                </a:lnTo>
                <a:lnTo>
                  <a:pt x="613" y="243"/>
                </a:lnTo>
                <a:lnTo>
                  <a:pt x="615" y="250"/>
                </a:lnTo>
                <a:lnTo>
                  <a:pt x="713" y="735"/>
                </a:lnTo>
                <a:lnTo>
                  <a:pt x="715" y="741"/>
                </a:lnTo>
                <a:lnTo>
                  <a:pt x="718" y="747"/>
                </a:lnTo>
                <a:lnTo>
                  <a:pt x="720" y="751"/>
                </a:lnTo>
                <a:lnTo>
                  <a:pt x="722" y="756"/>
                </a:lnTo>
                <a:lnTo>
                  <a:pt x="726" y="759"/>
                </a:lnTo>
                <a:lnTo>
                  <a:pt x="731" y="763"/>
                </a:lnTo>
                <a:lnTo>
                  <a:pt x="735" y="767"/>
                </a:lnTo>
                <a:lnTo>
                  <a:pt x="739" y="769"/>
                </a:lnTo>
                <a:lnTo>
                  <a:pt x="744" y="773"/>
                </a:lnTo>
                <a:lnTo>
                  <a:pt x="749" y="774"/>
                </a:lnTo>
                <a:lnTo>
                  <a:pt x="754" y="776"/>
                </a:lnTo>
                <a:lnTo>
                  <a:pt x="759" y="777"/>
                </a:lnTo>
                <a:lnTo>
                  <a:pt x="765" y="777"/>
                </a:lnTo>
                <a:lnTo>
                  <a:pt x="770" y="779"/>
                </a:lnTo>
                <a:lnTo>
                  <a:pt x="775" y="777"/>
                </a:lnTo>
                <a:lnTo>
                  <a:pt x="780" y="777"/>
                </a:lnTo>
                <a:lnTo>
                  <a:pt x="786" y="776"/>
                </a:lnTo>
                <a:lnTo>
                  <a:pt x="791" y="774"/>
                </a:lnTo>
                <a:lnTo>
                  <a:pt x="795" y="773"/>
                </a:lnTo>
                <a:lnTo>
                  <a:pt x="799" y="769"/>
                </a:lnTo>
                <a:lnTo>
                  <a:pt x="804" y="767"/>
                </a:lnTo>
                <a:lnTo>
                  <a:pt x="809" y="763"/>
                </a:lnTo>
                <a:lnTo>
                  <a:pt x="812" y="759"/>
                </a:lnTo>
                <a:lnTo>
                  <a:pt x="816" y="756"/>
                </a:lnTo>
                <a:lnTo>
                  <a:pt x="820" y="751"/>
                </a:lnTo>
                <a:lnTo>
                  <a:pt x="821" y="747"/>
                </a:lnTo>
                <a:lnTo>
                  <a:pt x="825" y="741"/>
                </a:lnTo>
                <a:lnTo>
                  <a:pt x="827" y="736"/>
                </a:lnTo>
                <a:lnTo>
                  <a:pt x="828" y="731"/>
                </a:lnTo>
                <a:lnTo>
                  <a:pt x="830" y="726"/>
                </a:lnTo>
                <a:lnTo>
                  <a:pt x="830" y="720"/>
                </a:lnTo>
                <a:lnTo>
                  <a:pt x="830" y="714"/>
                </a:lnTo>
                <a:lnTo>
                  <a:pt x="830" y="709"/>
                </a:lnTo>
                <a:lnTo>
                  <a:pt x="828" y="701"/>
                </a:lnTo>
                <a:lnTo>
                  <a:pt x="694" y="76"/>
                </a:lnTo>
                <a:lnTo>
                  <a:pt x="690" y="61"/>
                </a:lnTo>
                <a:lnTo>
                  <a:pt x="684" y="44"/>
                </a:lnTo>
                <a:lnTo>
                  <a:pt x="676" y="32"/>
                </a:lnTo>
                <a:lnTo>
                  <a:pt x="670" y="22"/>
                </a:lnTo>
                <a:lnTo>
                  <a:pt x="662" y="12"/>
                </a:lnTo>
                <a:lnTo>
                  <a:pt x="647" y="4"/>
                </a:lnTo>
                <a:lnTo>
                  <a:pt x="640" y="1"/>
                </a:lnTo>
                <a:lnTo>
                  <a:pt x="626" y="0"/>
                </a:lnTo>
                <a:lnTo>
                  <a:pt x="203" y="0"/>
                </a:lnTo>
                <a:lnTo>
                  <a:pt x="190" y="3"/>
                </a:lnTo>
                <a:lnTo>
                  <a:pt x="182" y="5"/>
                </a:lnTo>
                <a:lnTo>
                  <a:pt x="169" y="14"/>
                </a:lnTo>
                <a:lnTo>
                  <a:pt x="160" y="23"/>
                </a:lnTo>
                <a:lnTo>
                  <a:pt x="153" y="33"/>
                </a:lnTo>
                <a:lnTo>
                  <a:pt x="146" y="46"/>
                </a:lnTo>
                <a:lnTo>
                  <a:pt x="141" y="62"/>
                </a:lnTo>
                <a:lnTo>
                  <a:pt x="136" y="77"/>
                </a:lnTo>
                <a:lnTo>
                  <a:pt x="2" y="702"/>
                </a:lnTo>
                <a:lnTo>
                  <a:pt x="0" y="711"/>
                </a:lnTo>
                <a:lnTo>
                  <a:pt x="0" y="717"/>
                </a:lnTo>
                <a:lnTo>
                  <a:pt x="0" y="722"/>
                </a:lnTo>
                <a:lnTo>
                  <a:pt x="1" y="728"/>
                </a:lnTo>
                <a:lnTo>
                  <a:pt x="2" y="732"/>
                </a:lnTo>
                <a:lnTo>
                  <a:pt x="4" y="737"/>
                </a:lnTo>
                <a:lnTo>
                  <a:pt x="6" y="742"/>
                </a:lnTo>
                <a:lnTo>
                  <a:pt x="8" y="747"/>
                </a:lnTo>
                <a:lnTo>
                  <a:pt x="11" y="752"/>
                </a:lnTo>
                <a:lnTo>
                  <a:pt x="14" y="757"/>
                </a:lnTo>
                <a:lnTo>
                  <a:pt x="17" y="760"/>
                </a:lnTo>
                <a:lnTo>
                  <a:pt x="21" y="764"/>
                </a:lnTo>
                <a:lnTo>
                  <a:pt x="25" y="768"/>
                </a:lnTo>
                <a:lnTo>
                  <a:pt x="30" y="771"/>
                </a:lnTo>
                <a:lnTo>
                  <a:pt x="35" y="774"/>
                </a:lnTo>
                <a:lnTo>
                  <a:pt x="40" y="775"/>
                </a:lnTo>
                <a:lnTo>
                  <a:pt x="45" y="777"/>
                </a:lnTo>
                <a:lnTo>
                  <a:pt x="50" y="779"/>
                </a:lnTo>
                <a:lnTo>
                  <a:pt x="56" y="780"/>
                </a:lnTo>
                <a:lnTo>
                  <a:pt x="61" y="780"/>
                </a:lnTo>
                <a:lnTo>
                  <a:pt x="66" y="780"/>
                </a:lnTo>
                <a:lnTo>
                  <a:pt x="70" y="779"/>
                </a:lnTo>
                <a:lnTo>
                  <a:pt x="77" y="777"/>
                </a:lnTo>
                <a:lnTo>
                  <a:pt x="81" y="775"/>
                </a:lnTo>
                <a:lnTo>
                  <a:pt x="86" y="774"/>
                </a:lnTo>
                <a:lnTo>
                  <a:pt x="90" y="771"/>
                </a:lnTo>
                <a:lnTo>
                  <a:pt x="95" y="768"/>
                </a:lnTo>
                <a:lnTo>
                  <a:pt x="100" y="764"/>
                </a:lnTo>
                <a:lnTo>
                  <a:pt x="103" y="760"/>
                </a:lnTo>
                <a:lnTo>
                  <a:pt x="107" y="757"/>
                </a:lnTo>
                <a:lnTo>
                  <a:pt x="109" y="752"/>
                </a:lnTo>
                <a:lnTo>
                  <a:pt x="113" y="747"/>
                </a:lnTo>
                <a:lnTo>
                  <a:pt x="114" y="742"/>
                </a:lnTo>
                <a:lnTo>
                  <a:pt x="117" y="736"/>
                </a:lnTo>
                <a:lnTo>
                  <a:pt x="214" y="252"/>
                </a:lnTo>
                <a:lnTo>
                  <a:pt x="216" y="245"/>
                </a:lnTo>
                <a:lnTo>
                  <a:pt x="221" y="239"/>
                </a:lnTo>
                <a:lnTo>
                  <a:pt x="225" y="236"/>
                </a:lnTo>
                <a:lnTo>
                  <a:pt x="229" y="236"/>
                </a:lnTo>
                <a:lnTo>
                  <a:pt x="233" y="237"/>
                </a:lnTo>
                <a:lnTo>
                  <a:pt x="236" y="240"/>
                </a:lnTo>
                <a:lnTo>
                  <a:pt x="240" y="252"/>
                </a:lnTo>
                <a:lnTo>
                  <a:pt x="280" y="382"/>
                </a:lnTo>
                <a:lnTo>
                  <a:pt x="95" y="1039"/>
                </a:lnTo>
                <a:lnTo>
                  <a:pt x="246" y="1039"/>
                </a:lnTo>
                <a:lnTo>
                  <a:pt x="246" y="1579"/>
                </a:lnTo>
                <a:lnTo>
                  <a:pt x="247" y="1586"/>
                </a:lnTo>
                <a:lnTo>
                  <a:pt x="249" y="1593"/>
                </a:lnTo>
                <a:lnTo>
                  <a:pt x="252" y="1599"/>
                </a:lnTo>
                <a:lnTo>
                  <a:pt x="254" y="1605"/>
                </a:lnTo>
                <a:lnTo>
                  <a:pt x="258" y="1611"/>
                </a:lnTo>
                <a:lnTo>
                  <a:pt x="261" y="1616"/>
                </a:lnTo>
                <a:lnTo>
                  <a:pt x="265" y="1621"/>
                </a:lnTo>
                <a:lnTo>
                  <a:pt x="270" y="1624"/>
                </a:lnTo>
                <a:lnTo>
                  <a:pt x="275" y="1629"/>
                </a:lnTo>
                <a:lnTo>
                  <a:pt x="281" y="1633"/>
                </a:lnTo>
                <a:lnTo>
                  <a:pt x="287" y="1635"/>
                </a:lnTo>
                <a:lnTo>
                  <a:pt x="292" y="1638"/>
                </a:lnTo>
                <a:lnTo>
                  <a:pt x="298" y="1640"/>
                </a:lnTo>
                <a:lnTo>
                  <a:pt x="304" y="1641"/>
                </a:lnTo>
                <a:lnTo>
                  <a:pt x="311" y="1642"/>
                </a:lnTo>
                <a:lnTo>
                  <a:pt x="316" y="1642"/>
                </a:lnTo>
                <a:lnTo>
                  <a:pt x="323" y="1642"/>
                </a:lnTo>
                <a:lnTo>
                  <a:pt x="330" y="1641"/>
                </a:lnTo>
                <a:lnTo>
                  <a:pt x="336" y="1640"/>
                </a:lnTo>
                <a:lnTo>
                  <a:pt x="342" y="1638"/>
                </a:lnTo>
                <a:lnTo>
                  <a:pt x="348" y="1635"/>
                </a:lnTo>
                <a:lnTo>
                  <a:pt x="353" y="1633"/>
                </a:lnTo>
                <a:lnTo>
                  <a:pt x="359" y="1629"/>
                </a:lnTo>
                <a:lnTo>
                  <a:pt x="364" y="1624"/>
                </a:lnTo>
                <a:lnTo>
                  <a:pt x="368" y="1621"/>
                </a:lnTo>
                <a:lnTo>
                  <a:pt x="372" y="1616"/>
                </a:lnTo>
                <a:lnTo>
                  <a:pt x="376" y="1611"/>
                </a:lnTo>
                <a:lnTo>
                  <a:pt x="379" y="1605"/>
                </a:lnTo>
                <a:lnTo>
                  <a:pt x="383" y="1599"/>
                </a:lnTo>
                <a:lnTo>
                  <a:pt x="386" y="1593"/>
                </a:lnTo>
                <a:lnTo>
                  <a:pt x="387"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108" name="Freeform 108"/>
          <p:cNvSpPr>
            <a:spLocks/>
          </p:cNvSpPr>
          <p:nvPr/>
        </p:nvSpPr>
        <p:spPr bwMode="auto">
          <a:xfrm>
            <a:off x="4462463" y="4196978"/>
            <a:ext cx="55562" cy="57150"/>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4" y="12"/>
                </a:lnTo>
                <a:lnTo>
                  <a:pt x="45" y="46"/>
                </a:lnTo>
                <a:lnTo>
                  <a:pt x="12" y="97"/>
                </a:lnTo>
                <a:lnTo>
                  <a:pt x="0" y="158"/>
                </a:lnTo>
                <a:lnTo>
                  <a:pt x="12" y="220"/>
                </a:lnTo>
                <a:lnTo>
                  <a:pt x="45" y="271"/>
                </a:lnTo>
                <a:lnTo>
                  <a:pt x="94"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109" name="Freeform 109"/>
          <p:cNvSpPr>
            <a:spLocks/>
          </p:cNvSpPr>
          <p:nvPr/>
        </p:nvSpPr>
        <p:spPr bwMode="auto">
          <a:xfrm>
            <a:off x="4954588" y="4268416"/>
            <a:ext cx="150812" cy="300037"/>
          </a:xfrm>
          <a:custGeom>
            <a:avLst/>
            <a:gdLst>
              <a:gd name="T0" fmla="*/ 2147483647 w 829"/>
              <a:gd name="T1" fmla="*/ 2147483647 h 1642"/>
              <a:gd name="T2" fmla="*/ 2147483647 w 829"/>
              <a:gd name="T3" fmla="*/ 2147483647 h 1642"/>
              <a:gd name="T4" fmla="*/ 2147483647 w 829"/>
              <a:gd name="T5" fmla="*/ 2147483647 h 1642"/>
              <a:gd name="T6" fmla="*/ 2147483647 w 829"/>
              <a:gd name="T7" fmla="*/ 2147483647 h 1642"/>
              <a:gd name="T8" fmla="*/ 2147483647 w 829"/>
              <a:gd name="T9" fmla="*/ 2147483647 h 1642"/>
              <a:gd name="T10" fmla="*/ 2147483647 w 829"/>
              <a:gd name="T11" fmla="*/ 2147483647 h 1642"/>
              <a:gd name="T12" fmla="*/ 2147483647 w 829"/>
              <a:gd name="T13" fmla="*/ 2147483647 h 1642"/>
              <a:gd name="T14" fmla="*/ 2147483647 w 829"/>
              <a:gd name="T15" fmla="*/ 2147483647 h 1642"/>
              <a:gd name="T16" fmla="*/ 2147483647 w 829"/>
              <a:gd name="T17" fmla="*/ 2147483647 h 1642"/>
              <a:gd name="T18" fmla="*/ 2147483647 w 829"/>
              <a:gd name="T19" fmla="*/ 2147483647 h 1642"/>
              <a:gd name="T20" fmla="*/ 2147483647 w 829"/>
              <a:gd name="T21" fmla="*/ 2147483647 h 1642"/>
              <a:gd name="T22" fmla="*/ 2147483647 w 829"/>
              <a:gd name="T23" fmla="*/ 2147483647 h 1642"/>
              <a:gd name="T24" fmla="*/ 2147483647 w 829"/>
              <a:gd name="T25" fmla="*/ 2147483647 h 1642"/>
              <a:gd name="T26" fmla="*/ 2147483647 w 829"/>
              <a:gd name="T27" fmla="*/ 2147483647 h 1642"/>
              <a:gd name="T28" fmla="*/ 2147483647 w 829"/>
              <a:gd name="T29" fmla="*/ 2147483647 h 1642"/>
              <a:gd name="T30" fmla="*/ 2147483647 w 829"/>
              <a:gd name="T31" fmla="*/ 2147483647 h 1642"/>
              <a:gd name="T32" fmla="*/ 2147483647 w 829"/>
              <a:gd name="T33" fmla="*/ 2147483647 h 1642"/>
              <a:gd name="T34" fmla="*/ 2147483647 w 829"/>
              <a:gd name="T35" fmla="*/ 2147483647 h 1642"/>
              <a:gd name="T36" fmla="*/ 2147483647 w 829"/>
              <a:gd name="T37" fmla="*/ 2147483647 h 1642"/>
              <a:gd name="T38" fmla="*/ 2147483647 w 829"/>
              <a:gd name="T39" fmla="*/ 2147483647 h 1642"/>
              <a:gd name="T40" fmla="*/ 2147483647 w 829"/>
              <a:gd name="T41" fmla="*/ 2147483647 h 1642"/>
              <a:gd name="T42" fmla="*/ 2147483647 w 829"/>
              <a:gd name="T43" fmla="*/ 2147483647 h 1642"/>
              <a:gd name="T44" fmla="*/ 2147483647 w 829"/>
              <a:gd name="T45" fmla="*/ 2147483647 h 1642"/>
              <a:gd name="T46" fmla="*/ 2147483647 w 829"/>
              <a:gd name="T47" fmla="*/ 2147483647 h 1642"/>
              <a:gd name="T48" fmla="*/ 2147483647 w 829"/>
              <a:gd name="T49" fmla="*/ 2147483647 h 1642"/>
              <a:gd name="T50" fmla="*/ 2147483647 w 829"/>
              <a:gd name="T51" fmla="*/ 2147483647 h 1642"/>
              <a:gd name="T52" fmla="*/ 2147483647 w 829"/>
              <a:gd name="T53" fmla="*/ 2147483647 h 1642"/>
              <a:gd name="T54" fmla="*/ 2147483647 w 829"/>
              <a:gd name="T55" fmla="*/ 2147483647 h 1642"/>
              <a:gd name="T56" fmla="*/ 2147483647 w 829"/>
              <a:gd name="T57" fmla="*/ 2147483647 h 1642"/>
              <a:gd name="T58" fmla="*/ 2147483647 w 829"/>
              <a:gd name="T59" fmla="*/ 0 h 1642"/>
              <a:gd name="T60" fmla="*/ 2147483647 w 829"/>
              <a:gd name="T61" fmla="*/ 2147483647 h 1642"/>
              <a:gd name="T62" fmla="*/ 2147483647 w 829"/>
              <a:gd name="T63" fmla="*/ 2147483647 h 1642"/>
              <a:gd name="T64" fmla="*/ 2147483647 w 829"/>
              <a:gd name="T65" fmla="*/ 2147483647 h 1642"/>
              <a:gd name="T66" fmla="*/ 0 w 829"/>
              <a:gd name="T67" fmla="*/ 2147483647 h 1642"/>
              <a:gd name="T68" fmla="*/ 2147483647 w 829"/>
              <a:gd name="T69" fmla="*/ 2147483647 h 1642"/>
              <a:gd name="T70" fmla="*/ 2147483647 w 829"/>
              <a:gd name="T71" fmla="*/ 2147483647 h 1642"/>
              <a:gd name="T72" fmla="*/ 2147483647 w 829"/>
              <a:gd name="T73" fmla="*/ 2147483647 h 1642"/>
              <a:gd name="T74" fmla="*/ 2147483647 w 829"/>
              <a:gd name="T75" fmla="*/ 2147483647 h 1642"/>
              <a:gd name="T76" fmla="*/ 2147483647 w 829"/>
              <a:gd name="T77" fmla="*/ 2147483647 h 1642"/>
              <a:gd name="T78" fmla="*/ 2147483647 w 829"/>
              <a:gd name="T79" fmla="*/ 2147483647 h 1642"/>
              <a:gd name="T80" fmla="*/ 2147483647 w 829"/>
              <a:gd name="T81" fmla="*/ 2147483647 h 1642"/>
              <a:gd name="T82" fmla="*/ 2147483647 w 829"/>
              <a:gd name="T83" fmla="*/ 2147483647 h 1642"/>
              <a:gd name="T84" fmla="*/ 2147483647 w 829"/>
              <a:gd name="T85" fmla="*/ 2147483647 h 1642"/>
              <a:gd name="T86" fmla="*/ 2147483647 w 829"/>
              <a:gd name="T87" fmla="*/ 2147483647 h 1642"/>
              <a:gd name="T88" fmla="*/ 2147483647 w 829"/>
              <a:gd name="T89" fmla="*/ 2147483647 h 1642"/>
              <a:gd name="T90" fmla="*/ 2147483647 w 829"/>
              <a:gd name="T91" fmla="*/ 2147483647 h 1642"/>
              <a:gd name="T92" fmla="*/ 2147483647 w 829"/>
              <a:gd name="T93" fmla="*/ 2147483647 h 1642"/>
              <a:gd name="T94" fmla="*/ 2147483647 w 829"/>
              <a:gd name="T95" fmla="*/ 2147483647 h 1642"/>
              <a:gd name="T96" fmla="*/ 2147483647 w 829"/>
              <a:gd name="T97" fmla="*/ 2147483647 h 1642"/>
              <a:gd name="T98" fmla="*/ 2147483647 w 829"/>
              <a:gd name="T99" fmla="*/ 2147483647 h 1642"/>
              <a:gd name="T100" fmla="*/ 2147483647 w 829"/>
              <a:gd name="T101" fmla="*/ 2147483647 h 1642"/>
              <a:gd name="T102" fmla="*/ 2147483647 w 829"/>
              <a:gd name="T103" fmla="*/ 2147483647 h 1642"/>
              <a:gd name="T104" fmla="*/ 2147483647 w 829"/>
              <a:gd name="T105" fmla="*/ 2147483647 h 1642"/>
              <a:gd name="T106" fmla="*/ 2147483647 w 829"/>
              <a:gd name="T107" fmla="*/ 2147483647 h 1642"/>
              <a:gd name="T108" fmla="*/ 2147483647 w 829"/>
              <a:gd name="T109" fmla="*/ 2147483647 h 1642"/>
              <a:gd name="T110" fmla="*/ 2147483647 w 829"/>
              <a:gd name="T111" fmla="*/ 2147483647 h 1642"/>
              <a:gd name="T112" fmla="*/ 2147483647 w 829"/>
              <a:gd name="T113" fmla="*/ 2147483647 h 1642"/>
              <a:gd name="T114" fmla="*/ 2147483647 w 829"/>
              <a:gd name="T115" fmla="*/ 2147483647 h 1642"/>
              <a:gd name="T116" fmla="*/ 2147483647 w 829"/>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110" name="Freeform 110"/>
          <p:cNvSpPr>
            <a:spLocks/>
          </p:cNvSpPr>
          <p:nvPr/>
        </p:nvSpPr>
        <p:spPr bwMode="auto">
          <a:xfrm>
            <a:off x="5002213" y="4201741"/>
            <a:ext cx="57150" cy="58737"/>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111" name="Freeform 111"/>
          <p:cNvSpPr>
            <a:spLocks/>
          </p:cNvSpPr>
          <p:nvPr/>
        </p:nvSpPr>
        <p:spPr bwMode="auto">
          <a:xfrm>
            <a:off x="4591050" y="4262066"/>
            <a:ext cx="150813" cy="300037"/>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5" y="1578"/>
                </a:lnTo>
                <a:lnTo>
                  <a:pt x="585"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1"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1"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4"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4"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112" name="Freeform 112"/>
          <p:cNvSpPr>
            <a:spLocks/>
          </p:cNvSpPr>
          <p:nvPr/>
        </p:nvSpPr>
        <p:spPr bwMode="auto">
          <a:xfrm>
            <a:off x="4635500" y="4196978"/>
            <a:ext cx="55563" cy="57150"/>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8"/>
                </a:moveTo>
                <a:lnTo>
                  <a:pt x="294" y="97"/>
                </a:lnTo>
                <a:lnTo>
                  <a:pt x="261" y="46"/>
                </a:lnTo>
                <a:lnTo>
                  <a:pt x="213" y="12"/>
                </a:lnTo>
                <a:lnTo>
                  <a:pt x="153" y="0"/>
                </a:lnTo>
                <a:lnTo>
                  <a:pt x="93" y="12"/>
                </a:lnTo>
                <a:lnTo>
                  <a:pt x="45" y="46"/>
                </a:lnTo>
                <a:lnTo>
                  <a:pt x="12" y="97"/>
                </a:lnTo>
                <a:lnTo>
                  <a:pt x="0" y="158"/>
                </a:lnTo>
                <a:lnTo>
                  <a:pt x="12" y="220"/>
                </a:lnTo>
                <a:lnTo>
                  <a:pt x="45" y="271"/>
                </a:lnTo>
                <a:lnTo>
                  <a:pt x="93" y="304"/>
                </a:lnTo>
                <a:lnTo>
                  <a:pt x="153" y="318"/>
                </a:lnTo>
                <a:lnTo>
                  <a:pt x="213" y="304"/>
                </a:lnTo>
                <a:lnTo>
                  <a:pt x="261" y="271"/>
                </a:lnTo>
                <a:lnTo>
                  <a:pt x="294" y="220"/>
                </a:lnTo>
                <a:lnTo>
                  <a:pt x="306" y="158"/>
                </a:lnTo>
                <a:close/>
              </a:path>
            </a:pathLst>
          </a:custGeom>
          <a:solidFill>
            <a:schemeClr val="accent2"/>
          </a:solidFill>
          <a:ln w="0">
            <a:solidFill>
              <a:srgbClr val="000000"/>
            </a:solidFill>
            <a:round/>
            <a:headEnd/>
            <a:tailEnd/>
          </a:ln>
        </p:spPr>
        <p:txBody>
          <a:bodyPr/>
          <a:lstStyle/>
          <a:p>
            <a:endParaRPr lang="en-US"/>
          </a:p>
        </p:txBody>
      </p:sp>
      <p:sp>
        <p:nvSpPr>
          <p:cNvPr id="113" name="Freeform 113"/>
          <p:cNvSpPr>
            <a:spLocks/>
          </p:cNvSpPr>
          <p:nvPr/>
        </p:nvSpPr>
        <p:spPr bwMode="auto">
          <a:xfrm>
            <a:off x="4778375" y="4262066"/>
            <a:ext cx="150813" cy="300037"/>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114" name="Freeform 114"/>
          <p:cNvSpPr>
            <a:spLocks/>
          </p:cNvSpPr>
          <p:nvPr/>
        </p:nvSpPr>
        <p:spPr bwMode="auto">
          <a:xfrm>
            <a:off x="4827588" y="4196978"/>
            <a:ext cx="55562" cy="57150"/>
          </a:xfrm>
          <a:custGeom>
            <a:avLst/>
            <a:gdLst>
              <a:gd name="T0" fmla="*/ 2147483647 w 307"/>
              <a:gd name="T1" fmla="*/ 2147483647 h 318"/>
              <a:gd name="T2" fmla="*/ 2147483647 w 307"/>
              <a:gd name="T3" fmla="*/ 2147483647 h 318"/>
              <a:gd name="T4" fmla="*/ 2147483647 w 307"/>
              <a:gd name="T5" fmla="*/ 2147483647 h 318"/>
              <a:gd name="T6" fmla="*/ 2147483647 w 307"/>
              <a:gd name="T7" fmla="*/ 2147483647 h 318"/>
              <a:gd name="T8" fmla="*/ 2147483647 w 307"/>
              <a:gd name="T9" fmla="*/ 0 h 318"/>
              <a:gd name="T10" fmla="*/ 2147483647 w 307"/>
              <a:gd name="T11" fmla="*/ 2147483647 h 318"/>
              <a:gd name="T12" fmla="*/ 2147483647 w 307"/>
              <a:gd name="T13" fmla="*/ 2147483647 h 318"/>
              <a:gd name="T14" fmla="*/ 2147483647 w 307"/>
              <a:gd name="T15" fmla="*/ 2147483647 h 318"/>
              <a:gd name="T16" fmla="*/ 0 w 307"/>
              <a:gd name="T17" fmla="*/ 2147483647 h 318"/>
              <a:gd name="T18" fmla="*/ 2147483647 w 307"/>
              <a:gd name="T19" fmla="*/ 2147483647 h 318"/>
              <a:gd name="T20" fmla="*/ 2147483647 w 307"/>
              <a:gd name="T21" fmla="*/ 2147483647 h 318"/>
              <a:gd name="T22" fmla="*/ 2147483647 w 307"/>
              <a:gd name="T23" fmla="*/ 2147483647 h 318"/>
              <a:gd name="T24" fmla="*/ 2147483647 w 307"/>
              <a:gd name="T25" fmla="*/ 2147483647 h 318"/>
              <a:gd name="T26" fmla="*/ 2147483647 w 307"/>
              <a:gd name="T27" fmla="*/ 2147483647 h 318"/>
              <a:gd name="T28" fmla="*/ 2147483647 w 307"/>
              <a:gd name="T29" fmla="*/ 2147483647 h 318"/>
              <a:gd name="T30" fmla="*/ 2147483647 w 307"/>
              <a:gd name="T31" fmla="*/ 2147483647 h 318"/>
              <a:gd name="T32" fmla="*/ 2147483647 w 307"/>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sp>
        <p:nvSpPr>
          <p:cNvPr id="115" name="Freeform 115"/>
          <p:cNvSpPr>
            <a:spLocks/>
          </p:cNvSpPr>
          <p:nvPr/>
        </p:nvSpPr>
        <p:spPr bwMode="auto">
          <a:xfrm>
            <a:off x="5334000" y="3842966"/>
            <a:ext cx="150813" cy="300037"/>
          </a:xfrm>
          <a:custGeom>
            <a:avLst/>
            <a:gdLst>
              <a:gd name="T0" fmla="*/ 2147483647 w 829"/>
              <a:gd name="T1" fmla="*/ 2147483647 h 1642"/>
              <a:gd name="T2" fmla="*/ 2147483647 w 829"/>
              <a:gd name="T3" fmla="*/ 2147483647 h 1642"/>
              <a:gd name="T4" fmla="*/ 2147483647 w 829"/>
              <a:gd name="T5" fmla="*/ 2147483647 h 1642"/>
              <a:gd name="T6" fmla="*/ 2147483647 w 829"/>
              <a:gd name="T7" fmla="*/ 2147483647 h 1642"/>
              <a:gd name="T8" fmla="*/ 2147483647 w 829"/>
              <a:gd name="T9" fmla="*/ 2147483647 h 1642"/>
              <a:gd name="T10" fmla="*/ 2147483647 w 829"/>
              <a:gd name="T11" fmla="*/ 2147483647 h 1642"/>
              <a:gd name="T12" fmla="*/ 2147483647 w 829"/>
              <a:gd name="T13" fmla="*/ 2147483647 h 1642"/>
              <a:gd name="T14" fmla="*/ 2147483647 w 829"/>
              <a:gd name="T15" fmla="*/ 2147483647 h 1642"/>
              <a:gd name="T16" fmla="*/ 2147483647 w 829"/>
              <a:gd name="T17" fmla="*/ 2147483647 h 1642"/>
              <a:gd name="T18" fmla="*/ 2147483647 w 829"/>
              <a:gd name="T19" fmla="*/ 2147483647 h 1642"/>
              <a:gd name="T20" fmla="*/ 2147483647 w 829"/>
              <a:gd name="T21" fmla="*/ 2147483647 h 1642"/>
              <a:gd name="T22" fmla="*/ 2147483647 w 829"/>
              <a:gd name="T23" fmla="*/ 2147483647 h 1642"/>
              <a:gd name="T24" fmla="*/ 2147483647 w 829"/>
              <a:gd name="T25" fmla="*/ 2147483647 h 1642"/>
              <a:gd name="T26" fmla="*/ 2147483647 w 829"/>
              <a:gd name="T27" fmla="*/ 2147483647 h 1642"/>
              <a:gd name="T28" fmla="*/ 2147483647 w 829"/>
              <a:gd name="T29" fmla="*/ 2147483647 h 1642"/>
              <a:gd name="T30" fmla="*/ 2147483647 w 829"/>
              <a:gd name="T31" fmla="*/ 2147483647 h 1642"/>
              <a:gd name="T32" fmla="*/ 2147483647 w 829"/>
              <a:gd name="T33" fmla="*/ 2147483647 h 1642"/>
              <a:gd name="T34" fmla="*/ 2147483647 w 829"/>
              <a:gd name="T35" fmla="*/ 2147483647 h 1642"/>
              <a:gd name="T36" fmla="*/ 2147483647 w 829"/>
              <a:gd name="T37" fmla="*/ 2147483647 h 1642"/>
              <a:gd name="T38" fmla="*/ 2147483647 w 829"/>
              <a:gd name="T39" fmla="*/ 2147483647 h 1642"/>
              <a:gd name="T40" fmla="*/ 2147483647 w 829"/>
              <a:gd name="T41" fmla="*/ 2147483647 h 1642"/>
              <a:gd name="T42" fmla="*/ 2147483647 w 829"/>
              <a:gd name="T43" fmla="*/ 2147483647 h 1642"/>
              <a:gd name="T44" fmla="*/ 2147483647 w 829"/>
              <a:gd name="T45" fmla="*/ 2147483647 h 1642"/>
              <a:gd name="T46" fmla="*/ 2147483647 w 829"/>
              <a:gd name="T47" fmla="*/ 2147483647 h 1642"/>
              <a:gd name="T48" fmla="*/ 2147483647 w 829"/>
              <a:gd name="T49" fmla="*/ 2147483647 h 1642"/>
              <a:gd name="T50" fmla="*/ 2147483647 w 829"/>
              <a:gd name="T51" fmla="*/ 2147483647 h 1642"/>
              <a:gd name="T52" fmla="*/ 2147483647 w 829"/>
              <a:gd name="T53" fmla="*/ 2147483647 h 1642"/>
              <a:gd name="T54" fmla="*/ 2147483647 w 829"/>
              <a:gd name="T55" fmla="*/ 2147483647 h 1642"/>
              <a:gd name="T56" fmla="*/ 2147483647 w 829"/>
              <a:gd name="T57" fmla="*/ 2147483647 h 1642"/>
              <a:gd name="T58" fmla="*/ 2147483647 w 829"/>
              <a:gd name="T59" fmla="*/ 0 h 1642"/>
              <a:gd name="T60" fmla="*/ 2147483647 w 829"/>
              <a:gd name="T61" fmla="*/ 2147483647 h 1642"/>
              <a:gd name="T62" fmla="*/ 2147483647 w 829"/>
              <a:gd name="T63" fmla="*/ 2147483647 h 1642"/>
              <a:gd name="T64" fmla="*/ 2147483647 w 829"/>
              <a:gd name="T65" fmla="*/ 2147483647 h 1642"/>
              <a:gd name="T66" fmla="*/ 0 w 829"/>
              <a:gd name="T67" fmla="*/ 2147483647 h 1642"/>
              <a:gd name="T68" fmla="*/ 2147483647 w 829"/>
              <a:gd name="T69" fmla="*/ 2147483647 h 1642"/>
              <a:gd name="T70" fmla="*/ 2147483647 w 829"/>
              <a:gd name="T71" fmla="*/ 2147483647 h 1642"/>
              <a:gd name="T72" fmla="*/ 2147483647 w 829"/>
              <a:gd name="T73" fmla="*/ 2147483647 h 1642"/>
              <a:gd name="T74" fmla="*/ 2147483647 w 829"/>
              <a:gd name="T75" fmla="*/ 2147483647 h 1642"/>
              <a:gd name="T76" fmla="*/ 2147483647 w 829"/>
              <a:gd name="T77" fmla="*/ 2147483647 h 1642"/>
              <a:gd name="T78" fmla="*/ 2147483647 w 829"/>
              <a:gd name="T79" fmla="*/ 2147483647 h 1642"/>
              <a:gd name="T80" fmla="*/ 2147483647 w 829"/>
              <a:gd name="T81" fmla="*/ 2147483647 h 1642"/>
              <a:gd name="T82" fmla="*/ 2147483647 w 829"/>
              <a:gd name="T83" fmla="*/ 2147483647 h 1642"/>
              <a:gd name="T84" fmla="*/ 2147483647 w 829"/>
              <a:gd name="T85" fmla="*/ 2147483647 h 1642"/>
              <a:gd name="T86" fmla="*/ 2147483647 w 829"/>
              <a:gd name="T87" fmla="*/ 2147483647 h 1642"/>
              <a:gd name="T88" fmla="*/ 2147483647 w 829"/>
              <a:gd name="T89" fmla="*/ 2147483647 h 1642"/>
              <a:gd name="T90" fmla="*/ 2147483647 w 829"/>
              <a:gd name="T91" fmla="*/ 2147483647 h 1642"/>
              <a:gd name="T92" fmla="*/ 2147483647 w 829"/>
              <a:gd name="T93" fmla="*/ 2147483647 h 1642"/>
              <a:gd name="T94" fmla="*/ 2147483647 w 829"/>
              <a:gd name="T95" fmla="*/ 2147483647 h 1642"/>
              <a:gd name="T96" fmla="*/ 2147483647 w 829"/>
              <a:gd name="T97" fmla="*/ 2147483647 h 1642"/>
              <a:gd name="T98" fmla="*/ 2147483647 w 829"/>
              <a:gd name="T99" fmla="*/ 2147483647 h 1642"/>
              <a:gd name="T100" fmla="*/ 2147483647 w 829"/>
              <a:gd name="T101" fmla="*/ 2147483647 h 1642"/>
              <a:gd name="T102" fmla="*/ 2147483647 w 829"/>
              <a:gd name="T103" fmla="*/ 2147483647 h 1642"/>
              <a:gd name="T104" fmla="*/ 2147483647 w 829"/>
              <a:gd name="T105" fmla="*/ 2147483647 h 1642"/>
              <a:gd name="T106" fmla="*/ 2147483647 w 829"/>
              <a:gd name="T107" fmla="*/ 2147483647 h 1642"/>
              <a:gd name="T108" fmla="*/ 2147483647 w 829"/>
              <a:gd name="T109" fmla="*/ 2147483647 h 1642"/>
              <a:gd name="T110" fmla="*/ 2147483647 w 829"/>
              <a:gd name="T111" fmla="*/ 2147483647 h 1642"/>
              <a:gd name="T112" fmla="*/ 2147483647 w 829"/>
              <a:gd name="T113" fmla="*/ 2147483647 h 1642"/>
              <a:gd name="T114" fmla="*/ 2147483647 w 829"/>
              <a:gd name="T115" fmla="*/ 2147483647 h 1642"/>
              <a:gd name="T116" fmla="*/ 2147483647 w 829"/>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116" name="Freeform 116"/>
          <p:cNvSpPr>
            <a:spLocks/>
          </p:cNvSpPr>
          <p:nvPr/>
        </p:nvSpPr>
        <p:spPr bwMode="auto">
          <a:xfrm>
            <a:off x="5381625" y="3776291"/>
            <a:ext cx="57150" cy="58737"/>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117" name="Freeform 117"/>
          <p:cNvSpPr>
            <a:spLocks/>
          </p:cNvSpPr>
          <p:nvPr/>
        </p:nvSpPr>
        <p:spPr bwMode="auto">
          <a:xfrm>
            <a:off x="5157788" y="3836616"/>
            <a:ext cx="150812" cy="300037"/>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118" name="Freeform 118"/>
          <p:cNvSpPr>
            <a:spLocks/>
          </p:cNvSpPr>
          <p:nvPr/>
        </p:nvSpPr>
        <p:spPr bwMode="auto">
          <a:xfrm>
            <a:off x="5207000" y="3771528"/>
            <a:ext cx="55563" cy="57150"/>
          </a:xfrm>
          <a:custGeom>
            <a:avLst/>
            <a:gdLst>
              <a:gd name="T0" fmla="*/ 2147483647 w 307"/>
              <a:gd name="T1" fmla="*/ 2147483647 h 318"/>
              <a:gd name="T2" fmla="*/ 2147483647 w 307"/>
              <a:gd name="T3" fmla="*/ 2147483647 h 318"/>
              <a:gd name="T4" fmla="*/ 2147483647 w 307"/>
              <a:gd name="T5" fmla="*/ 2147483647 h 318"/>
              <a:gd name="T6" fmla="*/ 2147483647 w 307"/>
              <a:gd name="T7" fmla="*/ 2147483647 h 318"/>
              <a:gd name="T8" fmla="*/ 2147483647 w 307"/>
              <a:gd name="T9" fmla="*/ 0 h 318"/>
              <a:gd name="T10" fmla="*/ 2147483647 w 307"/>
              <a:gd name="T11" fmla="*/ 2147483647 h 318"/>
              <a:gd name="T12" fmla="*/ 2147483647 w 307"/>
              <a:gd name="T13" fmla="*/ 2147483647 h 318"/>
              <a:gd name="T14" fmla="*/ 2147483647 w 307"/>
              <a:gd name="T15" fmla="*/ 2147483647 h 318"/>
              <a:gd name="T16" fmla="*/ 0 w 307"/>
              <a:gd name="T17" fmla="*/ 2147483647 h 318"/>
              <a:gd name="T18" fmla="*/ 2147483647 w 307"/>
              <a:gd name="T19" fmla="*/ 2147483647 h 318"/>
              <a:gd name="T20" fmla="*/ 2147483647 w 307"/>
              <a:gd name="T21" fmla="*/ 2147483647 h 318"/>
              <a:gd name="T22" fmla="*/ 2147483647 w 307"/>
              <a:gd name="T23" fmla="*/ 2147483647 h 318"/>
              <a:gd name="T24" fmla="*/ 2147483647 w 307"/>
              <a:gd name="T25" fmla="*/ 2147483647 h 318"/>
              <a:gd name="T26" fmla="*/ 2147483647 w 307"/>
              <a:gd name="T27" fmla="*/ 2147483647 h 318"/>
              <a:gd name="T28" fmla="*/ 2147483647 w 307"/>
              <a:gd name="T29" fmla="*/ 2147483647 h 318"/>
              <a:gd name="T30" fmla="*/ 2147483647 w 307"/>
              <a:gd name="T31" fmla="*/ 2147483647 h 318"/>
              <a:gd name="T32" fmla="*/ 2147483647 w 307"/>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sp>
        <p:nvSpPr>
          <p:cNvPr id="119" name="Freeform 119"/>
          <p:cNvSpPr>
            <a:spLocks/>
          </p:cNvSpPr>
          <p:nvPr/>
        </p:nvSpPr>
        <p:spPr bwMode="auto">
          <a:xfrm>
            <a:off x="5334000" y="4268416"/>
            <a:ext cx="150813" cy="300037"/>
          </a:xfrm>
          <a:custGeom>
            <a:avLst/>
            <a:gdLst>
              <a:gd name="T0" fmla="*/ 2147483647 w 829"/>
              <a:gd name="T1" fmla="*/ 2147483647 h 1642"/>
              <a:gd name="T2" fmla="*/ 2147483647 w 829"/>
              <a:gd name="T3" fmla="*/ 2147483647 h 1642"/>
              <a:gd name="T4" fmla="*/ 2147483647 w 829"/>
              <a:gd name="T5" fmla="*/ 2147483647 h 1642"/>
              <a:gd name="T6" fmla="*/ 2147483647 w 829"/>
              <a:gd name="T7" fmla="*/ 2147483647 h 1642"/>
              <a:gd name="T8" fmla="*/ 2147483647 w 829"/>
              <a:gd name="T9" fmla="*/ 2147483647 h 1642"/>
              <a:gd name="T10" fmla="*/ 2147483647 w 829"/>
              <a:gd name="T11" fmla="*/ 2147483647 h 1642"/>
              <a:gd name="T12" fmla="*/ 2147483647 w 829"/>
              <a:gd name="T13" fmla="*/ 2147483647 h 1642"/>
              <a:gd name="T14" fmla="*/ 2147483647 w 829"/>
              <a:gd name="T15" fmla="*/ 2147483647 h 1642"/>
              <a:gd name="T16" fmla="*/ 2147483647 w 829"/>
              <a:gd name="T17" fmla="*/ 2147483647 h 1642"/>
              <a:gd name="T18" fmla="*/ 2147483647 w 829"/>
              <a:gd name="T19" fmla="*/ 2147483647 h 1642"/>
              <a:gd name="T20" fmla="*/ 2147483647 w 829"/>
              <a:gd name="T21" fmla="*/ 2147483647 h 1642"/>
              <a:gd name="T22" fmla="*/ 2147483647 w 829"/>
              <a:gd name="T23" fmla="*/ 2147483647 h 1642"/>
              <a:gd name="T24" fmla="*/ 2147483647 w 829"/>
              <a:gd name="T25" fmla="*/ 2147483647 h 1642"/>
              <a:gd name="T26" fmla="*/ 2147483647 w 829"/>
              <a:gd name="T27" fmla="*/ 2147483647 h 1642"/>
              <a:gd name="T28" fmla="*/ 2147483647 w 829"/>
              <a:gd name="T29" fmla="*/ 2147483647 h 1642"/>
              <a:gd name="T30" fmla="*/ 2147483647 w 829"/>
              <a:gd name="T31" fmla="*/ 2147483647 h 1642"/>
              <a:gd name="T32" fmla="*/ 2147483647 w 829"/>
              <a:gd name="T33" fmla="*/ 2147483647 h 1642"/>
              <a:gd name="T34" fmla="*/ 2147483647 w 829"/>
              <a:gd name="T35" fmla="*/ 2147483647 h 1642"/>
              <a:gd name="T36" fmla="*/ 2147483647 w 829"/>
              <a:gd name="T37" fmla="*/ 2147483647 h 1642"/>
              <a:gd name="T38" fmla="*/ 2147483647 w 829"/>
              <a:gd name="T39" fmla="*/ 2147483647 h 1642"/>
              <a:gd name="T40" fmla="*/ 2147483647 w 829"/>
              <a:gd name="T41" fmla="*/ 2147483647 h 1642"/>
              <a:gd name="T42" fmla="*/ 2147483647 w 829"/>
              <a:gd name="T43" fmla="*/ 2147483647 h 1642"/>
              <a:gd name="T44" fmla="*/ 2147483647 w 829"/>
              <a:gd name="T45" fmla="*/ 2147483647 h 1642"/>
              <a:gd name="T46" fmla="*/ 2147483647 w 829"/>
              <a:gd name="T47" fmla="*/ 2147483647 h 1642"/>
              <a:gd name="T48" fmla="*/ 2147483647 w 829"/>
              <a:gd name="T49" fmla="*/ 2147483647 h 1642"/>
              <a:gd name="T50" fmla="*/ 2147483647 w 829"/>
              <a:gd name="T51" fmla="*/ 2147483647 h 1642"/>
              <a:gd name="T52" fmla="*/ 2147483647 w 829"/>
              <a:gd name="T53" fmla="*/ 2147483647 h 1642"/>
              <a:gd name="T54" fmla="*/ 2147483647 w 829"/>
              <a:gd name="T55" fmla="*/ 2147483647 h 1642"/>
              <a:gd name="T56" fmla="*/ 2147483647 w 829"/>
              <a:gd name="T57" fmla="*/ 2147483647 h 1642"/>
              <a:gd name="T58" fmla="*/ 2147483647 w 829"/>
              <a:gd name="T59" fmla="*/ 0 h 1642"/>
              <a:gd name="T60" fmla="*/ 2147483647 w 829"/>
              <a:gd name="T61" fmla="*/ 2147483647 h 1642"/>
              <a:gd name="T62" fmla="*/ 2147483647 w 829"/>
              <a:gd name="T63" fmla="*/ 2147483647 h 1642"/>
              <a:gd name="T64" fmla="*/ 2147483647 w 829"/>
              <a:gd name="T65" fmla="*/ 2147483647 h 1642"/>
              <a:gd name="T66" fmla="*/ 0 w 829"/>
              <a:gd name="T67" fmla="*/ 2147483647 h 1642"/>
              <a:gd name="T68" fmla="*/ 2147483647 w 829"/>
              <a:gd name="T69" fmla="*/ 2147483647 h 1642"/>
              <a:gd name="T70" fmla="*/ 2147483647 w 829"/>
              <a:gd name="T71" fmla="*/ 2147483647 h 1642"/>
              <a:gd name="T72" fmla="*/ 2147483647 w 829"/>
              <a:gd name="T73" fmla="*/ 2147483647 h 1642"/>
              <a:gd name="T74" fmla="*/ 2147483647 w 829"/>
              <a:gd name="T75" fmla="*/ 2147483647 h 1642"/>
              <a:gd name="T76" fmla="*/ 2147483647 w 829"/>
              <a:gd name="T77" fmla="*/ 2147483647 h 1642"/>
              <a:gd name="T78" fmla="*/ 2147483647 w 829"/>
              <a:gd name="T79" fmla="*/ 2147483647 h 1642"/>
              <a:gd name="T80" fmla="*/ 2147483647 w 829"/>
              <a:gd name="T81" fmla="*/ 2147483647 h 1642"/>
              <a:gd name="T82" fmla="*/ 2147483647 w 829"/>
              <a:gd name="T83" fmla="*/ 2147483647 h 1642"/>
              <a:gd name="T84" fmla="*/ 2147483647 w 829"/>
              <a:gd name="T85" fmla="*/ 2147483647 h 1642"/>
              <a:gd name="T86" fmla="*/ 2147483647 w 829"/>
              <a:gd name="T87" fmla="*/ 2147483647 h 1642"/>
              <a:gd name="T88" fmla="*/ 2147483647 w 829"/>
              <a:gd name="T89" fmla="*/ 2147483647 h 1642"/>
              <a:gd name="T90" fmla="*/ 2147483647 w 829"/>
              <a:gd name="T91" fmla="*/ 2147483647 h 1642"/>
              <a:gd name="T92" fmla="*/ 2147483647 w 829"/>
              <a:gd name="T93" fmla="*/ 2147483647 h 1642"/>
              <a:gd name="T94" fmla="*/ 2147483647 w 829"/>
              <a:gd name="T95" fmla="*/ 2147483647 h 1642"/>
              <a:gd name="T96" fmla="*/ 2147483647 w 829"/>
              <a:gd name="T97" fmla="*/ 2147483647 h 1642"/>
              <a:gd name="T98" fmla="*/ 2147483647 w 829"/>
              <a:gd name="T99" fmla="*/ 2147483647 h 1642"/>
              <a:gd name="T100" fmla="*/ 2147483647 w 829"/>
              <a:gd name="T101" fmla="*/ 2147483647 h 1642"/>
              <a:gd name="T102" fmla="*/ 2147483647 w 829"/>
              <a:gd name="T103" fmla="*/ 2147483647 h 1642"/>
              <a:gd name="T104" fmla="*/ 2147483647 w 829"/>
              <a:gd name="T105" fmla="*/ 2147483647 h 1642"/>
              <a:gd name="T106" fmla="*/ 2147483647 w 829"/>
              <a:gd name="T107" fmla="*/ 2147483647 h 1642"/>
              <a:gd name="T108" fmla="*/ 2147483647 w 829"/>
              <a:gd name="T109" fmla="*/ 2147483647 h 1642"/>
              <a:gd name="T110" fmla="*/ 2147483647 w 829"/>
              <a:gd name="T111" fmla="*/ 2147483647 h 1642"/>
              <a:gd name="T112" fmla="*/ 2147483647 w 829"/>
              <a:gd name="T113" fmla="*/ 2147483647 h 1642"/>
              <a:gd name="T114" fmla="*/ 2147483647 w 829"/>
              <a:gd name="T115" fmla="*/ 2147483647 h 1642"/>
              <a:gd name="T116" fmla="*/ 2147483647 w 829"/>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chemeClr val="accent2"/>
          </a:solidFill>
          <a:ln w="0">
            <a:solidFill>
              <a:srgbClr val="000000"/>
            </a:solidFill>
            <a:round/>
            <a:headEnd/>
            <a:tailEnd/>
          </a:ln>
        </p:spPr>
        <p:txBody>
          <a:bodyPr/>
          <a:lstStyle/>
          <a:p>
            <a:endParaRPr lang="en-US"/>
          </a:p>
        </p:txBody>
      </p:sp>
      <p:sp>
        <p:nvSpPr>
          <p:cNvPr id="120" name="Freeform 120"/>
          <p:cNvSpPr>
            <a:spLocks/>
          </p:cNvSpPr>
          <p:nvPr/>
        </p:nvSpPr>
        <p:spPr bwMode="auto">
          <a:xfrm>
            <a:off x="5381625" y="4201741"/>
            <a:ext cx="57150" cy="58737"/>
          </a:xfrm>
          <a:custGeom>
            <a:avLst/>
            <a:gdLst>
              <a:gd name="T0" fmla="*/ 2147483647 w 306"/>
              <a:gd name="T1" fmla="*/ 2147483647 h 318"/>
              <a:gd name="T2" fmla="*/ 2147483647 w 306"/>
              <a:gd name="T3" fmla="*/ 2147483647 h 318"/>
              <a:gd name="T4" fmla="*/ 2147483647 w 306"/>
              <a:gd name="T5" fmla="*/ 2147483647 h 318"/>
              <a:gd name="T6" fmla="*/ 2147483647 w 306"/>
              <a:gd name="T7" fmla="*/ 2147483647 h 318"/>
              <a:gd name="T8" fmla="*/ 2147483647 w 306"/>
              <a:gd name="T9" fmla="*/ 0 h 318"/>
              <a:gd name="T10" fmla="*/ 2147483647 w 306"/>
              <a:gd name="T11" fmla="*/ 2147483647 h 318"/>
              <a:gd name="T12" fmla="*/ 2147483647 w 306"/>
              <a:gd name="T13" fmla="*/ 2147483647 h 318"/>
              <a:gd name="T14" fmla="*/ 2147483647 w 306"/>
              <a:gd name="T15" fmla="*/ 2147483647 h 318"/>
              <a:gd name="T16" fmla="*/ 0 w 306"/>
              <a:gd name="T17" fmla="*/ 2147483647 h 318"/>
              <a:gd name="T18" fmla="*/ 2147483647 w 306"/>
              <a:gd name="T19" fmla="*/ 2147483647 h 318"/>
              <a:gd name="T20" fmla="*/ 2147483647 w 306"/>
              <a:gd name="T21" fmla="*/ 2147483647 h 318"/>
              <a:gd name="T22" fmla="*/ 2147483647 w 306"/>
              <a:gd name="T23" fmla="*/ 2147483647 h 318"/>
              <a:gd name="T24" fmla="*/ 2147483647 w 306"/>
              <a:gd name="T25" fmla="*/ 2147483647 h 318"/>
              <a:gd name="T26" fmla="*/ 2147483647 w 306"/>
              <a:gd name="T27" fmla="*/ 2147483647 h 318"/>
              <a:gd name="T28" fmla="*/ 2147483647 w 306"/>
              <a:gd name="T29" fmla="*/ 2147483647 h 318"/>
              <a:gd name="T30" fmla="*/ 2147483647 w 306"/>
              <a:gd name="T31" fmla="*/ 2147483647 h 318"/>
              <a:gd name="T32" fmla="*/ 2147483647 w 306"/>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chemeClr val="accent2"/>
          </a:solidFill>
          <a:ln w="0">
            <a:solidFill>
              <a:srgbClr val="000000"/>
            </a:solidFill>
            <a:round/>
            <a:headEnd/>
            <a:tailEnd/>
          </a:ln>
        </p:spPr>
        <p:txBody>
          <a:bodyPr/>
          <a:lstStyle/>
          <a:p>
            <a:endParaRPr lang="en-US"/>
          </a:p>
        </p:txBody>
      </p:sp>
      <p:sp>
        <p:nvSpPr>
          <p:cNvPr id="121" name="Freeform 121"/>
          <p:cNvSpPr>
            <a:spLocks/>
          </p:cNvSpPr>
          <p:nvPr/>
        </p:nvSpPr>
        <p:spPr bwMode="auto">
          <a:xfrm>
            <a:off x="5157788" y="4262066"/>
            <a:ext cx="150812" cy="300037"/>
          </a:xfrm>
          <a:custGeom>
            <a:avLst/>
            <a:gdLst>
              <a:gd name="T0" fmla="*/ 2147483647 w 830"/>
              <a:gd name="T1" fmla="*/ 2147483647 h 1642"/>
              <a:gd name="T2" fmla="*/ 2147483647 w 830"/>
              <a:gd name="T3" fmla="*/ 2147483647 h 1642"/>
              <a:gd name="T4" fmla="*/ 2147483647 w 830"/>
              <a:gd name="T5" fmla="*/ 2147483647 h 1642"/>
              <a:gd name="T6" fmla="*/ 2147483647 w 830"/>
              <a:gd name="T7" fmla="*/ 2147483647 h 1642"/>
              <a:gd name="T8" fmla="*/ 2147483647 w 830"/>
              <a:gd name="T9" fmla="*/ 2147483647 h 1642"/>
              <a:gd name="T10" fmla="*/ 2147483647 w 830"/>
              <a:gd name="T11" fmla="*/ 2147483647 h 1642"/>
              <a:gd name="T12" fmla="*/ 2147483647 w 830"/>
              <a:gd name="T13" fmla="*/ 2147483647 h 1642"/>
              <a:gd name="T14" fmla="*/ 2147483647 w 830"/>
              <a:gd name="T15" fmla="*/ 2147483647 h 1642"/>
              <a:gd name="T16" fmla="*/ 2147483647 w 830"/>
              <a:gd name="T17" fmla="*/ 2147483647 h 1642"/>
              <a:gd name="T18" fmla="*/ 2147483647 w 830"/>
              <a:gd name="T19" fmla="*/ 2147483647 h 1642"/>
              <a:gd name="T20" fmla="*/ 2147483647 w 830"/>
              <a:gd name="T21" fmla="*/ 2147483647 h 1642"/>
              <a:gd name="T22" fmla="*/ 2147483647 w 830"/>
              <a:gd name="T23" fmla="*/ 2147483647 h 1642"/>
              <a:gd name="T24" fmla="*/ 2147483647 w 830"/>
              <a:gd name="T25" fmla="*/ 2147483647 h 1642"/>
              <a:gd name="T26" fmla="*/ 2147483647 w 830"/>
              <a:gd name="T27" fmla="*/ 2147483647 h 1642"/>
              <a:gd name="T28" fmla="*/ 2147483647 w 830"/>
              <a:gd name="T29" fmla="*/ 2147483647 h 1642"/>
              <a:gd name="T30" fmla="*/ 2147483647 w 830"/>
              <a:gd name="T31" fmla="*/ 2147483647 h 1642"/>
              <a:gd name="T32" fmla="*/ 2147483647 w 830"/>
              <a:gd name="T33" fmla="*/ 2147483647 h 1642"/>
              <a:gd name="T34" fmla="*/ 2147483647 w 830"/>
              <a:gd name="T35" fmla="*/ 2147483647 h 1642"/>
              <a:gd name="T36" fmla="*/ 2147483647 w 830"/>
              <a:gd name="T37" fmla="*/ 2147483647 h 1642"/>
              <a:gd name="T38" fmla="*/ 2147483647 w 830"/>
              <a:gd name="T39" fmla="*/ 2147483647 h 1642"/>
              <a:gd name="T40" fmla="*/ 2147483647 w 830"/>
              <a:gd name="T41" fmla="*/ 2147483647 h 1642"/>
              <a:gd name="T42" fmla="*/ 2147483647 w 830"/>
              <a:gd name="T43" fmla="*/ 2147483647 h 1642"/>
              <a:gd name="T44" fmla="*/ 2147483647 w 830"/>
              <a:gd name="T45" fmla="*/ 2147483647 h 1642"/>
              <a:gd name="T46" fmla="*/ 2147483647 w 830"/>
              <a:gd name="T47" fmla="*/ 2147483647 h 1642"/>
              <a:gd name="T48" fmla="*/ 2147483647 w 830"/>
              <a:gd name="T49" fmla="*/ 2147483647 h 1642"/>
              <a:gd name="T50" fmla="*/ 2147483647 w 830"/>
              <a:gd name="T51" fmla="*/ 2147483647 h 1642"/>
              <a:gd name="T52" fmla="*/ 2147483647 w 830"/>
              <a:gd name="T53" fmla="*/ 2147483647 h 1642"/>
              <a:gd name="T54" fmla="*/ 2147483647 w 830"/>
              <a:gd name="T55" fmla="*/ 2147483647 h 1642"/>
              <a:gd name="T56" fmla="*/ 2147483647 w 830"/>
              <a:gd name="T57" fmla="*/ 2147483647 h 1642"/>
              <a:gd name="T58" fmla="*/ 2147483647 w 830"/>
              <a:gd name="T59" fmla="*/ 0 h 1642"/>
              <a:gd name="T60" fmla="*/ 2147483647 w 830"/>
              <a:gd name="T61" fmla="*/ 2147483647 h 1642"/>
              <a:gd name="T62" fmla="*/ 2147483647 w 830"/>
              <a:gd name="T63" fmla="*/ 2147483647 h 1642"/>
              <a:gd name="T64" fmla="*/ 2147483647 w 830"/>
              <a:gd name="T65" fmla="*/ 2147483647 h 1642"/>
              <a:gd name="T66" fmla="*/ 0 w 830"/>
              <a:gd name="T67" fmla="*/ 2147483647 h 1642"/>
              <a:gd name="T68" fmla="*/ 2147483647 w 830"/>
              <a:gd name="T69" fmla="*/ 2147483647 h 1642"/>
              <a:gd name="T70" fmla="*/ 2147483647 w 830"/>
              <a:gd name="T71" fmla="*/ 2147483647 h 1642"/>
              <a:gd name="T72" fmla="*/ 2147483647 w 830"/>
              <a:gd name="T73" fmla="*/ 2147483647 h 1642"/>
              <a:gd name="T74" fmla="*/ 2147483647 w 830"/>
              <a:gd name="T75" fmla="*/ 2147483647 h 1642"/>
              <a:gd name="T76" fmla="*/ 2147483647 w 830"/>
              <a:gd name="T77" fmla="*/ 2147483647 h 1642"/>
              <a:gd name="T78" fmla="*/ 2147483647 w 830"/>
              <a:gd name="T79" fmla="*/ 2147483647 h 1642"/>
              <a:gd name="T80" fmla="*/ 2147483647 w 830"/>
              <a:gd name="T81" fmla="*/ 2147483647 h 1642"/>
              <a:gd name="T82" fmla="*/ 2147483647 w 830"/>
              <a:gd name="T83" fmla="*/ 2147483647 h 1642"/>
              <a:gd name="T84" fmla="*/ 2147483647 w 830"/>
              <a:gd name="T85" fmla="*/ 2147483647 h 1642"/>
              <a:gd name="T86" fmla="*/ 2147483647 w 830"/>
              <a:gd name="T87" fmla="*/ 2147483647 h 1642"/>
              <a:gd name="T88" fmla="*/ 2147483647 w 830"/>
              <a:gd name="T89" fmla="*/ 2147483647 h 1642"/>
              <a:gd name="T90" fmla="*/ 2147483647 w 830"/>
              <a:gd name="T91" fmla="*/ 2147483647 h 1642"/>
              <a:gd name="T92" fmla="*/ 2147483647 w 830"/>
              <a:gd name="T93" fmla="*/ 2147483647 h 1642"/>
              <a:gd name="T94" fmla="*/ 2147483647 w 830"/>
              <a:gd name="T95" fmla="*/ 2147483647 h 1642"/>
              <a:gd name="T96" fmla="*/ 2147483647 w 830"/>
              <a:gd name="T97" fmla="*/ 2147483647 h 1642"/>
              <a:gd name="T98" fmla="*/ 2147483647 w 830"/>
              <a:gd name="T99" fmla="*/ 2147483647 h 1642"/>
              <a:gd name="T100" fmla="*/ 2147483647 w 830"/>
              <a:gd name="T101" fmla="*/ 2147483647 h 1642"/>
              <a:gd name="T102" fmla="*/ 2147483647 w 830"/>
              <a:gd name="T103" fmla="*/ 2147483647 h 1642"/>
              <a:gd name="T104" fmla="*/ 2147483647 w 830"/>
              <a:gd name="T105" fmla="*/ 2147483647 h 1642"/>
              <a:gd name="T106" fmla="*/ 2147483647 w 830"/>
              <a:gd name="T107" fmla="*/ 2147483647 h 1642"/>
              <a:gd name="T108" fmla="*/ 2147483647 w 830"/>
              <a:gd name="T109" fmla="*/ 2147483647 h 1642"/>
              <a:gd name="T110" fmla="*/ 2147483647 w 830"/>
              <a:gd name="T111" fmla="*/ 2147483647 h 1642"/>
              <a:gd name="T112" fmla="*/ 2147483647 w 830"/>
              <a:gd name="T113" fmla="*/ 2147483647 h 1642"/>
              <a:gd name="T114" fmla="*/ 2147483647 w 830"/>
              <a:gd name="T115" fmla="*/ 2147483647 h 1642"/>
              <a:gd name="T116" fmla="*/ 2147483647 w 830"/>
              <a:gd name="T117" fmla="*/ 2147483647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chemeClr val="accent2"/>
          </a:solidFill>
          <a:ln w="0">
            <a:solidFill>
              <a:srgbClr val="000000"/>
            </a:solidFill>
            <a:round/>
            <a:headEnd/>
            <a:tailEnd/>
          </a:ln>
        </p:spPr>
        <p:txBody>
          <a:bodyPr/>
          <a:lstStyle/>
          <a:p>
            <a:endParaRPr lang="en-US"/>
          </a:p>
        </p:txBody>
      </p:sp>
      <p:sp>
        <p:nvSpPr>
          <p:cNvPr id="122" name="Freeform 122"/>
          <p:cNvSpPr>
            <a:spLocks/>
          </p:cNvSpPr>
          <p:nvPr/>
        </p:nvSpPr>
        <p:spPr bwMode="auto">
          <a:xfrm>
            <a:off x="5207000" y="4196978"/>
            <a:ext cx="55563" cy="57150"/>
          </a:xfrm>
          <a:custGeom>
            <a:avLst/>
            <a:gdLst>
              <a:gd name="T0" fmla="*/ 2147483647 w 307"/>
              <a:gd name="T1" fmla="*/ 2147483647 h 318"/>
              <a:gd name="T2" fmla="*/ 2147483647 w 307"/>
              <a:gd name="T3" fmla="*/ 2147483647 h 318"/>
              <a:gd name="T4" fmla="*/ 2147483647 w 307"/>
              <a:gd name="T5" fmla="*/ 2147483647 h 318"/>
              <a:gd name="T6" fmla="*/ 2147483647 w 307"/>
              <a:gd name="T7" fmla="*/ 2147483647 h 318"/>
              <a:gd name="T8" fmla="*/ 2147483647 w 307"/>
              <a:gd name="T9" fmla="*/ 0 h 318"/>
              <a:gd name="T10" fmla="*/ 2147483647 w 307"/>
              <a:gd name="T11" fmla="*/ 2147483647 h 318"/>
              <a:gd name="T12" fmla="*/ 2147483647 w 307"/>
              <a:gd name="T13" fmla="*/ 2147483647 h 318"/>
              <a:gd name="T14" fmla="*/ 2147483647 w 307"/>
              <a:gd name="T15" fmla="*/ 2147483647 h 318"/>
              <a:gd name="T16" fmla="*/ 0 w 307"/>
              <a:gd name="T17" fmla="*/ 2147483647 h 318"/>
              <a:gd name="T18" fmla="*/ 2147483647 w 307"/>
              <a:gd name="T19" fmla="*/ 2147483647 h 318"/>
              <a:gd name="T20" fmla="*/ 2147483647 w 307"/>
              <a:gd name="T21" fmla="*/ 2147483647 h 318"/>
              <a:gd name="T22" fmla="*/ 2147483647 w 307"/>
              <a:gd name="T23" fmla="*/ 2147483647 h 318"/>
              <a:gd name="T24" fmla="*/ 2147483647 w 307"/>
              <a:gd name="T25" fmla="*/ 2147483647 h 318"/>
              <a:gd name="T26" fmla="*/ 2147483647 w 307"/>
              <a:gd name="T27" fmla="*/ 2147483647 h 318"/>
              <a:gd name="T28" fmla="*/ 2147483647 w 307"/>
              <a:gd name="T29" fmla="*/ 2147483647 h 318"/>
              <a:gd name="T30" fmla="*/ 2147483647 w 307"/>
              <a:gd name="T31" fmla="*/ 2147483647 h 318"/>
              <a:gd name="T32" fmla="*/ 2147483647 w 307"/>
              <a:gd name="T33" fmla="*/ 2147483647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chemeClr val="accent2"/>
          </a:solidFill>
          <a:ln w="0">
            <a:solidFill>
              <a:srgbClr val="000000"/>
            </a:solidFill>
            <a:round/>
            <a:headEnd/>
            <a:tailEnd/>
          </a:ln>
        </p:spPr>
        <p:txBody>
          <a:bodyPr/>
          <a:lstStyle/>
          <a:p>
            <a:endParaRPr lang="en-US"/>
          </a:p>
        </p:txBody>
      </p:sp>
      <p:grpSp>
        <p:nvGrpSpPr>
          <p:cNvPr id="123" name="Group 123"/>
          <p:cNvGrpSpPr>
            <a:grpSpLocks/>
          </p:cNvGrpSpPr>
          <p:nvPr/>
        </p:nvGrpSpPr>
        <p:grpSpPr bwMode="auto">
          <a:xfrm>
            <a:off x="990600" y="2780928"/>
            <a:ext cx="1022350" cy="806450"/>
            <a:chOff x="192" y="2948"/>
            <a:chExt cx="644" cy="508"/>
          </a:xfrm>
        </p:grpSpPr>
        <p:grpSp>
          <p:nvGrpSpPr>
            <p:cNvPr id="124" name="Group 124"/>
            <p:cNvGrpSpPr>
              <a:grpSpLocks/>
            </p:cNvGrpSpPr>
            <p:nvPr/>
          </p:nvGrpSpPr>
          <p:grpSpPr bwMode="auto">
            <a:xfrm>
              <a:off x="192" y="2948"/>
              <a:ext cx="448" cy="508"/>
              <a:chOff x="4224" y="1686"/>
              <a:chExt cx="448" cy="508"/>
            </a:xfrm>
          </p:grpSpPr>
          <p:sp>
            <p:nvSpPr>
              <p:cNvPr id="126" name="Freeform 125"/>
              <p:cNvSpPr>
                <a:spLocks/>
              </p:cNvSpPr>
              <p:nvPr/>
            </p:nvSpPr>
            <p:spPr bwMode="auto">
              <a:xfrm>
                <a:off x="4465" y="1783"/>
                <a:ext cx="207" cy="411"/>
              </a:xfrm>
              <a:custGeom>
                <a:avLst/>
                <a:gdLst>
                  <a:gd name="T0" fmla="*/ 0 w 829"/>
                  <a:gd name="T1" fmla="*/ 0 h 1642"/>
                  <a:gd name="T2" fmla="*/ 0 w 829"/>
                  <a:gd name="T3" fmla="*/ 0 h 1642"/>
                  <a:gd name="T4" fmla="*/ 0 w 829"/>
                  <a:gd name="T5" fmla="*/ 0 h 1642"/>
                  <a:gd name="T6" fmla="*/ 0 w 829"/>
                  <a:gd name="T7" fmla="*/ 0 h 1642"/>
                  <a:gd name="T8" fmla="*/ 0 w 829"/>
                  <a:gd name="T9" fmla="*/ 0 h 1642"/>
                  <a:gd name="T10" fmla="*/ 0 w 829"/>
                  <a:gd name="T11" fmla="*/ 0 h 1642"/>
                  <a:gd name="T12" fmla="*/ 0 w 829"/>
                  <a:gd name="T13" fmla="*/ 0 h 1642"/>
                  <a:gd name="T14" fmla="*/ 0 w 829"/>
                  <a:gd name="T15" fmla="*/ 0 h 1642"/>
                  <a:gd name="T16" fmla="*/ 0 w 829"/>
                  <a:gd name="T17" fmla="*/ 0 h 1642"/>
                  <a:gd name="T18" fmla="*/ 0 w 829"/>
                  <a:gd name="T19" fmla="*/ 0 h 1642"/>
                  <a:gd name="T20" fmla="*/ 0 w 829"/>
                  <a:gd name="T21" fmla="*/ 0 h 1642"/>
                  <a:gd name="T22" fmla="*/ 0 w 829"/>
                  <a:gd name="T23" fmla="*/ 0 h 1642"/>
                  <a:gd name="T24" fmla="*/ 0 w 829"/>
                  <a:gd name="T25" fmla="*/ 0 h 1642"/>
                  <a:gd name="T26" fmla="*/ 0 w 829"/>
                  <a:gd name="T27" fmla="*/ 0 h 1642"/>
                  <a:gd name="T28" fmla="*/ 0 w 829"/>
                  <a:gd name="T29" fmla="*/ 0 h 1642"/>
                  <a:gd name="T30" fmla="*/ 0 w 829"/>
                  <a:gd name="T31" fmla="*/ 0 h 1642"/>
                  <a:gd name="T32" fmla="*/ 0 w 829"/>
                  <a:gd name="T33" fmla="*/ 0 h 1642"/>
                  <a:gd name="T34" fmla="*/ 0 w 829"/>
                  <a:gd name="T35" fmla="*/ 0 h 1642"/>
                  <a:gd name="T36" fmla="*/ 0 w 829"/>
                  <a:gd name="T37" fmla="*/ 0 h 1642"/>
                  <a:gd name="T38" fmla="*/ 0 w 829"/>
                  <a:gd name="T39" fmla="*/ 0 h 1642"/>
                  <a:gd name="T40" fmla="*/ 0 w 829"/>
                  <a:gd name="T41" fmla="*/ 0 h 1642"/>
                  <a:gd name="T42" fmla="*/ 0 w 829"/>
                  <a:gd name="T43" fmla="*/ 0 h 1642"/>
                  <a:gd name="T44" fmla="*/ 0 w 829"/>
                  <a:gd name="T45" fmla="*/ 0 h 1642"/>
                  <a:gd name="T46" fmla="*/ 0 w 829"/>
                  <a:gd name="T47" fmla="*/ 0 h 1642"/>
                  <a:gd name="T48" fmla="*/ 0 w 829"/>
                  <a:gd name="T49" fmla="*/ 0 h 1642"/>
                  <a:gd name="T50" fmla="*/ 0 w 829"/>
                  <a:gd name="T51" fmla="*/ 0 h 1642"/>
                  <a:gd name="T52" fmla="*/ 0 w 829"/>
                  <a:gd name="T53" fmla="*/ 0 h 1642"/>
                  <a:gd name="T54" fmla="*/ 0 w 829"/>
                  <a:gd name="T55" fmla="*/ 0 h 1642"/>
                  <a:gd name="T56" fmla="*/ 0 w 829"/>
                  <a:gd name="T57" fmla="*/ 0 h 1642"/>
                  <a:gd name="T58" fmla="*/ 0 w 829"/>
                  <a:gd name="T59" fmla="*/ 0 h 1642"/>
                  <a:gd name="T60" fmla="*/ 0 w 829"/>
                  <a:gd name="T61" fmla="*/ 0 h 1642"/>
                  <a:gd name="T62" fmla="*/ 0 w 829"/>
                  <a:gd name="T63" fmla="*/ 0 h 1642"/>
                  <a:gd name="T64" fmla="*/ 0 w 829"/>
                  <a:gd name="T65" fmla="*/ 0 h 1642"/>
                  <a:gd name="T66" fmla="*/ 0 w 829"/>
                  <a:gd name="T67" fmla="*/ 0 h 1642"/>
                  <a:gd name="T68" fmla="*/ 0 w 829"/>
                  <a:gd name="T69" fmla="*/ 0 h 1642"/>
                  <a:gd name="T70" fmla="*/ 0 w 829"/>
                  <a:gd name="T71" fmla="*/ 0 h 1642"/>
                  <a:gd name="T72" fmla="*/ 0 w 829"/>
                  <a:gd name="T73" fmla="*/ 0 h 1642"/>
                  <a:gd name="T74" fmla="*/ 0 w 829"/>
                  <a:gd name="T75" fmla="*/ 0 h 1642"/>
                  <a:gd name="T76" fmla="*/ 0 w 829"/>
                  <a:gd name="T77" fmla="*/ 0 h 1642"/>
                  <a:gd name="T78" fmla="*/ 0 w 829"/>
                  <a:gd name="T79" fmla="*/ 0 h 1642"/>
                  <a:gd name="T80" fmla="*/ 0 w 829"/>
                  <a:gd name="T81" fmla="*/ 0 h 1642"/>
                  <a:gd name="T82" fmla="*/ 0 w 829"/>
                  <a:gd name="T83" fmla="*/ 0 h 1642"/>
                  <a:gd name="T84" fmla="*/ 0 w 829"/>
                  <a:gd name="T85" fmla="*/ 0 h 1642"/>
                  <a:gd name="T86" fmla="*/ 0 w 829"/>
                  <a:gd name="T87" fmla="*/ 0 h 1642"/>
                  <a:gd name="T88" fmla="*/ 0 w 829"/>
                  <a:gd name="T89" fmla="*/ 0 h 1642"/>
                  <a:gd name="T90" fmla="*/ 0 w 829"/>
                  <a:gd name="T91" fmla="*/ 0 h 1642"/>
                  <a:gd name="T92" fmla="*/ 0 w 829"/>
                  <a:gd name="T93" fmla="*/ 0 h 1642"/>
                  <a:gd name="T94" fmla="*/ 0 w 829"/>
                  <a:gd name="T95" fmla="*/ 0 h 1642"/>
                  <a:gd name="T96" fmla="*/ 0 w 829"/>
                  <a:gd name="T97" fmla="*/ 0 h 1642"/>
                  <a:gd name="T98" fmla="*/ 0 w 829"/>
                  <a:gd name="T99" fmla="*/ 0 h 1642"/>
                  <a:gd name="T100" fmla="*/ 0 w 829"/>
                  <a:gd name="T101" fmla="*/ 0 h 1642"/>
                  <a:gd name="T102" fmla="*/ 0 w 829"/>
                  <a:gd name="T103" fmla="*/ 0 h 1642"/>
                  <a:gd name="T104" fmla="*/ 0 w 829"/>
                  <a:gd name="T105" fmla="*/ 0 h 1642"/>
                  <a:gd name="T106" fmla="*/ 0 w 829"/>
                  <a:gd name="T107" fmla="*/ 0 h 1642"/>
                  <a:gd name="T108" fmla="*/ 0 w 829"/>
                  <a:gd name="T109" fmla="*/ 0 h 1642"/>
                  <a:gd name="T110" fmla="*/ 0 w 829"/>
                  <a:gd name="T111" fmla="*/ 0 h 1642"/>
                  <a:gd name="T112" fmla="*/ 0 w 829"/>
                  <a:gd name="T113" fmla="*/ 0 h 1642"/>
                  <a:gd name="T114" fmla="*/ 0 w 829"/>
                  <a:gd name="T115" fmla="*/ 0 h 1642"/>
                  <a:gd name="T116" fmla="*/ 0 w 829"/>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9"/>
                  <a:gd name="T178" fmla="*/ 0 h 1642"/>
                  <a:gd name="T179" fmla="*/ 829 w 829"/>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9" h="1642">
                    <a:moveTo>
                      <a:pt x="441" y="1039"/>
                    </a:moveTo>
                    <a:lnTo>
                      <a:pt x="441" y="1578"/>
                    </a:lnTo>
                    <a:lnTo>
                      <a:pt x="442" y="1585"/>
                    </a:lnTo>
                    <a:lnTo>
                      <a:pt x="445" y="1591"/>
                    </a:lnTo>
                    <a:lnTo>
                      <a:pt x="447" y="1597"/>
                    </a:lnTo>
                    <a:lnTo>
                      <a:pt x="450" y="1603"/>
                    </a:lnTo>
                    <a:lnTo>
                      <a:pt x="453" y="1608"/>
                    </a:lnTo>
                    <a:lnTo>
                      <a:pt x="457" y="1614"/>
                    </a:lnTo>
                    <a:lnTo>
                      <a:pt x="462" y="1619"/>
                    </a:lnTo>
                    <a:lnTo>
                      <a:pt x="466" y="1623"/>
                    </a:lnTo>
                    <a:lnTo>
                      <a:pt x="470" y="1627"/>
                    </a:lnTo>
                    <a:lnTo>
                      <a:pt x="476" y="1631"/>
                    </a:lnTo>
                    <a:lnTo>
                      <a:pt x="483" y="1634"/>
                    </a:lnTo>
                    <a:lnTo>
                      <a:pt x="489" y="1636"/>
                    </a:lnTo>
                    <a:lnTo>
                      <a:pt x="493" y="1638"/>
                    </a:lnTo>
                    <a:lnTo>
                      <a:pt x="500" y="1640"/>
                    </a:lnTo>
                    <a:lnTo>
                      <a:pt x="507" y="1641"/>
                    </a:lnTo>
                    <a:lnTo>
                      <a:pt x="513" y="1641"/>
                    </a:lnTo>
                    <a:lnTo>
                      <a:pt x="519" y="1641"/>
                    </a:lnTo>
                    <a:lnTo>
                      <a:pt x="525" y="1640"/>
                    </a:lnTo>
                    <a:lnTo>
                      <a:pt x="531" y="1638"/>
                    </a:lnTo>
                    <a:lnTo>
                      <a:pt x="537" y="1636"/>
                    </a:lnTo>
                    <a:lnTo>
                      <a:pt x="543" y="1634"/>
                    </a:lnTo>
                    <a:lnTo>
                      <a:pt x="548" y="1631"/>
                    </a:lnTo>
                    <a:lnTo>
                      <a:pt x="554" y="1627"/>
                    </a:lnTo>
                    <a:lnTo>
                      <a:pt x="559" y="1623"/>
                    </a:lnTo>
                    <a:lnTo>
                      <a:pt x="564" y="1619"/>
                    </a:lnTo>
                    <a:lnTo>
                      <a:pt x="568" y="1614"/>
                    </a:lnTo>
                    <a:lnTo>
                      <a:pt x="571" y="1608"/>
                    </a:lnTo>
                    <a:lnTo>
                      <a:pt x="575" y="1603"/>
                    </a:lnTo>
                    <a:lnTo>
                      <a:pt x="579" y="1597"/>
                    </a:lnTo>
                    <a:lnTo>
                      <a:pt x="581" y="1591"/>
                    </a:lnTo>
                    <a:lnTo>
                      <a:pt x="582" y="1585"/>
                    </a:lnTo>
                    <a:lnTo>
                      <a:pt x="585" y="1578"/>
                    </a:lnTo>
                    <a:lnTo>
                      <a:pt x="585" y="1039"/>
                    </a:lnTo>
                    <a:lnTo>
                      <a:pt x="737" y="1039"/>
                    </a:lnTo>
                    <a:lnTo>
                      <a:pt x="551" y="381"/>
                    </a:lnTo>
                    <a:lnTo>
                      <a:pt x="590" y="249"/>
                    </a:lnTo>
                    <a:lnTo>
                      <a:pt x="594" y="238"/>
                    </a:lnTo>
                    <a:lnTo>
                      <a:pt x="596" y="236"/>
                    </a:lnTo>
                    <a:lnTo>
                      <a:pt x="601" y="233"/>
                    </a:lnTo>
                    <a:lnTo>
                      <a:pt x="604" y="235"/>
                    </a:lnTo>
                    <a:lnTo>
                      <a:pt x="609" y="237"/>
                    </a:lnTo>
                    <a:lnTo>
                      <a:pt x="613" y="243"/>
                    </a:lnTo>
                    <a:lnTo>
                      <a:pt x="615" y="249"/>
                    </a:lnTo>
                    <a:lnTo>
                      <a:pt x="712" y="735"/>
                    </a:lnTo>
                    <a:lnTo>
                      <a:pt x="715" y="741"/>
                    </a:lnTo>
                    <a:lnTo>
                      <a:pt x="717" y="747"/>
                    </a:lnTo>
                    <a:lnTo>
                      <a:pt x="720" y="750"/>
                    </a:lnTo>
                    <a:lnTo>
                      <a:pt x="722" y="755"/>
                    </a:lnTo>
                    <a:lnTo>
                      <a:pt x="726" y="759"/>
                    </a:lnTo>
                    <a:lnTo>
                      <a:pt x="731" y="763"/>
                    </a:lnTo>
                    <a:lnTo>
                      <a:pt x="734" y="766"/>
                    </a:lnTo>
                    <a:lnTo>
                      <a:pt x="739" y="769"/>
                    </a:lnTo>
                    <a:lnTo>
                      <a:pt x="744" y="772"/>
                    </a:lnTo>
                    <a:lnTo>
                      <a:pt x="749" y="773"/>
                    </a:lnTo>
                    <a:lnTo>
                      <a:pt x="754" y="776"/>
                    </a:lnTo>
                    <a:lnTo>
                      <a:pt x="759" y="777"/>
                    </a:lnTo>
                    <a:lnTo>
                      <a:pt x="765" y="777"/>
                    </a:lnTo>
                    <a:lnTo>
                      <a:pt x="770" y="778"/>
                    </a:lnTo>
                    <a:lnTo>
                      <a:pt x="774" y="777"/>
                    </a:lnTo>
                    <a:lnTo>
                      <a:pt x="779" y="777"/>
                    </a:lnTo>
                    <a:lnTo>
                      <a:pt x="785" y="776"/>
                    </a:lnTo>
                    <a:lnTo>
                      <a:pt x="790" y="773"/>
                    </a:lnTo>
                    <a:lnTo>
                      <a:pt x="795" y="772"/>
                    </a:lnTo>
                    <a:lnTo>
                      <a:pt x="799" y="769"/>
                    </a:lnTo>
                    <a:lnTo>
                      <a:pt x="804" y="766"/>
                    </a:lnTo>
                    <a:lnTo>
                      <a:pt x="809" y="763"/>
                    </a:lnTo>
                    <a:lnTo>
                      <a:pt x="812" y="759"/>
                    </a:lnTo>
                    <a:lnTo>
                      <a:pt x="816" y="755"/>
                    </a:lnTo>
                    <a:lnTo>
                      <a:pt x="819" y="750"/>
                    </a:lnTo>
                    <a:lnTo>
                      <a:pt x="821" y="747"/>
                    </a:lnTo>
                    <a:lnTo>
                      <a:pt x="824" y="741"/>
                    </a:lnTo>
                    <a:lnTo>
                      <a:pt x="827" y="736"/>
                    </a:lnTo>
                    <a:lnTo>
                      <a:pt x="828" y="731"/>
                    </a:lnTo>
                    <a:lnTo>
                      <a:pt x="829" y="726"/>
                    </a:lnTo>
                    <a:lnTo>
                      <a:pt x="829" y="720"/>
                    </a:lnTo>
                    <a:lnTo>
                      <a:pt x="829" y="714"/>
                    </a:lnTo>
                    <a:lnTo>
                      <a:pt x="829" y="709"/>
                    </a:lnTo>
                    <a:lnTo>
                      <a:pt x="828" y="700"/>
                    </a:lnTo>
                    <a:lnTo>
                      <a:pt x="694" y="75"/>
                    </a:lnTo>
                    <a:lnTo>
                      <a:pt x="689" y="61"/>
                    </a:lnTo>
                    <a:lnTo>
                      <a:pt x="683" y="44"/>
                    </a:lnTo>
                    <a:lnTo>
                      <a:pt x="676" y="31"/>
                    </a:lnTo>
                    <a:lnTo>
                      <a:pt x="670" y="22"/>
                    </a:lnTo>
                    <a:lnTo>
                      <a:pt x="661" y="12"/>
                    </a:lnTo>
                    <a:lnTo>
                      <a:pt x="647" y="3"/>
                    </a:lnTo>
                    <a:lnTo>
                      <a:pt x="639" y="1"/>
                    </a:lnTo>
                    <a:lnTo>
                      <a:pt x="626" y="0"/>
                    </a:lnTo>
                    <a:lnTo>
                      <a:pt x="203" y="0"/>
                    </a:lnTo>
                    <a:lnTo>
                      <a:pt x="189" y="2"/>
                    </a:lnTo>
                    <a:lnTo>
                      <a:pt x="182" y="5"/>
                    </a:lnTo>
                    <a:lnTo>
                      <a:pt x="169" y="13"/>
                    </a:lnTo>
                    <a:lnTo>
                      <a:pt x="160" y="23"/>
                    </a:lnTo>
                    <a:lnTo>
                      <a:pt x="153" y="33"/>
                    </a:lnTo>
                    <a:lnTo>
                      <a:pt x="146" y="46"/>
                    </a:lnTo>
                    <a:lnTo>
                      <a:pt x="141" y="62"/>
                    </a:lnTo>
                    <a:lnTo>
                      <a:pt x="136" y="76"/>
                    </a:lnTo>
                    <a:lnTo>
                      <a:pt x="2" y="702"/>
                    </a:lnTo>
                    <a:lnTo>
                      <a:pt x="0" y="710"/>
                    </a:lnTo>
                    <a:lnTo>
                      <a:pt x="0" y="716"/>
                    </a:lnTo>
                    <a:lnTo>
                      <a:pt x="0" y="721"/>
                    </a:lnTo>
                    <a:lnTo>
                      <a:pt x="1" y="727"/>
                    </a:lnTo>
                    <a:lnTo>
                      <a:pt x="2" y="732"/>
                    </a:lnTo>
                    <a:lnTo>
                      <a:pt x="3" y="737"/>
                    </a:lnTo>
                    <a:lnTo>
                      <a:pt x="6" y="742"/>
                    </a:lnTo>
                    <a:lnTo>
                      <a:pt x="8" y="747"/>
                    </a:lnTo>
                    <a:lnTo>
                      <a:pt x="11" y="752"/>
                    </a:lnTo>
                    <a:lnTo>
                      <a:pt x="14" y="756"/>
                    </a:lnTo>
                    <a:lnTo>
                      <a:pt x="17" y="760"/>
                    </a:lnTo>
                    <a:lnTo>
                      <a:pt x="20" y="764"/>
                    </a:lnTo>
                    <a:lnTo>
                      <a:pt x="25" y="767"/>
                    </a:lnTo>
                    <a:lnTo>
                      <a:pt x="30" y="771"/>
                    </a:lnTo>
                    <a:lnTo>
                      <a:pt x="35" y="773"/>
                    </a:lnTo>
                    <a:lnTo>
                      <a:pt x="40" y="775"/>
                    </a:lnTo>
                    <a:lnTo>
                      <a:pt x="45" y="777"/>
                    </a:lnTo>
                    <a:lnTo>
                      <a:pt x="49" y="778"/>
                    </a:lnTo>
                    <a:lnTo>
                      <a:pt x="56" y="780"/>
                    </a:lnTo>
                    <a:lnTo>
                      <a:pt x="60" y="780"/>
                    </a:lnTo>
                    <a:lnTo>
                      <a:pt x="65" y="780"/>
                    </a:lnTo>
                    <a:lnTo>
                      <a:pt x="70" y="778"/>
                    </a:lnTo>
                    <a:lnTo>
                      <a:pt x="76" y="777"/>
                    </a:lnTo>
                    <a:lnTo>
                      <a:pt x="81" y="775"/>
                    </a:lnTo>
                    <a:lnTo>
                      <a:pt x="86" y="773"/>
                    </a:lnTo>
                    <a:lnTo>
                      <a:pt x="90" y="771"/>
                    </a:lnTo>
                    <a:lnTo>
                      <a:pt x="94" y="767"/>
                    </a:lnTo>
                    <a:lnTo>
                      <a:pt x="99" y="764"/>
                    </a:lnTo>
                    <a:lnTo>
                      <a:pt x="103" y="760"/>
                    </a:lnTo>
                    <a:lnTo>
                      <a:pt x="107" y="756"/>
                    </a:lnTo>
                    <a:lnTo>
                      <a:pt x="109" y="752"/>
                    </a:lnTo>
                    <a:lnTo>
                      <a:pt x="113" y="747"/>
                    </a:lnTo>
                    <a:lnTo>
                      <a:pt x="114" y="742"/>
                    </a:lnTo>
                    <a:lnTo>
                      <a:pt x="116" y="736"/>
                    </a:lnTo>
                    <a:lnTo>
                      <a:pt x="214" y="252"/>
                    </a:lnTo>
                    <a:lnTo>
                      <a:pt x="216" y="244"/>
                    </a:lnTo>
                    <a:lnTo>
                      <a:pt x="221" y="238"/>
                    </a:lnTo>
                    <a:lnTo>
                      <a:pt x="225" y="236"/>
                    </a:lnTo>
                    <a:lnTo>
                      <a:pt x="228" y="236"/>
                    </a:lnTo>
                    <a:lnTo>
                      <a:pt x="233" y="237"/>
                    </a:lnTo>
                    <a:lnTo>
                      <a:pt x="236" y="239"/>
                    </a:lnTo>
                    <a:lnTo>
                      <a:pt x="239" y="252"/>
                    </a:lnTo>
                    <a:lnTo>
                      <a:pt x="279" y="382"/>
                    </a:lnTo>
                    <a:lnTo>
                      <a:pt x="94" y="1039"/>
                    </a:lnTo>
                    <a:lnTo>
                      <a:pt x="245" y="1039"/>
                    </a:lnTo>
                    <a:lnTo>
                      <a:pt x="245" y="1579"/>
                    </a:lnTo>
                    <a:lnTo>
                      <a:pt x="247" y="1586"/>
                    </a:lnTo>
                    <a:lnTo>
                      <a:pt x="249" y="1592"/>
                    </a:lnTo>
                    <a:lnTo>
                      <a:pt x="251" y="1598"/>
                    </a:lnTo>
                    <a:lnTo>
                      <a:pt x="254" y="1604"/>
                    </a:lnTo>
                    <a:lnTo>
                      <a:pt x="258" y="1610"/>
                    </a:lnTo>
                    <a:lnTo>
                      <a:pt x="261" y="1615"/>
                    </a:lnTo>
                    <a:lnTo>
                      <a:pt x="265" y="1620"/>
                    </a:lnTo>
                    <a:lnTo>
                      <a:pt x="270" y="1624"/>
                    </a:lnTo>
                    <a:lnTo>
                      <a:pt x="275" y="1629"/>
                    </a:lnTo>
                    <a:lnTo>
                      <a:pt x="281" y="1632"/>
                    </a:lnTo>
                    <a:lnTo>
                      <a:pt x="287" y="1635"/>
                    </a:lnTo>
                    <a:lnTo>
                      <a:pt x="292" y="1637"/>
                    </a:lnTo>
                    <a:lnTo>
                      <a:pt x="298" y="1640"/>
                    </a:lnTo>
                    <a:lnTo>
                      <a:pt x="304" y="1641"/>
                    </a:lnTo>
                    <a:lnTo>
                      <a:pt x="311" y="1642"/>
                    </a:lnTo>
                    <a:lnTo>
                      <a:pt x="316" y="1642"/>
                    </a:lnTo>
                    <a:lnTo>
                      <a:pt x="323" y="1642"/>
                    </a:lnTo>
                    <a:lnTo>
                      <a:pt x="329" y="1641"/>
                    </a:lnTo>
                    <a:lnTo>
                      <a:pt x="335" y="1640"/>
                    </a:lnTo>
                    <a:lnTo>
                      <a:pt x="341" y="1637"/>
                    </a:lnTo>
                    <a:lnTo>
                      <a:pt x="348" y="1635"/>
                    </a:lnTo>
                    <a:lnTo>
                      <a:pt x="352" y="1632"/>
                    </a:lnTo>
                    <a:lnTo>
                      <a:pt x="358" y="1629"/>
                    </a:lnTo>
                    <a:lnTo>
                      <a:pt x="363" y="1624"/>
                    </a:lnTo>
                    <a:lnTo>
                      <a:pt x="368" y="1620"/>
                    </a:lnTo>
                    <a:lnTo>
                      <a:pt x="372" y="1615"/>
                    </a:lnTo>
                    <a:lnTo>
                      <a:pt x="375" y="1610"/>
                    </a:lnTo>
                    <a:lnTo>
                      <a:pt x="379" y="1604"/>
                    </a:lnTo>
                    <a:lnTo>
                      <a:pt x="383" y="1598"/>
                    </a:lnTo>
                    <a:lnTo>
                      <a:pt x="385" y="1592"/>
                    </a:lnTo>
                    <a:lnTo>
                      <a:pt x="386" y="1586"/>
                    </a:lnTo>
                    <a:lnTo>
                      <a:pt x="389" y="1579"/>
                    </a:lnTo>
                    <a:lnTo>
                      <a:pt x="389" y="1039"/>
                    </a:lnTo>
                    <a:lnTo>
                      <a:pt x="441" y="1039"/>
                    </a:lnTo>
                    <a:close/>
                  </a:path>
                </a:pathLst>
              </a:custGeom>
              <a:solidFill>
                <a:srgbClr val="FF0000"/>
              </a:solidFill>
              <a:ln w="0">
                <a:solidFill>
                  <a:srgbClr val="000000"/>
                </a:solidFill>
                <a:round/>
                <a:headEnd/>
                <a:tailEnd/>
              </a:ln>
            </p:spPr>
            <p:txBody>
              <a:bodyPr/>
              <a:lstStyle/>
              <a:p>
                <a:endParaRPr lang="en-US"/>
              </a:p>
            </p:txBody>
          </p:sp>
          <p:sp>
            <p:nvSpPr>
              <p:cNvPr id="127" name="Freeform 126"/>
              <p:cNvSpPr>
                <a:spLocks/>
              </p:cNvSpPr>
              <p:nvPr/>
            </p:nvSpPr>
            <p:spPr bwMode="auto">
              <a:xfrm>
                <a:off x="4532" y="1693"/>
                <a:ext cx="77" cy="79"/>
              </a:xfrm>
              <a:custGeom>
                <a:avLst/>
                <a:gdLst>
                  <a:gd name="T0" fmla="*/ 0 w 306"/>
                  <a:gd name="T1" fmla="*/ 0 h 318"/>
                  <a:gd name="T2" fmla="*/ 0 w 306"/>
                  <a:gd name="T3" fmla="*/ 0 h 318"/>
                  <a:gd name="T4" fmla="*/ 0 w 306"/>
                  <a:gd name="T5" fmla="*/ 0 h 318"/>
                  <a:gd name="T6" fmla="*/ 0 w 306"/>
                  <a:gd name="T7" fmla="*/ 0 h 318"/>
                  <a:gd name="T8" fmla="*/ 0 w 306"/>
                  <a:gd name="T9" fmla="*/ 0 h 318"/>
                  <a:gd name="T10" fmla="*/ 0 w 306"/>
                  <a:gd name="T11" fmla="*/ 0 h 318"/>
                  <a:gd name="T12" fmla="*/ 0 w 306"/>
                  <a:gd name="T13" fmla="*/ 0 h 318"/>
                  <a:gd name="T14" fmla="*/ 0 w 306"/>
                  <a:gd name="T15" fmla="*/ 0 h 318"/>
                  <a:gd name="T16" fmla="*/ 0 w 306"/>
                  <a:gd name="T17" fmla="*/ 0 h 318"/>
                  <a:gd name="T18" fmla="*/ 0 w 306"/>
                  <a:gd name="T19" fmla="*/ 0 h 318"/>
                  <a:gd name="T20" fmla="*/ 0 w 306"/>
                  <a:gd name="T21" fmla="*/ 0 h 318"/>
                  <a:gd name="T22" fmla="*/ 0 w 306"/>
                  <a:gd name="T23" fmla="*/ 0 h 318"/>
                  <a:gd name="T24" fmla="*/ 0 w 306"/>
                  <a:gd name="T25" fmla="*/ 0 h 318"/>
                  <a:gd name="T26" fmla="*/ 0 w 306"/>
                  <a:gd name="T27" fmla="*/ 0 h 318"/>
                  <a:gd name="T28" fmla="*/ 0 w 306"/>
                  <a:gd name="T29" fmla="*/ 0 h 318"/>
                  <a:gd name="T30" fmla="*/ 0 w 306"/>
                  <a:gd name="T31" fmla="*/ 0 h 318"/>
                  <a:gd name="T32" fmla="*/ 0 w 306"/>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18"/>
                  <a:gd name="T53" fmla="*/ 306 w 306"/>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18">
                    <a:moveTo>
                      <a:pt x="306" y="159"/>
                    </a:moveTo>
                    <a:lnTo>
                      <a:pt x="294" y="98"/>
                    </a:lnTo>
                    <a:lnTo>
                      <a:pt x="261" y="47"/>
                    </a:lnTo>
                    <a:lnTo>
                      <a:pt x="213" y="13"/>
                    </a:lnTo>
                    <a:lnTo>
                      <a:pt x="153" y="0"/>
                    </a:lnTo>
                    <a:lnTo>
                      <a:pt x="94" y="13"/>
                    </a:lnTo>
                    <a:lnTo>
                      <a:pt x="45" y="47"/>
                    </a:lnTo>
                    <a:lnTo>
                      <a:pt x="12" y="98"/>
                    </a:lnTo>
                    <a:lnTo>
                      <a:pt x="0" y="159"/>
                    </a:lnTo>
                    <a:lnTo>
                      <a:pt x="12" y="221"/>
                    </a:lnTo>
                    <a:lnTo>
                      <a:pt x="45" y="272"/>
                    </a:lnTo>
                    <a:lnTo>
                      <a:pt x="94" y="305"/>
                    </a:lnTo>
                    <a:lnTo>
                      <a:pt x="153" y="318"/>
                    </a:lnTo>
                    <a:lnTo>
                      <a:pt x="213" y="305"/>
                    </a:lnTo>
                    <a:lnTo>
                      <a:pt x="261" y="272"/>
                    </a:lnTo>
                    <a:lnTo>
                      <a:pt x="294" y="221"/>
                    </a:lnTo>
                    <a:lnTo>
                      <a:pt x="306" y="159"/>
                    </a:lnTo>
                    <a:close/>
                  </a:path>
                </a:pathLst>
              </a:custGeom>
              <a:solidFill>
                <a:srgbClr val="FF0000"/>
              </a:solidFill>
              <a:ln w="0">
                <a:solidFill>
                  <a:srgbClr val="000000"/>
                </a:solidFill>
                <a:round/>
                <a:headEnd/>
                <a:tailEnd/>
              </a:ln>
            </p:spPr>
            <p:txBody>
              <a:bodyPr/>
              <a:lstStyle/>
              <a:p>
                <a:endParaRPr lang="en-US"/>
              </a:p>
            </p:txBody>
          </p:sp>
          <p:sp>
            <p:nvSpPr>
              <p:cNvPr id="128" name="Freeform 127"/>
              <p:cNvSpPr>
                <a:spLocks/>
              </p:cNvSpPr>
              <p:nvPr/>
            </p:nvSpPr>
            <p:spPr bwMode="auto">
              <a:xfrm>
                <a:off x="4224" y="1776"/>
                <a:ext cx="208" cy="410"/>
              </a:xfrm>
              <a:custGeom>
                <a:avLst/>
                <a:gdLst>
                  <a:gd name="T0" fmla="*/ 0 w 830"/>
                  <a:gd name="T1" fmla="*/ 0 h 1642"/>
                  <a:gd name="T2" fmla="*/ 0 w 830"/>
                  <a:gd name="T3" fmla="*/ 0 h 1642"/>
                  <a:gd name="T4" fmla="*/ 0 w 830"/>
                  <a:gd name="T5" fmla="*/ 0 h 1642"/>
                  <a:gd name="T6" fmla="*/ 0 w 830"/>
                  <a:gd name="T7" fmla="*/ 0 h 1642"/>
                  <a:gd name="T8" fmla="*/ 0 w 830"/>
                  <a:gd name="T9" fmla="*/ 0 h 1642"/>
                  <a:gd name="T10" fmla="*/ 0 w 830"/>
                  <a:gd name="T11" fmla="*/ 0 h 1642"/>
                  <a:gd name="T12" fmla="*/ 0 w 830"/>
                  <a:gd name="T13" fmla="*/ 0 h 1642"/>
                  <a:gd name="T14" fmla="*/ 0 w 830"/>
                  <a:gd name="T15" fmla="*/ 0 h 1642"/>
                  <a:gd name="T16" fmla="*/ 0 w 830"/>
                  <a:gd name="T17" fmla="*/ 0 h 1642"/>
                  <a:gd name="T18" fmla="*/ 0 w 830"/>
                  <a:gd name="T19" fmla="*/ 0 h 1642"/>
                  <a:gd name="T20" fmla="*/ 0 w 830"/>
                  <a:gd name="T21" fmla="*/ 0 h 1642"/>
                  <a:gd name="T22" fmla="*/ 0 w 830"/>
                  <a:gd name="T23" fmla="*/ 0 h 1642"/>
                  <a:gd name="T24" fmla="*/ 0 w 830"/>
                  <a:gd name="T25" fmla="*/ 0 h 1642"/>
                  <a:gd name="T26" fmla="*/ 0 w 830"/>
                  <a:gd name="T27" fmla="*/ 0 h 1642"/>
                  <a:gd name="T28" fmla="*/ 0 w 830"/>
                  <a:gd name="T29" fmla="*/ 0 h 1642"/>
                  <a:gd name="T30" fmla="*/ 0 w 830"/>
                  <a:gd name="T31" fmla="*/ 0 h 1642"/>
                  <a:gd name="T32" fmla="*/ 0 w 830"/>
                  <a:gd name="T33" fmla="*/ 0 h 1642"/>
                  <a:gd name="T34" fmla="*/ 0 w 830"/>
                  <a:gd name="T35" fmla="*/ 0 h 1642"/>
                  <a:gd name="T36" fmla="*/ 0 w 830"/>
                  <a:gd name="T37" fmla="*/ 0 h 1642"/>
                  <a:gd name="T38" fmla="*/ 0 w 830"/>
                  <a:gd name="T39" fmla="*/ 0 h 1642"/>
                  <a:gd name="T40" fmla="*/ 0 w 830"/>
                  <a:gd name="T41" fmla="*/ 0 h 1642"/>
                  <a:gd name="T42" fmla="*/ 0 w 830"/>
                  <a:gd name="T43" fmla="*/ 0 h 1642"/>
                  <a:gd name="T44" fmla="*/ 0 w 830"/>
                  <a:gd name="T45" fmla="*/ 0 h 1642"/>
                  <a:gd name="T46" fmla="*/ 0 w 830"/>
                  <a:gd name="T47" fmla="*/ 0 h 1642"/>
                  <a:gd name="T48" fmla="*/ 0 w 830"/>
                  <a:gd name="T49" fmla="*/ 0 h 1642"/>
                  <a:gd name="T50" fmla="*/ 0 w 830"/>
                  <a:gd name="T51" fmla="*/ 0 h 1642"/>
                  <a:gd name="T52" fmla="*/ 0 w 830"/>
                  <a:gd name="T53" fmla="*/ 0 h 1642"/>
                  <a:gd name="T54" fmla="*/ 0 w 830"/>
                  <a:gd name="T55" fmla="*/ 0 h 1642"/>
                  <a:gd name="T56" fmla="*/ 0 w 830"/>
                  <a:gd name="T57" fmla="*/ 0 h 1642"/>
                  <a:gd name="T58" fmla="*/ 0 w 830"/>
                  <a:gd name="T59" fmla="*/ 0 h 1642"/>
                  <a:gd name="T60" fmla="*/ 0 w 830"/>
                  <a:gd name="T61" fmla="*/ 0 h 1642"/>
                  <a:gd name="T62" fmla="*/ 0 w 830"/>
                  <a:gd name="T63" fmla="*/ 0 h 1642"/>
                  <a:gd name="T64" fmla="*/ 0 w 830"/>
                  <a:gd name="T65" fmla="*/ 0 h 1642"/>
                  <a:gd name="T66" fmla="*/ 0 w 830"/>
                  <a:gd name="T67" fmla="*/ 0 h 1642"/>
                  <a:gd name="T68" fmla="*/ 0 w 830"/>
                  <a:gd name="T69" fmla="*/ 0 h 1642"/>
                  <a:gd name="T70" fmla="*/ 0 w 830"/>
                  <a:gd name="T71" fmla="*/ 0 h 1642"/>
                  <a:gd name="T72" fmla="*/ 0 w 830"/>
                  <a:gd name="T73" fmla="*/ 0 h 1642"/>
                  <a:gd name="T74" fmla="*/ 0 w 830"/>
                  <a:gd name="T75" fmla="*/ 0 h 1642"/>
                  <a:gd name="T76" fmla="*/ 0 w 830"/>
                  <a:gd name="T77" fmla="*/ 0 h 1642"/>
                  <a:gd name="T78" fmla="*/ 0 w 830"/>
                  <a:gd name="T79" fmla="*/ 0 h 1642"/>
                  <a:gd name="T80" fmla="*/ 0 w 830"/>
                  <a:gd name="T81" fmla="*/ 0 h 1642"/>
                  <a:gd name="T82" fmla="*/ 0 w 830"/>
                  <a:gd name="T83" fmla="*/ 0 h 1642"/>
                  <a:gd name="T84" fmla="*/ 0 w 830"/>
                  <a:gd name="T85" fmla="*/ 0 h 1642"/>
                  <a:gd name="T86" fmla="*/ 0 w 830"/>
                  <a:gd name="T87" fmla="*/ 0 h 1642"/>
                  <a:gd name="T88" fmla="*/ 0 w 830"/>
                  <a:gd name="T89" fmla="*/ 0 h 1642"/>
                  <a:gd name="T90" fmla="*/ 0 w 830"/>
                  <a:gd name="T91" fmla="*/ 0 h 1642"/>
                  <a:gd name="T92" fmla="*/ 0 w 830"/>
                  <a:gd name="T93" fmla="*/ 0 h 1642"/>
                  <a:gd name="T94" fmla="*/ 0 w 830"/>
                  <a:gd name="T95" fmla="*/ 0 h 1642"/>
                  <a:gd name="T96" fmla="*/ 0 w 830"/>
                  <a:gd name="T97" fmla="*/ 0 h 1642"/>
                  <a:gd name="T98" fmla="*/ 0 w 830"/>
                  <a:gd name="T99" fmla="*/ 0 h 1642"/>
                  <a:gd name="T100" fmla="*/ 0 w 830"/>
                  <a:gd name="T101" fmla="*/ 0 h 1642"/>
                  <a:gd name="T102" fmla="*/ 0 w 830"/>
                  <a:gd name="T103" fmla="*/ 0 h 1642"/>
                  <a:gd name="T104" fmla="*/ 0 w 830"/>
                  <a:gd name="T105" fmla="*/ 0 h 1642"/>
                  <a:gd name="T106" fmla="*/ 0 w 830"/>
                  <a:gd name="T107" fmla="*/ 0 h 1642"/>
                  <a:gd name="T108" fmla="*/ 0 w 830"/>
                  <a:gd name="T109" fmla="*/ 0 h 1642"/>
                  <a:gd name="T110" fmla="*/ 0 w 830"/>
                  <a:gd name="T111" fmla="*/ 0 h 1642"/>
                  <a:gd name="T112" fmla="*/ 0 w 830"/>
                  <a:gd name="T113" fmla="*/ 0 h 1642"/>
                  <a:gd name="T114" fmla="*/ 0 w 830"/>
                  <a:gd name="T115" fmla="*/ 0 h 1642"/>
                  <a:gd name="T116" fmla="*/ 0 w 830"/>
                  <a:gd name="T117" fmla="*/ 0 h 16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0"/>
                  <a:gd name="T178" fmla="*/ 0 h 1642"/>
                  <a:gd name="T179" fmla="*/ 830 w 830"/>
                  <a:gd name="T180" fmla="*/ 1642 h 16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0" h="1642">
                    <a:moveTo>
                      <a:pt x="442" y="1039"/>
                    </a:moveTo>
                    <a:lnTo>
                      <a:pt x="442" y="1578"/>
                    </a:lnTo>
                    <a:lnTo>
                      <a:pt x="443" y="1585"/>
                    </a:lnTo>
                    <a:lnTo>
                      <a:pt x="446" y="1591"/>
                    </a:lnTo>
                    <a:lnTo>
                      <a:pt x="448" y="1597"/>
                    </a:lnTo>
                    <a:lnTo>
                      <a:pt x="450" y="1603"/>
                    </a:lnTo>
                    <a:lnTo>
                      <a:pt x="454" y="1608"/>
                    </a:lnTo>
                    <a:lnTo>
                      <a:pt x="458" y="1614"/>
                    </a:lnTo>
                    <a:lnTo>
                      <a:pt x="463" y="1619"/>
                    </a:lnTo>
                    <a:lnTo>
                      <a:pt x="466" y="1623"/>
                    </a:lnTo>
                    <a:lnTo>
                      <a:pt x="471" y="1628"/>
                    </a:lnTo>
                    <a:lnTo>
                      <a:pt x="477" y="1631"/>
                    </a:lnTo>
                    <a:lnTo>
                      <a:pt x="483" y="1634"/>
                    </a:lnTo>
                    <a:lnTo>
                      <a:pt x="489" y="1636"/>
                    </a:lnTo>
                    <a:lnTo>
                      <a:pt x="494" y="1639"/>
                    </a:lnTo>
                    <a:lnTo>
                      <a:pt x="500" y="1640"/>
                    </a:lnTo>
                    <a:lnTo>
                      <a:pt x="508" y="1641"/>
                    </a:lnTo>
                    <a:lnTo>
                      <a:pt x="514" y="1641"/>
                    </a:lnTo>
                    <a:lnTo>
                      <a:pt x="520" y="1641"/>
                    </a:lnTo>
                    <a:lnTo>
                      <a:pt x="526" y="1640"/>
                    </a:lnTo>
                    <a:lnTo>
                      <a:pt x="532" y="1639"/>
                    </a:lnTo>
                    <a:lnTo>
                      <a:pt x="538" y="1636"/>
                    </a:lnTo>
                    <a:lnTo>
                      <a:pt x="544" y="1634"/>
                    </a:lnTo>
                    <a:lnTo>
                      <a:pt x="549" y="1631"/>
                    </a:lnTo>
                    <a:lnTo>
                      <a:pt x="555" y="1628"/>
                    </a:lnTo>
                    <a:lnTo>
                      <a:pt x="560" y="1623"/>
                    </a:lnTo>
                    <a:lnTo>
                      <a:pt x="565" y="1619"/>
                    </a:lnTo>
                    <a:lnTo>
                      <a:pt x="568" y="1614"/>
                    </a:lnTo>
                    <a:lnTo>
                      <a:pt x="572" y="1608"/>
                    </a:lnTo>
                    <a:lnTo>
                      <a:pt x="576" y="1603"/>
                    </a:lnTo>
                    <a:lnTo>
                      <a:pt x="579" y="1597"/>
                    </a:lnTo>
                    <a:lnTo>
                      <a:pt x="582" y="1591"/>
                    </a:lnTo>
                    <a:lnTo>
                      <a:pt x="583" y="1585"/>
                    </a:lnTo>
                    <a:lnTo>
                      <a:pt x="586" y="1578"/>
                    </a:lnTo>
                    <a:lnTo>
                      <a:pt x="586" y="1039"/>
                    </a:lnTo>
                    <a:lnTo>
                      <a:pt x="738" y="1039"/>
                    </a:lnTo>
                    <a:lnTo>
                      <a:pt x="551" y="381"/>
                    </a:lnTo>
                    <a:lnTo>
                      <a:pt x="590" y="250"/>
                    </a:lnTo>
                    <a:lnTo>
                      <a:pt x="595" y="239"/>
                    </a:lnTo>
                    <a:lnTo>
                      <a:pt x="596" y="236"/>
                    </a:lnTo>
                    <a:lnTo>
                      <a:pt x="601" y="234"/>
                    </a:lnTo>
                    <a:lnTo>
                      <a:pt x="605" y="235"/>
                    </a:lnTo>
                    <a:lnTo>
                      <a:pt x="610" y="237"/>
                    </a:lnTo>
                    <a:lnTo>
                      <a:pt x="613" y="243"/>
                    </a:lnTo>
                    <a:lnTo>
                      <a:pt x="616" y="250"/>
                    </a:lnTo>
                    <a:lnTo>
                      <a:pt x="713" y="735"/>
                    </a:lnTo>
                    <a:lnTo>
                      <a:pt x="716" y="741"/>
                    </a:lnTo>
                    <a:lnTo>
                      <a:pt x="718" y="747"/>
                    </a:lnTo>
                    <a:lnTo>
                      <a:pt x="721" y="751"/>
                    </a:lnTo>
                    <a:lnTo>
                      <a:pt x="723" y="756"/>
                    </a:lnTo>
                    <a:lnTo>
                      <a:pt x="727" y="759"/>
                    </a:lnTo>
                    <a:lnTo>
                      <a:pt x="731" y="763"/>
                    </a:lnTo>
                    <a:lnTo>
                      <a:pt x="735" y="767"/>
                    </a:lnTo>
                    <a:lnTo>
                      <a:pt x="740" y="769"/>
                    </a:lnTo>
                    <a:lnTo>
                      <a:pt x="745" y="773"/>
                    </a:lnTo>
                    <a:lnTo>
                      <a:pt x="750" y="774"/>
                    </a:lnTo>
                    <a:lnTo>
                      <a:pt x="755" y="776"/>
                    </a:lnTo>
                    <a:lnTo>
                      <a:pt x="759" y="777"/>
                    </a:lnTo>
                    <a:lnTo>
                      <a:pt x="766" y="777"/>
                    </a:lnTo>
                    <a:lnTo>
                      <a:pt x="770" y="779"/>
                    </a:lnTo>
                    <a:lnTo>
                      <a:pt x="775" y="777"/>
                    </a:lnTo>
                    <a:lnTo>
                      <a:pt x="780" y="777"/>
                    </a:lnTo>
                    <a:lnTo>
                      <a:pt x="786" y="776"/>
                    </a:lnTo>
                    <a:lnTo>
                      <a:pt x="791" y="774"/>
                    </a:lnTo>
                    <a:lnTo>
                      <a:pt x="796" y="773"/>
                    </a:lnTo>
                    <a:lnTo>
                      <a:pt x="800" y="769"/>
                    </a:lnTo>
                    <a:lnTo>
                      <a:pt x="804" y="767"/>
                    </a:lnTo>
                    <a:lnTo>
                      <a:pt x="809" y="763"/>
                    </a:lnTo>
                    <a:lnTo>
                      <a:pt x="813" y="759"/>
                    </a:lnTo>
                    <a:lnTo>
                      <a:pt x="817" y="756"/>
                    </a:lnTo>
                    <a:lnTo>
                      <a:pt x="820" y="751"/>
                    </a:lnTo>
                    <a:lnTo>
                      <a:pt x="822" y="747"/>
                    </a:lnTo>
                    <a:lnTo>
                      <a:pt x="825" y="741"/>
                    </a:lnTo>
                    <a:lnTo>
                      <a:pt x="828" y="736"/>
                    </a:lnTo>
                    <a:lnTo>
                      <a:pt x="829" y="731"/>
                    </a:lnTo>
                    <a:lnTo>
                      <a:pt x="830" y="726"/>
                    </a:lnTo>
                    <a:lnTo>
                      <a:pt x="830" y="720"/>
                    </a:lnTo>
                    <a:lnTo>
                      <a:pt x="830" y="714"/>
                    </a:lnTo>
                    <a:lnTo>
                      <a:pt x="830" y="709"/>
                    </a:lnTo>
                    <a:lnTo>
                      <a:pt x="829" y="701"/>
                    </a:lnTo>
                    <a:lnTo>
                      <a:pt x="695" y="76"/>
                    </a:lnTo>
                    <a:lnTo>
                      <a:pt x="690" y="61"/>
                    </a:lnTo>
                    <a:lnTo>
                      <a:pt x="684" y="44"/>
                    </a:lnTo>
                    <a:lnTo>
                      <a:pt x="677" y="32"/>
                    </a:lnTo>
                    <a:lnTo>
                      <a:pt x="671" y="22"/>
                    </a:lnTo>
                    <a:lnTo>
                      <a:pt x="662" y="12"/>
                    </a:lnTo>
                    <a:lnTo>
                      <a:pt x="648" y="4"/>
                    </a:lnTo>
                    <a:lnTo>
                      <a:pt x="640" y="1"/>
                    </a:lnTo>
                    <a:lnTo>
                      <a:pt x="627" y="0"/>
                    </a:lnTo>
                    <a:lnTo>
                      <a:pt x="204" y="0"/>
                    </a:lnTo>
                    <a:lnTo>
                      <a:pt x="190" y="3"/>
                    </a:lnTo>
                    <a:lnTo>
                      <a:pt x="183" y="5"/>
                    </a:lnTo>
                    <a:lnTo>
                      <a:pt x="169" y="14"/>
                    </a:lnTo>
                    <a:lnTo>
                      <a:pt x="161" y="23"/>
                    </a:lnTo>
                    <a:lnTo>
                      <a:pt x="154" y="33"/>
                    </a:lnTo>
                    <a:lnTo>
                      <a:pt x="146" y="46"/>
                    </a:lnTo>
                    <a:lnTo>
                      <a:pt x="142" y="62"/>
                    </a:lnTo>
                    <a:lnTo>
                      <a:pt x="137" y="77"/>
                    </a:lnTo>
                    <a:lnTo>
                      <a:pt x="3" y="702"/>
                    </a:lnTo>
                    <a:lnTo>
                      <a:pt x="0" y="711"/>
                    </a:lnTo>
                    <a:lnTo>
                      <a:pt x="0" y="717"/>
                    </a:lnTo>
                    <a:lnTo>
                      <a:pt x="0" y="722"/>
                    </a:lnTo>
                    <a:lnTo>
                      <a:pt x="2" y="728"/>
                    </a:lnTo>
                    <a:lnTo>
                      <a:pt x="3" y="732"/>
                    </a:lnTo>
                    <a:lnTo>
                      <a:pt x="4" y="737"/>
                    </a:lnTo>
                    <a:lnTo>
                      <a:pt x="6" y="742"/>
                    </a:lnTo>
                    <a:lnTo>
                      <a:pt x="9" y="747"/>
                    </a:lnTo>
                    <a:lnTo>
                      <a:pt x="11" y="752"/>
                    </a:lnTo>
                    <a:lnTo>
                      <a:pt x="15" y="757"/>
                    </a:lnTo>
                    <a:lnTo>
                      <a:pt x="17" y="760"/>
                    </a:lnTo>
                    <a:lnTo>
                      <a:pt x="21" y="764"/>
                    </a:lnTo>
                    <a:lnTo>
                      <a:pt x="26" y="768"/>
                    </a:lnTo>
                    <a:lnTo>
                      <a:pt x="31" y="771"/>
                    </a:lnTo>
                    <a:lnTo>
                      <a:pt x="36" y="774"/>
                    </a:lnTo>
                    <a:lnTo>
                      <a:pt x="41" y="775"/>
                    </a:lnTo>
                    <a:lnTo>
                      <a:pt x="45" y="777"/>
                    </a:lnTo>
                    <a:lnTo>
                      <a:pt x="50" y="779"/>
                    </a:lnTo>
                    <a:lnTo>
                      <a:pt x="56" y="780"/>
                    </a:lnTo>
                    <a:lnTo>
                      <a:pt x="61" y="780"/>
                    </a:lnTo>
                    <a:lnTo>
                      <a:pt x="66" y="780"/>
                    </a:lnTo>
                    <a:lnTo>
                      <a:pt x="71" y="779"/>
                    </a:lnTo>
                    <a:lnTo>
                      <a:pt x="77" y="777"/>
                    </a:lnTo>
                    <a:lnTo>
                      <a:pt x="82" y="775"/>
                    </a:lnTo>
                    <a:lnTo>
                      <a:pt x="87" y="774"/>
                    </a:lnTo>
                    <a:lnTo>
                      <a:pt x="90" y="771"/>
                    </a:lnTo>
                    <a:lnTo>
                      <a:pt x="95" y="768"/>
                    </a:lnTo>
                    <a:lnTo>
                      <a:pt x="100" y="764"/>
                    </a:lnTo>
                    <a:lnTo>
                      <a:pt x="104" y="760"/>
                    </a:lnTo>
                    <a:lnTo>
                      <a:pt x="107" y="757"/>
                    </a:lnTo>
                    <a:lnTo>
                      <a:pt x="110" y="752"/>
                    </a:lnTo>
                    <a:lnTo>
                      <a:pt x="114" y="747"/>
                    </a:lnTo>
                    <a:lnTo>
                      <a:pt x="115" y="742"/>
                    </a:lnTo>
                    <a:lnTo>
                      <a:pt x="117" y="736"/>
                    </a:lnTo>
                    <a:lnTo>
                      <a:pt x="215" y="252"/>
                    </a:lnTo>
                    <a:lnTo>
                      <a:pt x="217" y="245"/>
                    </a:lnTo>
                    <a:lnTo>
                      <a:pt x="222" y="239"/>
                    </a:lnTo>
                    <a:lnTo>
                      <a:pt x="225" y="236"/>
                    </a:lnTo>
                    <a:lnTo>
                      <a:pt x="229" y="236"/>
                    </a:lnTo>
                    <a:lnTo>
                      <a:pt x="234" y="237"/>
                    </a:lnTo>
                    <a:lnTo>
                      <a:pt x="236" y="240"/>
                    </a:lnTo>
                    <a:lnTo>
                      <a:pt x="240" y="252"/>
                    </a:lnTo>
                    <a:lnTo>
                      <a:pt x="280" y="382"/>
                    </a:lnTo>
                    <a:lnTo>
                      <a:pt x="95" y="1039"/>
                    </a:lnTo>
                    <a:lnTo>
                      <a:pt x="246" y="1039"/>
                    </a:lnTo>
                    <a:lnTo>
                      <a:pt x="246" y="1579"/>
                    </a:lnTo>
                    <a:lnTo>
                      <a:pt x="247" y="1586"/>
                    </a:lnTo>
                    <a:lnTo>
                      <a:pt x="250" y="1593"/>
                    </a:lnTo>
                    <a:lnTo>
                      <a:pt x="252" y="1599"/>
                    </a:lnTo>
                    <a:lnTo>
                      <a:pt x="255" y="1605"/>
                    </a:lnTo>
                    <a:lnTo>
                      <a:pt x="258" y="1611"/>
                    </a:lnTo>
                    <a:lnTo>
                      <a:pt x="262" y="1616"/>
                    </a:lnTo>
                    <a:lnTo>
                      <a:pt x="266" y="1621"/>
                    </a:lnTo>
                    <a:lnTo>
                      <a:pt x="270" y="1624"/>
                    </a:lnTo>
                    <a:lnTo>
                      <a:pt x="275" y="1629"/>
                    </a:lnTo>
                    <a:lnTo>
                      <a:pt x="281" y="1633"/>
                    </a:lnTo>
                    <a:lnTo>
                      <a:pt x="287" y="1635"/>
                    </a:lnTo>
                    <a:lnTo>
                      <a:pt x="292" y="1638"/>
                    </a:lnTo>
                    <a:lnTo>
                      <a:pt x="298" y="1640"/>
                    </a:lnTo>
                    <a:lnTo>
                      <a:pt x="305" y="1641"/>
                    </a:lnTo>
                    <a:lnTo>
                      <a:pt x="312" y="1642"/>
                    </a:lnTo>
                    <a:lnTo>
                      <a:pt x="317" y="1642"/>
                    </a:lnTo>
                    <a:lnTo>
                      <a:pt x="324" y="1642"/>
                    </a:lnTo>
                    <a:lnTo>
                      <a:pt x="330" y="1641"/>
                    </a:lnTo>
                    <a:lnTo>
                      <a:pt x="336" y="1640"/>
                    </a:lnTo>
                    <a:lnTo>
                      <a:pt x="342" y="1638"/>
                    </a:lnTo>
                    <a:lnTo>
                      <a:pt x="348" y="1635"/>
                    </a:lnTo>
                    <a:lnTo>
                      <a:pt x="353" y="1633"/>
                    </a:lnTo>
                    <a:lnTo>
                      <a:pt x="359" y="1629"/>
                    </a:lnTo>
                    <a:lnTo>
                      <a:pt x="364" y="1624"/>
                    </a:lnTo>
                    <a:lnTo>
                      <a:pt x="369" y="1621"/>
                    </a:lnTo>
                    <a:lnTo>
                      <a:pt x="373" y="1616"/>
                    </a:lnTo>
                    <a:lnTo>
                      <a:pt x="376" y="1611"/>
                    </a:lnTo>
                    <a:lnTo>
                      <a:pt x="380" y="1605"/>
                    </a:lnTo>
                    <a:lnTo>
                      <a:pt x="384" y="1599"/>
                    </a:lnTo>
                    <a:lnTo>
                      <a:pt x="386" y="1593"/>
                    </a:lnTo>
                    <a:lnTo>
                      <a:pt x="387" y="1586"/>
                    </a:lnTo>
                    <a:lnTo>
                      <a:pt x="390" y="1579"/>
                    </a:lnTo>
                    <a:lnTo>
                      <a:pt x="390" y="1039"/>
                    </a:lnTo>
                    <a:lnTo>
                      <a:pt x="442" y="1039"/>
                    </a:lnTo>
                    <a:close/>
                  </a:path>
                </a:pathLst>
              </a:custGeom>
              <a:solidFill>
                <a:srgbClr val="FF0000"/>
              </a:solidFill>
              <a:ln w="0">
                <a:solidFill>
                  <a:srgbClr val="000000"/>
                </a:solidFill>
                <a:round/>
                <a:headEnd/>
                <a:tailEnd/>
              </a:ln>
            </p:spPr>
            <p:txBody>
              <a:bodyPr/>
              <a:lstStyle/>
              <a:p>
                <a:endParaRPr lang="en-US"/>
              </a:p>
            </p:txBody>
          </p:sp>
          <p:sp>
            <p:nvSpPr>
              <p:cNvPr id="129" name="Freeform 128"/>
              <p:cNvSpPr>
                <a:spLocks/>
              </p:cNvSpPr>
              <p:nvPr/>
            </p:nvSpPr>
            <p:spPr bwMode="auto">
              <a:xfrm>
                <a:off x="4292" y="1686"/>
                <a:ext cx="76" cy="79"/>
              </a:xfrm>
              <a:custGeom>
                <a:avLst/>
                <a:gdLst>
                  <a:gd name="T0" fmla="*/ 0 w 307"/>
                  <a:gd name="T1" fmla="*/ 0 h 318"/>
                  <a:gd name="T2" fmla="*/ 0 w 307"/>
                  <a:gd name="T3" fmla="*/ 0 h 318"/>
                  <a:gd name="T4" fmla="*/ 0 w 307"/>
                  <a:gd name="T5" fmla="*/ 0 h 318"/>
                  <a:gd name="T6" fmla="*/ 0 w 307"/>
                  <a:gd name="T7" fmla="*/ 0 h 318"/>
                  <a:gd name="T8" fmla="*/ 0 w 307"/>
                  <a:gd name="T9" fmla="*/ 0 h 318"/>
                  <a:gd name="T10" fmla="*/ 0 w 307"/>
                  <a:gd name="T11" fmla="*/ 0 h 318"/>
                  <a:gd name="T12" fmla="*/ 0 w 307"/>
                  <a:gd name="T13" fmla="*/ 0 h 318"/>
                  <a:gd name="T14" fmla="*/ 0 w 307"/>
                  <a:gd name="T15" fmla="*/ 0 h 318"/>
                  <a:gd name="T16" fmla="*/ 0 w 307"/>
                  <a:gd name="T17" fmla="*/ 0 h 318"/>
                  <a:gd name="T18" fmla="*/ 0 w 307"/>
                  <a:gd name="T19" fmla="*/ 0 h 318"/>
                  <a:gd name="T20" fmla="*/ 0 w 307"/>
                  <a:gd name="T21" fmla="*/ 0 h 318"/>
                  <a:gd name="T22" fmla="*/ 0 w 307"/>
                  <a:gd name="T23" fmla="*/ 0 h 318"/>
                  <a:gd name="T24" fmla="*/ 0 w 307"/>
                  <a:gd name="T25" fmla="*/ 0 h 318"/>
                  <a:gd name="T26" fmla="*/ 0 w 307"/>
                  <a:gd name="T27" fmla="*/ 0 h 318"/>
                  <a:gd name="T28" fmla="*/ 0 w 307"/>
                  <a:gd name="T29" fmla="*/ 0 h 318"/>
                  <a:gd name="T30" fmla="*/ 0 w 307"/>
                  <a:gd name="T31" fmla="*/ 0 h 318"/>
                  <a:gd name="T32" fmla="*/ 0 w 307"/>
                  <a:gd name="T33" fmla="*/ 0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7"/>
                  <a:gd name="T52" fmla="*/ 0 h 318"/>
                  <a:gd name="T53" fmla="*/ 307 w 307"/>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7" h="318">
                    <a:moveTo>
                      <a:pt x="307" y="158"/>
                    </a:moveTo>
                    <a:lnTo>
                      <a:pt x="295" y="97"/>
                    </a:lnTo>
                    <a:lnTo>
                      <a:pt x="262" y="46"/>
                    </a:lnTo>
                    <a:lnTo>
                      <a:pt x="213" y="12"/>
                    </a:lnTo>
                    <a:lnTo>
                      <a:pt x="154" y="0"/>
                    </a:lnTo>
                    <a:lnTo>
                      <a:pt x="94" y="12"/>
                    </a:lnTo>
                    <a:lnTo>
                      <a:pt x="45" y="46"/>
                    </a:lnTo>
                    <a:lnTo>
                      <a:pt x="13" y="97"/>
                    </a:lnTo>
                    <a:lnTo>
                      <a:pt x="0" y="158"/>
                    </a:lnTo>
                    <a:lnTo>
                      <a:pt x="13" y="220"/>
                    </a:lnTo>
                    <a:lnTo>
                      <a:pt x="45" y="271"/>
                    </a:lnTo>
                    <a:lnTo>
                      <a:pt x="94" y="304"/>
                    </a:lnTo>
                    <a:lnTo>
                      <a:pt x="154" y="318"/>
                    </a:lnTo>
                    <a:lnTo>
                      <a:pt x="213" y="304"/>
                    </a:lnTo>
                    <a:lnTo>
                      <a:pt x="262" y="271"/>
                    </a:lnTo>
                    <a:lnTo>
                      <a:pt x="295" y="220"/>
                    </a:lnTo>
                    <a:lnTo>
                      <a:pt x="307" y="158"/>
                    </a:lnTo>
                    <a:close/>
                  </a:path>
                </a:pathLst>
              </a:custGeom>
              <a:solidFill>
                <a:srgbClr val="FF0000"/>
              </a:solidFill>
              <a:ln w="0">
                <a:solidFill>
                  <a:srgbClr val="000000"/>
                </a:solidFill>
                <a:round/>
                <a:headEnd/>
                <a:tailEnd/>
              </a:ln>
            </p:spPr>
            <p:txBody>
              <a:bodyPr/>
              <a:lstStyle/>
              <a:p>
                <a:endParaRPr lang="en-US"/>
              </a:p>
            </p:txBody>
          </p:sp>
        </p:grpSp>
        <p:sp>
          <p:nvSpPr>
            <p:cNvPr id="125" name="Text Box 129"/>
            <p:cNvSpPr txBox="1">
              <a:spLocks noChangeArrowheads="1"/>
            </p:cNvSpPr>
            <p:nvPr/>
          </p:nvSpPr>
          <p:spPr bwMode="auto">
            <a:xfrm>
              <a:off x="720" y="3051"/>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endParaRPr lang="en-GB" sz="2400" b="1" dirty="0">
                <a:solidFill>
                  <a:schemeClr val="tx2"/>
                </a:solidFill>
                <a:cs typeface="B Titr" pitchFamily="2" charset="-78"/>
              </a:endParaRPr>
            </a:p>
          </p:txBody>
        </p:sp>
      </p:grpSp>
    </p:spTree>
    <p:extLst>
      <p:ext uri="{BB962C8B-B14F-4D97-AF65-F5344CB8AC3E}">
        <p14:creationId xmlns:p14="http://schemas.microsoft.com/office/powerpoint/2010/main" val="2658378501"/>
      </p:ext>
    </p:extLst>
  </p:cSld>
  <p:clrMapOvr>
    <a:masterClrMapping/>
  </p:clrMapOvr>
  <p:transition spd="med">
    <p:blind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000496" y="214290"/>
            <a:ext cx="4786314" cy="570023"/>
          </a:xfrm>
          <a:prstGeom prst="rect">
            <a:avLst/>
          </a:prstGeom>
          <a:noFill/>
          <a:ln w="9525">
            <a:noFill/>
            <a:miter lim="800000"/>
            <a:headEnd/>
            <a:tailEnd/>
          </a:ln>
          <a:effectLst/>
        </p:spPr>
        <p:txBody>
          <a:bodyPr vert="horz" wrap="square" lIns="0" tIns="7935" rIns="0" bIns="7935" numCol="1" anchor="ctr" anchorCtr="0" compatLnSpc="1">
            <a:prstTxWarp prst="textNoShape">
              <a:avLst/>
            </a:prstTxWarp>
            <a:spAutoFit/>
          </a:bodyPr>
          <a:lstStyle/>
          <a:p>
            <a:pPr marL="0" marR="0" lvl="0" indent="14288" algn="r" defTabSz="914400" rtl="1" eaLnBrk="1" fontAlgn="base" latinLnBrk="0" hangingPunct="1">
              <a:lnSpc>
                <a:spcPct val="100000"/>
              </a:lnSpc>
              <a:spcBef>
                <a:spcPct val="0"/>
              </a:spcBef>
              <a:spcAft>
                <a:spcPct val="0"/>
              </a:spcAft>
              <a:buClrTx/>
              <a:buSzTx/>
              <a:buFontTx/>
              <a:buNone/>
              <a:tabLst/>
            </a:pPr>
            <a:r>
              <a:rPr lang="ar-SA" dirty="0" smtClean="0">
                <a:cs typeface="B Baran" pitchFamily="2" charset="-78"/>
              </a:rPr>
              <a:t>ميزان‌هاي ابتلاء : ميزان‌هايي كه در ارتباط با بيماري هستند</a:t>
            </a:r>
            <a:endParaRPr lang="en-US" dirty="0" smtClean="0">
              <a:cs typeface="B Baran" pitchFamily="2" charset="-78"/>
            </a:endParaRPr>
          </a:p>
          <a:p>
            <a:pPr marL="0" marR="0" lvl="0" indent="14288" algn="l" defTabSz="914400" rtl="0" eaLnBrk="0" fontAlgn="base" latinLnBrk="0" hangingPunct="0">
              <a:lnSpc>
                <a:spcPct val="100000"/>
              </a:lnSpc>
              <a:spcBef>
                <a:spcPct val="0"/>
              </a:spcBef>
              <a:spcAft>
                <a:spcPct val="0"/>
              </a:spcAft>
              <a:buClrTx/>
              <a:buSzTx/>
              <a:buFontTx/>
              <a:buNone/>
              <a:tabLst/>
            </a:pPr>
            <a:endParaRPr lang="en-US" dirty="0" smtClean="0">
              <a:cs typeface="B Baran" pitchFamily="2" charset="-78"/>
            </a:endParaRPr>
          </a:p>
        </p:txBody>
      </p:sp>
      <p:sp>
        <p:nvSpPr>
          <p:cNvPr id="56323" name="Rectangle 3"/>
          <p:cNvSpPr>
            <a:spLocks noChangeArrowheads="1"/>
          </p:cNvSpPr>
          <p:nvPr/>
        </p:nvSpPr>
        <p:spPr bwMode="auto">
          <a:xfrm>
            <a:off x="2928926" y="1214422"/>
            <a:ext cx="5429288" cy="3770899"/>
          </a:xfrm>
          <a:prstGeom prst="rect">
            <a:avLst/>
          </a:prstGeom>
          <a:noFill/>
          <a:ln w="9525">
            <a:noFill/>
            <a:miter lim="800000"/>
            <a:headEnd/>
            <a:tailEnd/>
          </a:ln>
          <a:effectLst/>
        </p:spPr>
        <p:txBody>
          <a:bodyPr vert="horz" wrap="square" lIns="0" tIns="7935" rIns="0" bIns="7935" numCol="1" anchor="ctr" anchorCtr="0" compatLnSpc="1">
            <a:prstTxWarp prst="textNoShape">
              <a:avLst/>
            </a:prstTxWarp>
            <a:spAutoFit/>
          </a:bodyPr>
          <a:lstStyle/>
          <a:p>
            <a:pPr marL="0" marR="0" lvl="0" indent="14288" algn="r" defTabSz="914400"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smtClean="0">
                <a:ln>
                  <a:noFill/>
                </a:ln>
                <a:solidFill>
                  <a:srgbClr val="7030A0"/>
                </a:solidFill>
                <a:effectLst/>
                <a:latin typeface="Cambria" pitchFamily="18" charset="0"/>
                <a:ea typeface="Times New Roman" pitchFamily="18" charset="0"/>
                <a:cs typeface="B Titr" pitchFamily="2" charset="-78"/>
              </a:rPr>
              <a:t>1 ـ ميزان بروز</a:t>
            </a:r>
            <a:endParaRPr kumimoji="0" lang="en-US" sz="1200" b="1" i="0" u="none" strike="noStrike" cap="none" normalizeH="0" baseline="0" dirty="0" smtClean="0">
              <a:ln>
                <a:noFill/>
              </a:ln>
              <a:solidFill>
                <a:srgbClr val="7030A0"/>
              </a:solidFill>
              <a:effectLst/>
              <a:latin typeface="Cambria" pitchFamily="18" charset="0"/>
              <a:ea typeface="Times New Roman" pitchFamily="18" charset="0"/>
              <a:cs typeface="Times New Roman" pitchFamily="18" charset="0"/>
            </a:endParaRPr>
          </a:p>
          <a:p>
            <a:pPr indent="14288" algn="r" eaLnBrk="0" fontAlgn="base" hangingPunct="0">
              <a:spcBef>
                <a:spcPct val="0"/>
              </a:spcBef>
              <a:spcAft>
                <a:spcPct val="0"/>
              </a:spcAft>
            </a:pPr>
            <a:r>
              <a:rPr kumimoji="0" lang="ar-SA" sz="1200" b="0" i="0" u="none" strike="noStrike" cap="none" normalizeH="0" baseline="0" dirty="0" smtClean="0">
                <a:ln>
                  <a:noFill/>
                </a:ln>
                <a:solidFill>
                  <a:srgbClr val="000000"/>
                </a:solidFill>
                <a:effectLst/>
                <a:latin typeface="Arial" pitchFamily="34" charset="0"/>
                <a:ea typeface="Calibri" pitchFamily="34" charset="0"/>
                <a:cs typeface="Koodak" charset="-78"/>
              </a:rPr>
              <a:t>        </a:t>
            </a:r>
            <a:endParaRPr lang="en-US" dirty="0" smtClean="0">
              <a:cs typeface="B Baran" pitchFamily="2" charset="-78"/>
            </a:endParaRPr>
          </a:p>
          <a:p>
            <a:pPr indent="14288" algn="r" eaLnBrk="0" fontAlgn="base" hangingPunct="0">
              <a:spcBef>
                <a:spcPct val="0"/>
              </a:spcBef>
              <a:spcAft>
                <a:spcPct val="0"/>
              </a:spcAft>
            </a:pPr>
            <a:endParaRPr lang="fa-IR" dirty="0" smtClean="0">
              <a:cs typeface="B Baran" pitchFamily="2" charset="-78"/>
            </a:endParaRPr>
          </a:p>
          <a:p>
            <a:pPr indent="14288" algn="r" eaLnBrk="0" fontAlgn="base" hangingPunct="0">
              <a:spcBef>
                <a:spcPct val="0"/>
              </a:spcBef>
              <a:spcAft>
                <a:spcPct val="0"/>
              </a:spcAft>
            </a:pPr>
            <a:r>
              <a:rPr lang="ar-SA" dirty="0" smtClean="0">
                <a:cs typeface="B Baran" pitchFamily="2" charset="-78"/>
              </a:rPr>
              <a:t>ـــــــ    ـــــــــــــ                ــــــــــــــــــــــ = ميزان بروز</a:t>
            </a:r>
            <a:endParaRPr lang="en-US" dirty="0" smtClean="0">
              <a:cs typeface="B Baran" pitchFamily="2" charset="-78"/>
            </a:endParaRPr>
          </a:p>
          <a:p>
            <a:pPr indent="14288" algn="r" eaLnBrk="0" fontAlgn="base" hangingPunct="0">
              <a:spcBef>
                <a:spcPct val="0"/>
              </a:spcBef>
              <a:spcAft>
                <a:spcPct val="0"/>
              </a:spcAft>
            </a:pPr>
            <a:r>
              <a:rPr lang="ar-SA" dirty="0" smtClean="0">
                <a:cs typeface="B Baran" pitchFamily="2" charset="-78"/>
              </a:rPr>
              <a:t>متوسط جمعيت در معرض آن بيماري در همان زمان</a:t>
            </a:r>
            <a:endParaRPr lang="en-US" dirty="0" smtClean="0">
              <a:cs typeface="B Baran" pitchFamily="2" charset="-78"/>
            </a:endParaRPr>
          </a:p>
          <a:p>
            <a:pPr marL="0" marR="0" lvl="0" indent="14288" algn="r" defTabSz="914400" eaLnBrk="0" fontAlgn="base" latinLnBrk="0" hangingPunct="0">
              <a:lnSpc>
                <a:spcPct val="100000"/>
              </a:lnSpc>
              <a:spcBef>
                <a:spcPct val="0"/>
              </a:spcBef>
              <a:spcAft>
                <a:spcPct val="0"/>
              </a:spcAft>
              <a:buClrTx/>
              <a:buSzTx/>
              <a:buFontTx/>
              <a:buNone/>
              <a:tabLst/>
            </a:pPr>
            <a:endParaRPr kumimoji="0" lang="fa-IR" sz="1200" b="0" i="0" u="none" strike="noStrike" cap="none" normalizeH="0" baseline="0" dirty="0" smtClean="0">
              <a:ln>
                <a:noFill/>
              </a:ln>
              <a:solidFill>
                <a:srgbClr val="7030A0"/>
              </a:solidFill>
              <a:effectLst/>
              <a:latin typeface="Cambria" pitchFamily="18" charset="0"/>
              <a:ea typeface="Times New Roman" pitchFamily="18" charset="0"/>
              <a:cs typeface="B Titr" pitchFamily="2" charset="-78"/>
            </a:endParaRPr>
          </a:p>
          <a:p>
            <a:pPr marL="0" marR="0" lvl="0" indent="14288" algn="r" defTabSz="914400" eaLnBrk="0" fontAlgn="base" latinLnBrk="0" hangingPunct="0">
              <a:lnSpc>
                <a:spcPct val="100000"/>
              </a:lnSpc>
              <a:spcBef>
                <a:spcPct val="0"/>
              </a:spcBef>
              <a:spcAft>
                <a:spcPct val="0"/>
              </a:spcAft>
              <a:buClrTx/>
              <a:buSzTx/>
              <a:buFontTx/>
              <a:buNone/>
              <a:tabLst/>
            </a:pPr>
            <a:endParaRPr kumimoji="0" lang="fa-IR" sz="1200" b="0" i="0" u="none" strike="noStrike" cap="none" normalizeH="0" baseline="0" dirty="0" smtClean="0">
              <a:ln>
                <a:noFill/>
              </a:ln>
              <a:solidFill>
                <a:srgbClr val="7030A0"/>
              </a:solidFill>
              <a:effectLst/>
              <a:latin typeface="Cambria" pitchFamily="18" charset="0"/>
              <a:ea typeface="Times New Roman" pitchFamily="18" charset="0"/>
              <a:cs typeface="B Titr" pitchFamily="2" charset="-78"/>
            </a:endParaRPr>
          </a:p>
          <a:p>
            <a:pPr marR="0" lvl="0" indent="14288" algn="r" eaLnBrk="0" fontAlgn="base" hangingPunct="0">
              <a:lnSpc>
                <a:spcPct val="100000"/>
              </a:lnSpc>
              <a:spcBef>
                <a:spcPct val="0"/>
              </a:spcBef>
              <a:spcAft>
                <a:spcPct val="0"/>
              </a:spcAft>
              <a:buClrTx/>
              <a:buSzTx/>
              <a:buFontTx/>
              <a:buNone/>
              <a:tabLst/>
            </a:pPr>
            <a:r>
              <a:rPr lang="ar-SA" dirty="0" smtClean="0">
                <a:solidFill>
                  <a:srgbClr val="7030A0"/>
                </a:solidFill>
                <a:cs typeface="B Baran" pitchFamily="2" charset="-78"/>
              </a:rPr>
              <a:t>2 ـ ميزان شيوع </a:t>
            </a:r>
            <a:endParaRPr lang="en-US" dirty="0" smtClean="0">
              <a:solidFill>
                <a:srgbClr val="7030A0"/>
              </a:solidFill>
              <a:cs typeface="B Baran" pitchFamily="2" charset="-78"/>
            </a:endParaRPr>
          </a:p>
          <a:p>
            <a:pPr marR="0" lvl="0" indent="14288" algn="r" eaLnBrk="0" fontAlgn="base" hangingPunct="0">
              <a:lnSpc>
                <a:spcPct val="100000"/>
              </a:lnSpc>
              <a:spcBef>
                <a:spcPct val="0"/>
              </a:spcBef>
              <a:spcAft>
                <a:spcPct val="0"/>
              </a:spcAft>
              <a:buClrTx/>
              <a:buSzTx/>
              <a:buFontTx/>
              <a:buNone/>
              <a:tabLst/>
            </a:pPr>
            <a:r>
              <a:rPr lang="ar-SA" dirty="0" smtClean="0">
                <a:cs typeface="B Baran" pitchFamily="2" charset="-78"/>
              </a:rPr>
              <a:t>شامل ميزان شيوع لحظه اي و ميزان شيوع دوره اي است كه معمولاً ميزان شيوع </a:t>
            </a:r>
            <a:endParaRPr lang="fa-IR" dirty="0" smtClean="0">
              <a:cs typeface="B Baran" pitchFamily="2" charset="-78"/>
            </a:endParaRPr>
          </a:p>
          <a:p>
            <a:pPr marR="0" lvl="0" indent="14288" algn="r" eaLnBrk="0" fontAlgn="base" hangingPunct="0">
              <a:lnSpc>
                <a:spcPct val="100000"/>
              </a:lnSpc>
              <a:spcBef>
                <a:spcPct val="0"/>
              </a:spcBef>
              <a:spcAft>
                <a:spcPct val="0"/>
              </a:spcAft>
              <a:buClrTx/>
              <a:buSzTx/>
              <a:buFontTx/>
              <a:buNone/>
              <a:tabLst/>
            </a:pPr>
            <a:r>
              <a:rPr lang="ar-SA" dirty="0" smtClean="0">
                <a:cs typeface="B Baran" pitchFamily="2" charset="-78"/>
              </a:rPr>
              <a:t>لحظه اي بيشتر مورد استفاده قرار مي‌گيرد.</a:t>
            </a:r>
            <a:endParaRPr lang="fa-IR" dirty="0" smtClean="0">
              <a:cs typeface="B Baran" pitchFamily="2" charset="-78"/>
            </a:endParaRPr>
          </a:p>
          <a:p>
            <a:pPr marR="0" lvl="0" indent="14288" algn="r" eaLnBrk="0" fontAlgn="base" hangingPunct="0">
              <a:lnSpc>
                <a:spcPct val="100000"/>
              </a:lnSpc>
              <a:spcBef>
                <a:spcPct val="0"/>
              </a:spcBef>
              <a:spcAft>
                <a:spcPct val="0"/>
              </a:spcAft>
              <a:buClrTx/>
              <a:buSzTx/>
              <a:buFontTx/>
              <a:buNone/>
              <a:tabLst/>
            </a:pPr>
            <a:endParaRPr lang="en-US" dirty="0" smtClean="0">
              <a:cs typeface="B Baran" pitchFamily="2" charset="-78"/>
            </a:endParaRPr>
          </a:p>
          <a:p>
            <a:pPr marR="0" lvl="0" indent="14288" algn="r" eaLnBrk="0" fontAlgn="base" hangingPunct="0">
              <a:lnSpc>
                <a:spcPct val="100000"/>
              </a:lnSpc>
              <a:spcBef>
                <a:spcPct val="0"/>
              </a:spcBef>
              <a:spcAft>
                <a:spcPct val="0"/>
              </a:spcAft>
              <a:buClrTx/>
              <a:buSzTx/>
              <a:buFontTx/>
              <a:buNone/>
              <a:tabLst/>
            </a:pPr>
            <a:r>
              <a:rPr lang="ar-SA" sz="1600" dirty="0" smtClean="0">
                <a:cs typeface="B Baran" pitchFamily="2" charset="-78"/>
              </a:rPr>
              <a:t>                  تعداد موارد موجود يك بيماري در يك مقطع زماني</a:t>
            </a:r>
            <a:endParaRPr lang="en-US" sz="1600" dirty="0" smtClean="0">
              <a:cs typeface="B Baran" pitchFamily="2" charset="-78"/>
            </a:endParaRPr>
          </a:p>
          <a:p>
            <a:pPr marR="0" lvl="0" indent="14288" algn="r" eaLnBrk="0" fontAlgn="base" hangingPunct="0">
              <a:lnSpc>
                <a:spcPct val="100000"/>
              </a:lnSpc>
              <a:spcBef>
                <a:spcPct val="0"/>
              </a:spcBef>
              <a:spcAft>
                <a:spcPct val="0"/>
              </a:spcAft>
              <a:buClrTx/>
              <a:buSzTx/>
              <a:buFontTx/>
              <a:buNone/>
              <a:tabLst/>
            </a:pPr>
            <a:r>
              <a:rPr lang="ar-SA" dirty="0" smtClean="0">
                <a:cs typeface="B Baran" pitchFamily="2" charset="-78"/>
              </a:rPr>
              <a:t>ـــــــــــــــــــــــــــــــــــــــــ </a:t>
            </a:r>
            <a:r>
              <a:rPr lang="fa-IR" dirty="0" smtClean="0">
                <a:cs typeface="B Baran" pitchFamily="2" charset="-78"/>
              </a:rPr>
              <a:t>                                        </a:t>
            </a:r>
            <a:r>
              <a:rPr lang="ar-SA" dirty="0" smtClean="0">
                <a:cs typeface="B Baran" pitchFamily="2" charset="-78"/>
              </a:rPr>
              <a:t>= ميزان شيوع</a:t>
            </a:r>
            <a:endParaRPr lang="en-US" dirty="0" smtClean="0">
              <a:cs typeface="B Baran" pitchFamily="2" charset="-78"/>
            </a:endParaRPr>
          </a:p>
          <a:p>
            <a:pPr marR="0" lvl="0" indent="14288" algn="r" eaLnBrk="0" fontAlgn="base" hangingPunct="0">
              <a:lnSpc>
                <a:spcPct val="100000"/>
              </a:lnSpc>
              <a:spcBef>
                <a:spcPct val="0"/>
              </a:spcBef>
              <a:spcAft>
                <a:spcPct val="0"/>
              </a:spcAft>
              <a:buClrTx/>
              <a:buSzTx/>
              <a:buFontTx/>
              <a:buNone/>
              <a:tabLst/>
            </a:pPr>
            <a:r>
              <a:rPr lang="ar-SA" dirty="0" smtClean="0">
                <a:cs typeface="B Baran" pitchFamily="2" charset="-78"/>
              </a:rPr>
              <a:t>                       كل جمعيت در همان مقطع زماني</a:t>
            </a:r>
            <a:endParaRPr lang="en-US" dirty="0" smtClean="0">
              <a:cs typeface="B Baran" pitchFamily="2" charset="-78"/>
            </a:endParaRPr>
          </a:p>
          <a:p>
            <a:pPr marR="0" lvl="0" indent="14288" algn="r" eaLnBrk="0" fontAlgn="base" hangingPunct="0">
              <a:lnSpc>
                <a:spcPct val="100000"/>
              </a:lnSpc>
              <a:spcBef>
                <a:spcPct val="0"/>
              </a:spcBef>
              <a:spcAft>
                <a:spcPct val="0"/>
              </a:spcAft>
              <a:buClrTx/>
              <a:buSzTx/>
              <a:buFontTx/>
              <a:buNone/>
              <a:tabLst/>
            </a:pPr>
            <a:endParaRPr lang="en-US" dirty="0" smtClean="0">
              <a:cs typeface="B Baran" pitchFamily="2" charset="-78"/>
            </a:endParaRPr>
          </a:p>
        </p:txBody>
      </p:sp>
      <p:cxnSp>
        <p:nvCxnSpPr>
          <p:cNvPr id="12" name="Straight Connector 11"/>
          <p:cNvCxnSpPr/>
          <p:nvPr/>
        </p:nvCxnSpPr>
        <p:spPr>
          <a:xfrm rot="10800000">
            <a:off x="5214942" y="2071678"/>
            <a:ext cx="3000396" cy="1"/>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10800000" flipV="1">
            <a:off x="4500562" y="4331380"/>
            <a:ext cx="3786214" cy="5956"/>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5286380" y="1714488"/>
            <a:ext cx="2928958" cy="323165"/>
          </a:xfrm>
          <a:prstGeom prst="rect">
            <a:avLst/>
          </a:prstGeom>
          <a:noFill/>
        </p:spPr>
        <p:txBody>
          <a:bodyPr wrap="square" rtlCol="0">
            <a:spAutoFit/>
          </a:bodyPr>
          <a:lstStyle/>
          <a:p>
            <a:r>
              <a:rPr lang="ar-SA" sz="1500" dirty="0" smtClean="0">
                <a:cs typeface="B Baran" pitchFamily="2" charset="-78"/>
              </a:rPr>
              <a:t>تعداد موارد جديد يك بيماري در مدت معين</a:t>
            </a:r>
            <a:endParaRPr lang="en-US" sz="1500" dirty="0"/>
          </a:p>
        </p:txBody>
      </p:sp>
    </p:spTree>
  </p:cSld>
  <p:clrMapOvr>
    <a:masterClrMapping/>
  </p:clrMapOvr>
  <p:transition spd="med">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0"/>
            <a:fld id="{CE1AB74C-401D-4892-979B-14856B579509}" type="slidenum">
              <a:rPr lang="ar-SA" sz="1400">
                <a:latin typeface="Times New Roman" pitchFamily="18" charset="0"/>
                <a:cs typeface="Times New Roman" pitchFamily="18" charset="0"/>
              </a:rPr>
              <a:pPr rtl="0"/>
              <a:t>37</a:t>
            </a:fld>
            <a:endParaRPr lang="pt-BR" sz="1400">
              <a:latin typeface="Times New Roman" pitchFamily="18" charset="0"/>
              <a:cs typeface="Times New Roman" pitchFamily="18" charset="0"/>
            </a:endParaRPr>
          </a:p>
        </p:txBody>
      </p:sp>
      <p:sp>
        <p:nvSpPr>
          <p:cNvPr id="121859" name="Rectangle 2"/>
          <p:cNvSpPr>
            <a:spLocks noGrp="1" noChangeArrowheads="1"/>
          </p:cNvSpPr>
          <p:nvPr>
            <p:ph type="title" idx="4294967295"/>
          </p:nvPr>
        </p:nvSpPr>
        <p:spPr>
          <a:xfrm>
            <a:off x="0" y="274638"/>
            <a:ext cx="8229600" cy="1143000"/>
          </a:xfrm>
        </p:spPr>
        <p:txBody>
          <a:bodyPr>
            <a:normAutofit/>
          </a:bodyPr>
          <a:lstStyle/>
          <a:p>
            <a:pPr algn="r"/>
            <a:r>
              <a:rPr lang="fa-IR" sz="2400" dirty="0" smtClean="0">
                <a:solidFill>
                  <a:srgbClr val="7030A0"/>
                </a:solidFill>
                <a:latin typeface="Cambria" pitchFamily="18" charset="0"/>
                <a:ea typeface="Times New Roman" pitchFamily="18" charset="0"/>
                <a:cs typeface="B Titr" pitchFamily="2" charset="-78"/>
              </a:rPr>
              <a:t>مثال میزان</a:t>
            </a:r>
            <a:endParaRPr lang="en-GB" sz="2400" dirty="0" smtClean="0">
              <a:solidFill>
                <a:srgbClr val="7030A0"/>
              </a:solidFill>
              <a:latin typeface="Cambria" pitchFamily="18" charset="0"/>
              <a:ea typeface="Times New Roman" pitchFamily="18" charset="0"/>
              <a:cs typeface="B Titr" pitchFamily="2" charset="-78"/>
            </a:endParaRPr>
          </a:p>
        </p:txBody>
      </p:sp>
      <p:sp>
        <p:nvSpPr>
          <p:cNvPr id="61443" name="Rectangle 3"/>
          <p:cNvSpPr>
            <a:spLocks noGrp="1" noChangeArrowheads="1"/>
          </p:cNvSpPr>
          <p:nvPr>
            <p:ph type="body" idx="4294967295"/>
          </p:nvPr>
        </p:nvSpPr>
        <p:spPr>
          <a:xfrm>
            <a:off x="430213" y="1628775"/>
            <a:ext cx="8713787" cy="4467225"/>
          </a:xfrm>
        </p:spPr>
        <p:txBody>
          <a:bodyPr/>
          <a:lstStyle/>
          <a:p>
            <a:pPr algn="r" rtl="1">
              <a:lnSpc>
                <a:spcPct val="200000"/>
              </a:lnSpc>
            </a:pPr>
            <a:r>
              <a:rPr lang="fa-IR" sz="1800" dirty="0" smtClean="0">
                <a:cs typeface="B Baran" pitchFamily="2" charset="-78"/>
              </a:rPr>
              <a:t>میزان مرگ ناشی از حوادث ترافیکی در ایران</a:t>
            </a:r>
          </a:p>
          <a:p>
            <a:pPr lvl="1" algn="r" rtl="1">
              <a:lnSpc>
                <a:spcPct val="200000"/>
              </a:lnSpc>
            </a:pPr>
            <a:r>
              <a:rPr lang="fa-IR" sz="1800" dirty="0" smtClean="0">
                <a:cs typeface="B Baran" pitchFamily="2" charset="-78"/>
              </a:rPr>
              <a:t>تعداد مرگ ها در سال 82: 26000 نفر</a:t>
            </a:r>
          </a:p>
          <a:p>
            <a:pPr lvl="1" algn="r" rtl="1">
              <a:lnSpc>
                <a:spcPct val="200000"/>
              </a:lnSpc>
            </a:pPr>
            <a:r>
              <a:rPr lang="fa-IR" sz="1800" dirty="0" smtClean="0">
                <a:cs typeface="B Baran" pitchFamily="2" charset="-78"/>
              </a:rPr>
              <a:t>جمعیت در سال 82: 68 میلیون نفر</a:t>
            </a:r>
          </a:p>
          <a:p>
            <a:pPr lvl="1" algn="r" rtl="1">
              <a:lnSpc>
                <a:spcPct val="200000"/>
              </a:lnSpc>
            </a:pPr>
            <a:r>
              <a:rPr lang="fa-IR" sz="1800" dirty="0" smtClean="0">
                <a:cs typeface="B Baran" pitchFamily="2" charset="-78"/>
              </a:rPr>
              <a:t>میزان مرگ در سال: </a:t>
            </a:r>
          </a:p>
          <a:p>
            <a:pPr lvl="1" algn="r" rtl="1">
              <a:lnSpc>
                <a:spcPct val="200000"/>
              </a:lnSpc>
            </a:pPr>
            <a:r>
              <a:rPr lang="en-US" sz="1800" dirty="0" smtClean="0">
                <a:cs typeface="B Baran" pitchFamily="2" charset="-78"/>
              </a:rPr>
              <a:t>26000/ 68000000 = 38/100,000/year</a:t>
            </a:r>
          </a:p>
          <a:p>
            <a:pPr lvl="1" algn="r" rtl="1">
              <a:lnSpc>
                <a:spcPct val="200000"/>
              </a:lnSpc>
              <a:buFont typeface="Arial" charset="0"/>
              <a:buNone/>
            </a:pPr>
            <a:endParaRPr lang="fa-IR" sz="1800" dirty="0" smtClean="0">
              <a:cs typeface="B Baran" pitchFamily="2" charset="-78"/>
            </a:endParaRPr>
          </a:p>
          <a:p>
            <a:pPr marL="0" indent="0" algn="r" rtl="1">
              <a:buNone/>
            </a:pPr>
            <a:endParaRPr lang="fa-IR" sz="2800" b="1" dirty="0" smtClean="0">
              <a:solidFill>
                <a:srgbClr val="CC0000"/>
              </a:solidFill>
              <a:cs typeface="B Mitra" pitchFamily="2" charset="-78"/>
            </a:endParaRPr>
          </a:p>
        </p:txBody>
      </p:sp>
    </p:spTree>
    <p:extLst>
      <p:ext uri="{BB962C8B-B14F-4D97-AF65-F5344CB8AC3E}">
        <p14:creationId xmlns:p14="http://schemas.microsoft.com/office/powerpoint/2010/main" val="1923743340"/>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3" end="3"/>
                                            </p:txEl>
                                          </p:spTgt>
                                        </p:tgtEl>
                                        <p:attrNameLst>
                                          <p:attrName>style.visibility</p:attrName>
                                        </p:attrNameLst>
                                      </p:cBhvr>
                                      <p:to>
                                        <p:strVal val="visible"/>
                                      </p:to>
                                    </p:set>
                                    <p:anim calcmode="lin" valueType="num">
                                      <p:cBhvr additive="base">
                                        <p:cTn id="7"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4" end="4"/>
                                            </p:txEl>
                                          </p:spTgt>
                                        </p:tgtEl>
                                        <p:attrNameLst>
                                          <p:attrName>style.visibility</p:attrName>
                                        </p:attrNameLst>
                                      </p:cBhvr>
                                      <p:to>
                                        <p:strVal val="visible"/>
                                      </p:to>
                                    </p:set>
                                    <p:anim calcmode="lin" valueType="num">
                                      <p:cBhvr additive="base">
                                        <p:cTn id="13"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0562" y="571480"/>
            <a:ext cx="3453534" cy="369332"/>
          </a:xfrm>
          <a:prstGeom prst="rect">
            <a:avLst/>
          </a:prstGeom>
          <a:noFill/>
        </p:spPr>
        <p:txBody>
          <a:bodyPr wrap="square" rtlCol="0">
            <a:spAutoFit/>
          </a:bodyPr>
          <a:lstStyle/>
          <a:p>
            <a:r>
              <a:rPr lang="fa-IR" dirty="0" smtClean="0"/>
              <a:t>نحوه محاسبه شاخص های بهداشتی </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578" y="2452687"/>
            <a:ext cx="200025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049" y="3695700"/>
            <a:ext cx="18192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581274"/>
            <a:ext cx="16764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2798" y="3829049"/>
            <a:ext cx="16668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398" y="5157192"/>
            <a:ext cx="19716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4103" y="4976217"/>
            <a:ext cx="19907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286512" y="1500174"/>
            <a:ext cx="1357322" cy="369332"/>
          </a:xfrm>
          <a:prstGeom prst="rect">
            <a:avLst/>
          </a:prstGeom>
          <a:noFill/>
        </p:spPr>
        <p:txBody>
          <a:bodyPr wrap="square" rtlCol="0">
            <a:spAutoFit/>
          </a:bodyPr>
          <a:lstStyle/>
          <a:p>
            <a:r>
              <a:rPr lang="fa-IR" dirty="0" smtClean="0"/>
              <a:t>بعد خانوار</a:t>
            </a:r>
            <a:endParaRPr lang="en-US" dirty="0"/>
          </a:p>
        </p:txBody>
      </p:sp>
      <p:sp>
        <p:nvSpPr>
          <p:cNvPr id="11" name="TextBox 10"/>
          <p:cNvSpPr txBox="1"/>
          <p:nvPr/>
        </p:nvSpPr>
        <p:spPr>
          <a:xfrm>
            <a:off x="2928926" y="1357298"/>
            <a:ext cx="1857388" cy="307777"/>
          </a:xfrm>
          <a:prstGeom prst="rect">
            <a:avLst/>
          </a:prstGeom>
          <a:noFill/>
        </p:spPr>
        <p:txBody>
          <a:bodyPr wrap="square" rtlCol="0">
            <a:spAutoFit/>
          </a:bodyPr>
          <a:lstStyle/>
          <a:p>
            <a:r>
              <a:rPr lang="fa-IR" sz="1400" dirty="0" smtClean="0"/>
              <a:t>تعداد کل جمعیت</a:t>
            </a:r>
            <a:endParaRPr lang="en-US" sz="1400" dirty="0"/>
          </a:p>
        </p:txBody>
      </p:sp>
      <p:cxnSp>
        <p:nvCxnSpPr>
          <p:cNvPr id="13" name="Straight Connector 12"/>
          <p:cNvCxnSpPr/>
          <p:nvPr/>
        </p:nvCxnSpPr>
        <p:spPr>
          <a:xfrm rot="10800000">
            <a:off x="3000364" y="1643050"/>
            <a:ext cx="107157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57488" y="1714488"/>
            <a:ext cx="1857388" cy="307777"/>
          </a:xfrm>
          <a:prstGeom prst="rect">
            <a:avLst/>
          </a:prstGeom>
          <a:noFill/>
        </p:spPr>
        <p:txBody>
          <a:bodyPr wrap="square" rtlCol="0">
            <a:spAutoFit/>
          </a:bodyPr>
          <a:lstStyle/>
          <a:p>
            <a:r>
              <a:rPr lang="fa-IR" sz="1400" dirty="0" smtClean="0"/>
              <a:t>تعداد کل خانوار</a:t>
            </a:r>
            <a:endParaRPr lang="en-US" sz="1400" dirty="0"/>
          </a:p>
        </p:txBody>
      </p:sp>
    </p:spTree>
    <p:extLst>
      <p:ext uri="{BB962C8B-B14F-4D97-AF65-F5344CB8AC3E}">
        <p14:creationId xmlns:p14="http://schemas.microsoft.com/office/powerpoint/2010/main" val="1756391108"/>
      </p:ext>
    </p:extLst>
  </p:cSld>
  <p:clrMapOvr>
    <a:masterClrMapping/>
  </p:clrMapOvr>
  <p:transition spd="med">
    <p:comb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1340768"/>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430" y="1295741"/>
            <a:ext cx="26384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970" y="3164898"/>
            <a:ext cx="122872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2857496"/>
            <a:ext cx="2193567" cy="85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4509120"/>
            <a:ext cx="67246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25" y="5229200"/>
            <a:ext cx="2962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71802" y="3143248"/>
            <a:ext cx="3500446" cy="276999"/>
          </a:xfrm>
          <a:prstGeom prst="rect">
            <a:avLst/>
          </a:prstGeom>
        </p:spPr>
        <p:txBody>
          <a:bodyPr wrap="square">
            <a:spAutoFit/>
          </a:bodyPr>
          <a:lstStyle/>
          <a:p>
            <a:r>
              <a:rPr lang="ar-SA" sz="1200" dirty="0" smtClean="0">
                <a:cs typeface="B Baran" pitchFamily="2" charset="-78"/>
              </a:rPr>
              <a:t>تعداد موالید زنده درهزار زن گروه سنی ۱</a:t>
            </a:r>
            <a:r>
              <a:rPr lang="fa-IR" sz="1200" dirty="0" smtClean="0">
                <a:cs typeface="B Baran" pitchFamily="2" charset="-78"/>
              </a:rPr>
              <a:t>0</a:t>
            </a:r>
            <a:r>
              <a:rPr lang="ar-SA" sz="1200" dirty="0" smtClean="0">
                <a:cs typeface="B Baran" pitchFamily="2" charset="-78"/>
              </a:rPr>
              <a:t> تا ۴۹ سال دریک سال معین</a:t>
            </a:r>
            <a:endParaRPr lang="en-US" sz="1200" dirty="0">
              <a:cs typeface="B Baran" pitchFamily="2" charset="-78"/>
            </a:endParaRPr>
          </a:p>
        </p:txBody>
      </p:sp>
    </p:spTree>
    <p:extLst>
      <p:ext uri="{BB962C8B-B14F-4D97-AF65-F5344CB8AC3E}">
        <p14:creationId xmlns:p14="http://schemas.microsoft.com/office/powerpoint/2010/main" val="1756391108"/>
      </p:ext>
    </p:extLst>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052736"/>
            <a:ext cx="6948264" cy="3708708"/>
          </a:xfrm>
          <a:prstGeom prst="rect">
            <a:avLst/>
          </a:prstGeom>
        </p:spPr>
        <p:txBody>
          <a:bodyPr wrap="square">
            <a:spAutoFit/>
          </a:bodyPr>
          <a:lstStyle/>
          <a:p>
            <a:pPr algn="r">
              <a:lnSpc>
                <a:spcPct val="200000"/>
              </a:lnSpc>
            </a:pPr>
            <a:r>
              <a:rPr lang="fa-IR" sz="2000" b="1" dirty="0">
                <a:solidFill>
                  <a:srgbClr val="7030A0"/>
                </a:solidFill>
                <a:cs typeface="B Baran" pitchFamily="2" charset="-78"/>
              </a:rPr>
              <a:t>بررسي آماري</a:t>
            </a:r>
            <a:r>
              <a:rPr lang="fa-IR" sz="2000" dirty="0">
                <a:solidFill>
                  <a:srgbClr val="7030A0"/>
                </a:solidFill>
                <a:cs typeface="B Baran" pitchFamily="2" charset="-78"/>
              </a:rPr>
              <a:t>: </a:t>
            </a:r>
            <a:r>
              <a:rPr lang="fa-IR" sz="2000" dirty="0" smtClean="0">
                <a:cs typeface="B Baran" pitchFamily="2" charset="-78"/>
              </a:rPr>
              <a:t>بررسي </a:t>
            </a:r>
            <a:r>
              <a:rPr lang="fa-IR" sz="2000" dirty="0">
                <a:cs typeface="B Baran" pitchFamily="2" charset="-78"/>
              </a:rPr>
              <a:t>است كه موضوع مورد مطالعه را به يك جامعه مربوط مي كند و در آن جامعه افراد را مورد </a:t>
            </a:r>
            <a:r>
              <a:rPr lang="fa-IR" sz="2000" dirty="0" smtClean="0">
                <a:cs typeface="B Baran" pitchFamily="2" charset="-78"/>
              </a:rPr>
              <a:t>مطالعه قرار </a:t>
            </a:r>
            <a:r>
              <a:rPr lang="fa-IR" sz="2000" dirty="0">
                <a:cs typeface="B Baran" pitchFamily="2" charset="-78"/>
              </a:rPr>
              <a:t>مي </a:t>
            </a:r>
            <a:r>
              <a:rPr lang="fa-IR" sz="2000" dirty="0" smtClean="0">
                <a:cs typeface="B Baran" pitchFamily="2" charset="-78"/>
              </a:rPr>
              <a:t>دهد</a:t>
            </a:r>
          </a:p>
          <a:p>
            <a:pPr algn="r">
              <a:lnSpc>
                <a:spcPct val="200000"/>
              </a:lnSpc>
            </a:pPr>
            <a:r>
              <a:rPr lang="fa-IR" sz="2000" dirty="0" smtClean="0">
                <a:cs typeface="B Baran" pitchFamily="2" charset="-78"/>
              </a:rPr>
              <a:t>بررسي هاي آماري شامل سه مرحله است : </a:t>
            </a:r>
          </a:p>
          <a:p>
            <a:pPr algn="r">
              <a:lnSpc>
                <a:spcPct val="200000"/>
              </a:lnSpc>
            </a:pPr>
            <a:r>
              <a:rPr lang="fa-IR" sz="2000" dirty="0" smtClean="0">
                <a:cs typeface="B Baran" pitchFamily="2" charset="-78"/>
              </a:rPr>
              <a:t>1) مشاهده</a:t>
            </a:r>
          </a:p>
          <a:p>
            <a:pPr algn="r">
              <a:lnSpc>
                <a:spcPct val="200000"/>
              </a:lnSpc>
            </a:pPr>
            <a:r>
              <a:rPr lang="fa-IR" sz="2000" dirty="0" smtClean="0">
                <a:cs typeface="B Baran" pitchFamily="2" charset="-78"/>
              </a:rPr>
              <a:t>2) گروه بندي تهيه جداول و رسم نمودارها</a:t>
            </a:r>
          </a:p>
          <a:p>
            <a:pPr algn="r">
              <a:lnSpc>
                <a:spcPct val="200000"/>
              </a:lnSpc>
            </a:pPr>
            <a:r>
              <a:rPr lang="fa-IR" sz="2000" dirty="0" smtClean="0">
                <a:cs typeface="B Baran" pitchFamily="2" charset="-78"/>
              </a:rPr>
              <a:t>3) محاسبه شاخص ها و تجزيه و تحليل آنها</a:t>
            </a:r>
            <a:endParaRPr lang="en-US" sz="2000" dirty="0">
              <a:cs typeface="B Baran" pitchFamily="2" charset="-78"/>
            </a:endParaRPr>
          </a:p>
        </p:txBody>
      </p:sp>
    </p:spTree>
    <p:extLst>
      <p:ext uri="{BB962C8B-B14F-4D97-AF65-F5344CB8AC3E}">
        <p14:creationId xmlns:p14="http://schemas.microsoft.com/office/powerpoint/2010/main" val="1024374335"/>
      </p:ext>
    </p:extLst>
  </p:cSld>
  <p:clrMapOvr>
    <a:masterClrMapping/>
  </p:clrMapOvr>
  <p:transition spd="med">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980728"/>
            <a:ext cx="1047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928670"/>
            <a:ext cx="2857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5281" y="2276872"/>
            <a:ext cx="14097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665" y="2200671"/>
            <a:ext cx="22002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3027" y="3625995"/>
            <a:ext cx="173355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3089" y="3957638"/>
            <a:ext cx="7334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52456" y="5373216"/>
            <a:ext cx="895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6726" y="5244628"/>
            <a:ext cx="17716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214678" y="1000108"/>
            <a:ext cx="3725700" cy="369332"/>
          </a:xfrm>
          <a:prstGeom prst="rect">
            <a:avLst/>
          </a:prstGeom>
        </p:spPr>
        <p:txBody>
          <a:bodyPr wrap="none">
            <a:spAutoFit/>
          </a:bodyPr>
          <a:lstStyle/>
          <a:p>
            <a:r>
              <a:rPr lang="ar-SA" b="1" dirty="0" smtClean="0"/>
              <a:t>نشان دهنده متوسط تعداد کودکان یک زن است </a:t>
            </a:r>
            <a:endParaRPr lang="en-US" dirty="0"/>
          </a:p>
        </p:txBody>
      </p:sp>
      <p:pic>
        <p:nvPicPr>
          <p:cNvPr id="922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2456" y="3605213"/>
            <a:ext cx="89535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391108"/>
      </p:ext>
    </p:extLst>
  </p:cSld>
  <p:clrMapOvr>
    <a:masterClrMapping/>
  </p:clrMapOvr>
  <p:transition spd="med">
    <p:spli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124744"/>
            <a:ext cx="1657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124744"/>
            <a:ext cx="23050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390" y="2886075"/>
            <a:ext cx="17335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757487"/>
            <a:ext cx="23431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6309" y="4437112"/>
            <a:ext cx="11811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4437112"/>
            <a:ext cx="35433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391108"/>
      </p:ext>
    </p:extLst>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96752"/>
            <a:ext cx="321945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91964"/>
            <a:ext cx="34194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290" y="2775239"/>
            <a:ext cx="30289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2579976"/>
            <a:ext cx="33337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678" y="3036310"/>
            <a:ext cx="21431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6619" y="4653136"/>
            <a:ext cx="2447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414" y="4500735"/>
            <a:ext cx="30194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391108"/>
      </p:ext>
    </p:extLst>
  </p:cSld>
  <p:clrMapOvr>
    <a:masterClrMapping/>
  </p:clrMapOvr>
  <p:transition spd="med">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24744"/>
            <a:ext cx="1819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881856"/>
            <a:ext cx="25146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2731943"/>
            <a:ext cx="26955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612880"/>
            <a:ext cx="3371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275" y="4509120"/>
            <a:ext cx="23717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9466" y="4517345"/>
            <a:ext cx="2943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5253" y="5080620"/>
            <a:ext cx="17716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391108"/>
      </p:ext>
    </p:extLst>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908720"/>
            <a:ext cx="30765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844824"/>
            <a:ext cx="64103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005064"/>
            <a:ext cx="18478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3885334"/>
            <a:ext cx="24384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391108"/>
      </p:ext>
    </p:extLst>
  </p:cSld>
  <p:clrMapOvr>
    <a:masterClrMapping/>
  </p:clrMapOvr>
  <p:transition spd="med">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6120680"/>
          </a:xfrm>
        </p:spPr>
        <p:txBody>
          <a:bodyPr>
            <a:normAutofit fontScale="25000" lnSpcReduction="20000"/>
          </a:bodyPr>
          <a:lstStyle/>
          <a:p>
            <a:pPr marL="0" indent="0" algn="r">
              <a:lnSpc>
                <a:spcPct val="120000"/>
              </a:lnSpc>
              <a:buNone/>
            </a:pPr>
            <a:r>
              <a:rPr lang="fa-IR" sz="5200" dirty="0">
                <a:cs typeface="B Nazanin" pitchFamily="2" charset="-78"/>
              </a:rPr>
              <a:t>هرم جمعیتی ) </a:t>
            </a:r>
            <a:r>
              <a:rPr lang="en-US" sz="5200" dirty="0">
                <a:cs typeface="B Nazanin" pitchFamily="2" charset="-78"/>
              </a:rPr>
              <a:t>Population Pyramid )</a:t>
            </a:r>
          </a:p>
          <a:p>
            <a:pPr marL="0" indent="0" algn="r">
              <a:lnSpc>
                <a:spcPct val="120000"/>
              </a:lnSpc>
              <a:buNone/>
            </a:pPr>
            <a:r>
              <a:rPr lang="fa-IR" sz="5200" dirty="0">
                <a:cs typeface="B Nazanin" pitchFamily="2" charset="-78"/>
              </a:rPr>
              <a:t>براى نمایش هندسى توزیع جمعیت برحسب سن و جنس از هرم سنى استفاده مى شود و آن نمودارى است كه دو محور</a:t>
            </a:r>
          </a:p>
          <a:p>
            <a:pPr marL="0" indent="0" algn="r">
              <a:lnSpc>
                <a:spcPct val="120000"/>
              </a:lnSpc>
              <a:buNone/>
            </a:pPr>
            <a:r>
              <a:rPr lang="fa-IR" sz="5200" dirty="0">
                <a:cs typeface="B Nazanin" pitchFamily="2" charset="-78"/>
              </a:rPr>
              <a:t>عمودى و افقى دارد. محور عمودى نماینده سن از صفر تا حداكثر و محور افقى نشان دهنده تعداد افراد هر سن یا گروه</a:t>
            </a:r>
          </a:p>
          <a:p>
            <a:pPr marL="0" indent="0" algn="r">
              <a:lnSpc>
                <a:spcPct val="120000"/>
              </a:lnSpc>
              <a:buNone/>
            </a:pPr>
            <a:r>
              <a:rPr lang="fa-IR" sz="5200" dirty="0">
                <a:cs typeface="B Nazanin" pitchFamily="2" charset="-78"/>
              </a:rPr>
              <a:t>سنى مى باشد. معمولاً زنان در طرف راست و مردان در طرف چپ هرم نشان مى شوند. در هرم سنى، طبقه بندى سنین</a:t>
            </a:r>
          </a:p>
          <a:p>
            <a:pPr marL="0" indent="0" algn="r">
              <a:lnSpc>
                <a:spcPct val="120000"/>
              </a:lnSpc>
              <a:buNone/>
            </a:pPr>
            <a:r>
              <a:rPr lang="fa-IR" sz="5200" dirty="0">
                <a:cs typeface="B Nazanin" pitchFamily="2" charset="-78"/>
              </a:rPr>
              <a:t>جمعیت را به صورت یک سال یا گروه سنى پنج ساله انجام مى دهند و در هر صورت یک طبقه از افراد را به صورت</a:t>
            </a:r>
          </a:p>
          <a:p>
            <a:pPr marL="0" indent="0" algn="r">
              <a:lnSpc>
                <a:spcPct val="120000"/>
              </a:lnSpc>
              <a:buNone/>
            </a:pPr>
            <a:r>
              <a:rPr lang="fa-IR" sz="5200" dirty="0">
                <a:cs typeface="B Nazanin" pitchFamily="2" charset="-78"/>
              </a:rPr>
              <a:t>مستطیل افقى ترسیم مى كنند كه طول آن تعداد افراد یک سن یا گروه سنى و عرض آن سنین پنج ساله را نشان مى دهد.</a:t>
            </a:r>
          </a:p>
          <a:p>
            <a:pPr marL="0" indent="0" algn="r">
              <a:lnSpc>
                <a:spcPct val="120000"/>
              </a:lnSpc>
              <a:buNone/>
            </a:pPr>
            <a:r>
              <a:rPr lang="fa-IR" sz="5200" dirty="0">
                <a:cs typeface="B Nazanin" pitchFamily="2" charset="-78"/>
              </a:rPr>
              <a:t>هر سن یا گروه سنى پله اى را در هرم مى سازد و هر چه از نظر سنى بالاتر برویم، به دلیل مرگ و مهاجرت، از تعداد</a:t>
            </a:r>
          </a:p>
          <a:p>
            <a:pPr marL="0" indent="0" algn="r">
              <a:lnSpc>
                <a:spcPct val="120000"/>
              </a:lnSpc>
              <a:buNone/>
            </a:pPr>
            <a:r>
              <a:rPr lang="fa-IR" sz="5200" dirty="0">
                <a:cs typeface="B Nazanin" pitchFamily="2" charset="-78"/>
              </a:rPr>
              <a:t>افراد كاسته مى شود و نمودار رفته رفته شکل یک هرم پلکانى را به خود مى گیرد و نامگذارى آن نیز به همین دلیل</a:t>
            </a:r>
          </a:p>
          <a:p>
            <a:pPr marL="0" indent="0" algn="r">
              <a:lnSpc>
                <a:spcPct val="120000"/>
              </a:lnSpc>
              <a:buNone/>
            </a:pPr>
            <a:r>
              <a:rPr lang="fa-IR" sz="5200" dirty="0">
                <a:cs typeface="B Nazanin" pitchFamily="2" charset="-78"/>
              </a:rPr>
              <a:t>است. هرم سنی یک كشور به سه عامل بستگی دارد: 1 تعداد موالید در هریک از نسلها 2 تقلیل تعداد افراد در اثر – -</a:t>
            </a:r>
          </a:p>
          <a:p>
            <a:pPr marL="0" indent="0" algn="r">
              <a:lnSpc>
                <a:spcPct val="120000"/>
              </a:lnSpc>
              <a:buNone/>
            </a:pPr>
            <a:r>
              <a:rPr lang="fa-IR" sz="5200" dirty="0">
                <a:cs typeface="B Nazanin" pitchFamily="2" charset="-78"/>
              </a:rPr>
              <a:t>مرگ و میر 3 مهاجرت به داخل و یا مهاجرت به خارج –</a:t>
            </a:r>
          </a:p>
          <a:p>
            <a:pPr marL="0" indent="0" algn="r">
              <a:lnSpc>
                <a:spcPct val="120000"/>
              </a:lnSpc>
              <a:buNone/>
            </a:pPr>
            <a:r>
              <a:rPr lang="fa-IR" sz="5200" dirty="0">
                <a:cs typeface="B Nazanin" pitchFamily="2" charset="-78"/>
              </a:rPr>
              <a:t>مبحثى كه در ساختار سنى جمعیت مهم است و در هرم سنى جمعیت نیز منعکس مى شود، جوانى و سالخوردگى</a:t>
            </a:r>
          </a:p>
          <a:p>
            <a:pPr marL="0" indent="0" algn="r">
              <a:lnSpc>
                <a:spcPct val="120000"/>
              </a:lnSpc>
              <a:buNone/>
            </a:pPr>
            <a:r>
              <a:rPr lang="fa-IR" sz="5200" dirty="0">
                <a:cs typeface="B Nazanin" pitchFamily="2" charset="-78"/>
              </a:rPr>
              <a:t>جمعیت است. اصطلاح 'جمعیت جوان' نشان دهنده ساخت سنى خاصى است كه در آن بیش از دوپنجم جمعیت زیر</a:t>
            </a:r>
          </a:p>
          <a:p>
            <a:pPr marL="0" indent="0" algn="r">
              <a:lnSpc>
                <a:spcPct val="120000"/>
              </a:lnSpc>
              <a:buNone/>
            </a:pPr>
            <a:r>
              <a:rPr lang="fa-IR" sz="5200" dirty="0">
                <a:cs typeface="B Nazanin" pitchFamily="2" charset="-78"/>
              </a:rPr>
              <a:t>15 سال قرار دارد. نسبت جمعیت زیر 15 سال به كل جمیعت را نسبت 'جوانى جمعیت' مى نامند. سنجش نسبت جوانى</a:t>
            </a:r>
          </a:p>
          <a:p>
            <a:pPr marL="0" indent="0" algn="r">
              <a:lnSpc>
                <a:spcPct val="120000"/>
              </a:lnSpc>
              <a:buNone/>
            </a:pPr>
            <a:r>
              <a:rPr lang="fa-IR" sz="5200" dirty="0">
                <a:cs typeface="B Nazanin" pitchFamily="2" charset="-78"/>
              </a:rPr>
              <a:t>جمعیت را به وسیله 'تست ورتهایم' یا آزمون 46 انجام مى دهند. و جمعیتی جوان اطلاق می شود كه نسبت افراد كمتر</a:t>
            </a:r>
          </a:p>
          <a:p>
            <a:pPr marL="0" indent="0" algn="r">
              <a:lnSpc>
                <a:spcPct val="120000"/>
              </a:lnSpc>
              <a:buNone/>
            </a:pPr>
            <a:r>
              <a:rPr lang="fa-IR" sz="5200" dirty="0">
                <a:cs typeface="B Nazanin" pitchFamily="2" charset="-78"/>
              </a:rPr>
              <a:t>از 15 سال به كل جمعیت حدود 46 و یا بیشتر از آن است.</a:t>
            </a:r>
          </a:p>
          <a:p>
            <a:pPr marL="0" indent="0" algn="r">
              <a:lnSpc>
                <a:spcPct val="120000"/>
              </a:lnSpc>
              <a:buNone/>
            </a:pPr>
            <a:r>
              <a:rPr lang="fa-IR" sz="5200" dirty="0">
                <a:cs typeface="B Nazanin" pitchFamily="2" charset="-78"/>
              </a:rPr>
              <a:t>'سالخوردگى جمعیت' مقیاس دیگرى است كه به وسیله آن مى توان به درجه رشد و توسعه جامعه و عقب ماندگى یا</a:t>
            </a:r>
          </a:p>
          <a:p>
            <a:pPr marL="0" indent="0" algn="r">
              <a:lnSpc>
                <a:spcPct val="120000"/>
              </a:lnSpc>
              <a:buNone/>
            </a:pPr>
            <a:r>
              <a:rPr lang="fa-IR" sz="5200" dirty="0">
                <a:cs typeface="B Nazanin" pitchFamily="2" charset="-78"/>
              </a:rPr>
              <a:t>توسعه یافتگى آن پى برد. اگرچه براى سالخوردگى جمعیت، برعکس جوانى آن، ملاک و معیار دقیقى تعیین نشده، اما</a:t>
            </a:r>
          </a:p>
          <a:p>
            <a:pPr marL="0" indent="0" algn="r">
              <a:lnSpc>
                <a:spcPct val="120000"/>
              </a:lnSpc>
              <a:buNone/>
            </a:pPr>
            <a:r>
              <a:rPr lang="fa-IR" sz="5200" dirty="0">
                <a:cs typeface="B Nazanin" pitchFamily="2" charset="-78"/>
              </a:rPr>
              <a:t>آمارهاى جمعیتى حاكى از آن است كه نسبت افراد بالاتر از 05 سال در كل جمعیت براى كشورهاى در حال توسعه</a:t>
            </a:r>
          </a:p>
          <a:p>
            <a:pPr marL="0" indent="0" algn="r">
              <a:lnSpc>
                <a:spcPct val="120000"/>
              </a:lnSpc>
              <a:buNone/>
            </a:pPr>
            <a:r>
              <a:rPr lang="fa-IR" sz="5200" dirty="0">
                <a:cs typeface="B Nazanin" pitchFamily="2" charset="-78"/>
              </a:rPr>
              <a:t>16 تا 10 ( هم ( 1 تا 5 ( است، در حالى كه این رقم براى كشورهاى پیشرفته صنعتى تا 10 ( بسیار پائین و حداكثر 5</a:t>
            </a:r>
          </a:p>
          <a:p>
            <a:pPr marL="0" indent="0" algn="r">
              <a:lnSpc>
                <a:spcPct val="120000"/>
              </a:lnSpc>
              <a:buNone/>
            </a:pPr>
            <a:r>
              <a:rPr lang="fa-IR" sz="5200" dirty="0">
                <a:cs typeface="B Nazanin" pitchFamily="2" charset="-78"/>
              </a:rPr>
              <a:t>مى رسد. نکته اى كه در مسئله سالخوردگى مهم است، اینکه اولاً اصطلاح سالخوردگى جمعیت را نباید با روند پیر شدن</a:t>
            </a:r>
          </a:p>
          <a:p>
            <a:pPr marL="0" indent="0" algn="r">
              <a:lnSpc>
                <a:spcPct val="120000"/>
              </a:lnSpc>
              <a:buNone/>
            </a:pPr>
            <a:r>
              <a:rPr lang="fa-IR" sz="5200" dirty="0">
                <a:cs typeface="B Nazanin" pitchFamily="2" charset="-78"/>
              </a:rPr>
              <a:t>فردى جمعیت اشتباه كرد، ثانیاً بین سالخوردگى جمعیت كه پدیده اى است جمعیتى و سالخوردگى انفرادى كه</a:t>
            </a:r>
          </a:p>
          <a:p>
            <a:pPr marL="0" indent="0" algn="r">
              <a:lnSpc>
                <a:spcPct val="120000"/>
              </a:lnSpc>
              <a:buNone/>
            </a:pPr>
            <a:r>
              <a:rPr lang="fa-IR" sz="5200" dirty="0">
                <a:cs typeface="B Nazanin" pitchFamily="2" charset="-78"/>
              </a:rPr>
              <a:t>مرحله اى است از زندگی، فرق گذاشت. پیرى فردى بیشتر از طول عمر انسان متأثر است كه در نتیجه بهبود شرایط</a:t>
            </a:r>
          </a:p>
          <a:p>
            <a:pPr marL="0" indent="0" algn="r">
              <a:lnSpc>
                <a:spcPct val="120000"/>
              </a:lnSpc>
              <a:buNone/>
            </a:pPr>
            <a:r>
              <a:rPr lang="fa-IR" sz="5200" dirty="0">
                <a:cs typeface="B Nazanin" pitchFamily="2" charset="-78"/>
              </a:rPr>
              <a:t>زندگى و پیشرفت دانش پزشکى حاصل مى شود.</a:t>
            </a:r>
          </a:p>
          <a:p>
            <a:pPr marL="0" indent="0" algn="r">
              <a:lnSpc>
                <a:spcPct val="120000"/>
              </a:lnSpc>
              <a:buNone/>
            </a:pPr>
            <a:r>
              <a:rPr lang="fa-IR" sz="5200" dirty="0">
                <a:cs typeface="B Nazanin" pitchFamily="2" charset="-78"/>
              </a:rPr>
              <a:t>در هرم سنی دانشگاه علوم پزشکی مشهد، شاخص جوانی جمعیت 23 و شاخص پیری جمعیت 5 می باشد.</a:t>
            </a:r>
          </a:p>
          <a:p>
            <a:pPr marL="0" indent="0" algn="r">
              <a:lnSpc>
                <a:spcPct val="120000"/>
              </a:lnSpc>
              <a:buNone/>
            </a:pPr>
            <a:r>
              <a:rPr lang="fa-IR" sz="5200" dirty="0">
                <a:cs typeface="B Nazanin" pitchFamily="2" charset="-78"/>
              </a:rPr>
              <a:t>نمودار مقایسه هرم سنی)درصد( جمعیت تحت پوشش دانشگاه علوم پزشکی به تفکیک شهر و روستا سال 23</a:t>
            </a:r>
          </a:p>
          <a:p>
            <a:pPr algn="r">
              <a:lnSpc>
                <a:spcPct val="120000"/>
              </a:lnSpc>
            </a:pPr>
            <a:r>
              <a:rPr lang="fa-IR" dirty="0"/>
              <a:t>6</a:t>
            </a:r>
          </a:p>
        </p:txBody>
      </p:sp>
    </p:spTree>
    <p:extLst>
      <p:ext uri="{BB962C8B-B14F-4D97-AF65-F5344CB8AC3E}">
        <p14:creationId xmlns:p14="http://schemas.microsoft.com/office/powerpoint/2010/main" val="40639268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25000" lnSpcReduction="20000"/>
          </a:bodyPr>
          <a:lstStyle/>
          <a:p>
            <a:pPr marL="0" indent="0" algn="r">
              <a:buNone/>
            </a:pPr>
            <a:r>
              <a:rPr lang="fa-IR" sz="5300" dirty="0">
                <a:cs typeface="B Nazanin" pitchFamily="2" charset="-78"/>
              </a:rPr>
              <a:t>اصطلاح 'جمعیت جوان' نشان دهنده ساخت سنى خاصى است كه در آن بیش از دوپنجم جمعیت زیر</a:t>
            </a:r>
          </a:p>
          <a:p>
            <a:pPr marL="0" indent="0" algn="r">
              <a:buNone/>
            </a:pPr>
            <a:r>
              <a:rPr lang="fa-IR" sz="5300" dirty="0">
                <a:cs typeface="B Nazanin" pitchFamily="2" charset="-78"/>
              </a:rPr>
              <a:t>15 سال قرار دارد. نسبت جمعیت زیر 15 سال به كل جمیعت را نسبت 'جوانى جمعیت' مى نامند. سنجش نسبت جوانى</a:t>
            </a:r>
          </a:p>
          <a:p>
            <a:pPr marL="0" indent="0" algn="r">
              <a:buNone/>
            </a:pPr>
            <a:r>
              <a:rPr lang="fa-IR" sz="5300" dirty="0">
                <a:cs typeface="B Nazanin" pitchFamily="2" charset="-78"/>
              </a:rPr>
              <a:t>جمعیت را به وسیله 'تست ورتهایم' یا آزمون 46 انجام مى دهند. و جمعیتی جوان اطلاق می شود كه نسبت افراد كمتر</a:t>
            </a:r>
          </a:p>
          <a:p>
            <a:pPr marL="0" indent="0" algn="r">
              <a:buNone/>
            </a:pPr>
            <a:r>
              <a:rPr lang="fa-IR" sz="5300" dirty="0">
                <a:cs typeface="B Nazanin" pitchFamily="2" charset="-78"/>
              </a:rPr>
              <a:t>از 15 سال به كل جمعیت حدود 46 و یا بیشتر از آن است.</a:t>
            </a:r>
          </a:p>
          <a:p>
            <a:pPr marL="0" indent="0" algn="r">
              <a:buNone/>
            </a:pPr>
            <a:r>
              <a:rPr lang="fa-IR" sz="5300" dirty="0">
                <a:cs typeface="B Nazanin" pitchFamily="2" charset="-78"/>
              </a:rPr>
              <a:t>'سالخوردگى جمعیت' مقیاس دیگرى است كه به وسیله آن مى توان به درجه رشد و توسعه جامعه و عقب ماندگى یا</a:t>
            </a:r>
          </a:p>
          <a:p>
            <a:pPr marL="0" indent="0" algn="r">
              <a:buNone/>
            </a:pPr>
            <a:r>
              <a:rPr lang="fa-IR" sz="5300" dirty="0">
                <a:cs typeface="B Nazanin" pitchFamily="2" charset="-78"/>
              </a:rPr>
              <a:t>توسعه یافتگى آن پى برد. اگرچه براى سالخوردگى جمعیت، برعکس جوانى آن، ملاک و معیار دقیقى تعیین نشده، اما</a:t>
            </a:r>
          </a:p>
          <a:p>
            <a:pPr marL="0" indent="0" algn="r">
              <a:buNone/>
            </a:pPr>
            <a:r>
              <a:rPr lang="fa-IR" sz="5300" dirty="0">
                <a:cs typeface="B Nazanin" pitchFamily="2" charset="-78"/>
              </a:rPr>
              <a:t>آمارهاى جمعیتى حاكى از آن است كه نسبت افراد بالاتر از 05 سال در كل جمعیت براى كشورهاى در حال توسعه</a:t>
            </a:r>
          </a:p>
          <a:p>
            <a:pPr marL="0" indent="0" algn="r">
              <a:buNone/>
            </a:pPr>
            <a:r>
              <a:rPr lang="fa-IR" sz="5300" dirty="0">
                <a:cs typeface="B Nazanin" pitchFamily="2" charset="-78"/>
              </a:rPr>
              <a:t>16 تا 10 ( هم ( 1 تا 5 ( است، در حالى كه این رقم براى كشورهاى پیشرفته صنعتى تا 10 ( بسیار پائین و حداكثر 5</a:t>
            </a:r>
          </a:p>
          <a:p>
            <a:pPr marL="0" indent="0" algn="r">
              <a:buNone/>
            </a:pPr>
            <a:r>
              <a:rPr lang="fa-IR" sz="5300" dirty="0">
                <a:cs typeface="B Nazanin" pitchFamily="2" charset="-78"/>
              </a:rPr>
              <a:t>مى رسد. نکته اى كه در مسئله سالخوردگى مهم است، اینکه اولاً اصطلاح سالخوردگى جمعیت را نباید با روند پیر شدن</a:t>
            </a:r>
          </a:p>
          <a:p>
            <a:pPr marL="0" indent="0" algn="r">
              <a:buNone/>
            </a:pPr>
            <a:r>
              <a:rPr lang="fa-IR" sz="5300" dirty="0">
                <a:cs typeface="B Nazanin" pitchFamily="2" charset="-78"/>
              </a:rPr>
              <a:t>فردى جمعیت اشتباه كرد، ثانیاً بین سالخوردگى جمعیت كه پدیده اى است جمعیتى و سالخوردگى انفرادى كه</a:t>
            </a:r>
          </a:p>
          <a:p>
            <a:pPr marL="0" indent="0" algn="r">
              <a:buNone/>
            </a:pPr>
            <a:r>
              <a:rPr lang="fa-IR" sz="5300" dirty="0">
                <a:cs typeface="B Nazanin" pitchFamily="2" charset="-78"/>
              </a:rPr>
              <a:t>مرحله اى است از زندگی، فرق گذاشت. پیرى فردى بیشتر از طول عمر انسان متأثر است كه در نتیجه بهبود شرایط</a:t>
            </a:r>
          </a:p>
          <a:p>
            <a:pPr marL="0" indent="0" algn="r">
              <a:buNone/>
            </a:pPr>
            <a:r>
              <a:rPr lang="fa-IR" sz="5300" dirty="0">
                <a:cs typeface="B Nazanin" pitchFamily="2" charset="-78"/>
              </a:rPr>
              <a:t>زندگى و پیشرفت دانش پزشکى حاصل مى شود.</a:t>
            </a:r>
          </a:p>
          <a:p>
            <a:pPr marL="0" indent="0" algn="r">
              <a:buNone/>
            </a:pPr>
            <a:r>
              <a:rPr lang="fa-IR" sz="5300" dirty="0">
                <a:cs typeface="B Nazanin" pitchFamily="2" charset="-78"/>
              </a:rPr>
              <a:t>در هرم سنی دانشگاه علوم پزشکی مشهد، شاخص جوانی جمعیت 23 و شاخص پیری جمعیت 5 می باشد.</a:t>
            </a:r>
          </a:p>
          <a:p>
            <a:pPr marL="0" indent="0" algn="r">
              <a:buNone/>
            </a:pPr>
            <a:r>
              <a:rPr lang="fa-IR" sz="5300" dirty="0">
                <a:cs typeface="B Nazanin" pitchFamily="2" charset="-78"/>
              </a:rPr>
              <a:t>نمودار مقایسه هرم سنی)درصد( جمعیت تحت پوشش دانشگاه علوم پزشکی به تفکیک شهر و روستا سال </a:t>
            </a:r>
            <a:r>
              <a:rPr lang="fa-IR" dirty="0"/>
              <a:t>23</a:t>
            </a:r>
          </a:p>
          <a:p>
            <a:pPr marL="0" indent="0" algn="r">
              <a:buNone/>
            </a:pPr>
            <a:endParaRPr lang="fa-IR" dirty="0"/>
          </a:p>
        </p:txBody>
      </p:sp>
    </p:spTree>
    <p:extLst>
      <p:ext uri="{BB962C8B-B14F-4D97-AF65-F5344CB8AC3E}">
        <p14:creationId xmlns:p14="http://schemas.microsoft.com/office/powerpoint/2010/main" val="9588705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147763"/>
            <a:ext cx="84201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730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928670"/>
            <a:ext cx="4429156" cy="846386"/>
          </a:xfrm>
          <a:prstGeom prst="rect">
            <a:avLst/>
          </a:prstGeom>
          <a:noFill/>
          <a:scene3d>
            <a:camera prst="perspectiveContrastingRightFacing"/>
            <a:lightRig rig="threePt" dir="t"/>
          </a:scene3d>
        </p:spPr>
        <p:txBody>
          <a:bodyPr wrap="square" rtlCol="0">
            <a:spAutoFit/>
          </a:bodyPr>
          <a:lstStyle/>
          <a:p>
            <a:pPr algn="r"/>
            <a:r>
              <a:rPr lang="fa-IR" sz="4900" dirty="0" smtClean="0">
                <a:solidFill>
                  <a:schemeClr val="accent1">
                    <a:lumMod val="75000"/>
                  </a:schemeClr>
                </a:solidFill>
                <a:effectLst>
                  <a:outerShdw blurRad="38100" dist="38100" dir="2700000" algn="tl">
                    <a:srgbClr val="000000">
                      <a:alpha val="43137"/>
                    </a:srgbClr>
                  </a:outerShdw>
                </a:effectLst>
                <a:cs typeface="B Esfehan" pitchFamily="2" charset="-78"/>
              </a:rPr>
              <a:t>با آرزوی موفقیت</a:t>
            </a:r>
            <a:endParaRPr lang="en-US" sz="4900" dirty="0">
              <a:solidFill>
                <a:schemeClr val="accent1">
                  <a:lumMod val="75000"/>
                </a:schemeClr>
              </a:solidFill>
              <a:effectLst>
                <a:outerShdw blurRad="38100" dist="38100" dir="2700000" algn="tl">
                  <a:srgbClr val="000000">
                    <a:alpha val="43137"/>
                  </a:srgbClr>
                </a:outerShdw>
              </a:effectLst>
              <a:cs typeface="B Esfehan" pitchFamily="2" charset="-78"/>
            </a:endParaRPr>
          </a:p>
        </p:txBody>
      </p:sp>
      <p:pic>
        <p:nvPicPr>
          <p:cNvPr id="1026" name="Picture 2" descr="C:\Users\Public\Pictures\Sample Pictures\Tuli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196752"/>
            <a:ext cx="8604448" cy="1015663"/>
          </a:xfrm>
          <a:prstGeom prst="rect">
            <a:avLst/>
          </a:prstGeom>
          <a:noFill/>
        </p:spPr>
        <p:txBody>
          <a:bodyPr wrap="square" rtlCol="1">
            <a:spAutoFit/>
          </a:bodyPr>
          <a:lstStyle/>
          <a:p>
            <a:pPr algn="ctr"/>
            <a:r>
              <a:rPr lang="fa-IR" sz="6000" dirty="0" smtClean="0">
                <a:solidFill>
                  <a:srgbClr val="FF0000"/>
                </a:solidFill>
              </a:rPr>
              <a:t>با تشکر از توجه شما دوستان </a:t>
            </a:r>
            <a:endParaRPr lang="fa-IR" sz="6000" dirty="0">
              <a:solidFill>
                <a:srgbClr val="FF0000"/>
              </a:solidFill>
            </a:endParaRPr>
          </a:p>
        </p:txBody>
      </p:sp>
    </p:spTree>
    <p:extLst>
      <p:ext uri="{BB962C8B-B14F-4D97-AF65-F5344CB8AC3E}">
        <p14:creationId xmlns:p14="http://schemas.microsoft.com/office/powerpoint/2010/main" val="1024374335"/>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latin typeface="+mn-lt"/>
                <a:ea typeface="+mn-ea"/>
                <a:cs typeface="B Baran" pitchFamily="2" charset="-78"/>
              </a:rPr>
              <a:t>ثبت و گزارش مواردفوت</a:t>
            </a:r>
          </a:p>
        </p:txBody>
      </p:sp>
      <p:sp>
        <p:nvSpPr>
          <p:cNvPr id="3" name="Content Placeholder 2"/>
          <p:cNvSpPr>
            <a:spLocks noGrp="1"/>
          </p:cNvSpPr>
          <p:nvPr>
            <p:ph idx="1"/>
          </p:nvPr>
        </p:nvSpPr>
        <p:spPr/>
        <p:txBody>
          <a:bodyPr/>
          <a:lstStyle/>
          <a:p>
            <a:pPr marL="0" indent="0" algn="r">
              <a:buNone/>
            </a:pPr>
            <a:r>
              <a:rPr lang="fa-IR" sz="3600" dirty="0" smtClean="0">
                <a:cs typeface="B Baran" pitchFamily="2" charset="-78"/>
              </a:rPr>
              <a:t>1-گزارش روزانه موارد فوت توسط بهورزان</a:t>
            </a:r>
          </a:p>
          <a:p>
            <a:pPr marL="0" indent="0" algn="r">
              <a:buNone/>
            </a:pPr>
            <a:r>
              <a:rPr lang="fa-IR" sz="3600" dirty="0" smtClean="0">
                <a:cs typeface="B Baran" pitchFamily="2" charset="-78"/>
              </a:rPr>
              <a:t>2-گزارش ماهانه موارد فوت در قالب فرم شماره یک مرگ </a:t>
            </a:r>
          </a:p>
          <a:p>
            <a:pPr marL="0" indent="0" algn="r">
              <a:buNone/>
            </a:pPr>
            <a:r>
              <a:rPr lang="fa-IR" sz="3600" dirty="0" smtClean="0">
                <a:cs typeface="B Baran" pitchFamily="2" charset="-78"/>
              </a:rPr>
              <a:t>الف-بالای هفت روز</a:t>
            </a:r>
          </a:p>
          <a:p>
            <a:pPr marL="0" indent="0" algn="r">
              <a:buNone/>
            </a:pPr>
            <a:r>
              <a:rPr lang="fa-IR" sz="3600" dirty="0" smtClean="0">
                <a:cs typeface="B Baran" pitchFamily="2" charset="-78"/>
              </a:rPr>
              <a:t>ب- زیر هفت روز (نوزاد و مرده زایی)</a:t>
            </a:r>
            <a:endParaRPr lang="fa-IR" sz="3600" dirty="0">
              <a:cs typeface="B Baran" pitchFamily="2" charset="-78"/>
            </a:endParaRPr>
          </a:p>
        </p:txBody>
      </p:sp>
    </p:spTree>
    <p:extLst>
      <p:ext uri="{BB962C8B-B14F-4D97-AF65-F5344CB8AC3E}">
        <p14:creationId xmlns:p14="http://schemas.microsoft.com/office/powerpoint/2010/main" val="1057305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0989764"/>
              </p:ext>
            </p:extLst>
          </p:nvPr>
        </p:nvGraphicFramePr>
        <p:xfrm>
          <a:off x="2" y="0"/>
          <a:ext cx="9143998" cy="6133576"/>
        </p:xfrm>
        <a:graphic>
          <a:graphicData uri="http://schemas.openxmlformats.org/drawingml/2006/table">
            <a:tbl>
              <a:tblPr rtl="1"/>
              <a:tblGrid>
                <a:gridCol w="649382">
                  <a:extLst>
                    <a:ext uri="{9D8B030D-6E8A-4147-A177-3AD203B41FA5}">
                      <a16:colId xmlns:a16="http://schemas.microsoft.com/office/drawing/2014/main" val="20000"/>
                    </a:ext>
                  </a:extLst>
                </a:gridCol>
                <a:gridCol w="546272">
                  <a:extLst>
                    <a:ext uri="{9D8B030D-6E8A-4147-A177-3AD203B41FA5}">
                      <a16:colId xmlns:a16="http://schemas.microsoft.com/office/drawing/2014/main" val="20001"/>
                    </a:ext>
                  </a:extLst>
                </a:gridCol>
                <a:gridCol w="614282">
                  <a:extLst>
                    <a:ext uri="{9D8B030D-6E8A-4147-A177-3AD203B41FA5}">
                      <a16:colId xmlns:a16="http://schemas.microsoft.com/office/drawing/2014/main" val="20002"/>
                    </a:ext>
                  </a:extLst>
                </a:gridCol>
                <a:gridCol w="438772">
                  <a:extLst>
                    <a:ext uri="{9D8B030D-6E8A-4147-A177-3AD203B41FA5}">
                      <a16:colId xmlns:a16="http://schemas.microsoft.com/office/drawing/2014/main" val="20003"/>
                    </a:ext>
                  </a:extLst>
                </a:gridCol>
                <a:gridCol w="649382">
                  <a:extLst>
                    <a:ext uri="{9D8B030D-6E8A-4147-A177-3AD203B41FA5}">
                      <a16:colId xmlns:a16="http://schemas.microsoft.com/office/drawing/2014/main" val="20004"/>
                    </a:ext>
                  </a:extLst>
                </a:gridCol>
                <a:gridCol w="166732">
                  <a:extLst>
                    <a:ext uri="{9D8B030D-6E8A-4147-A177-3AD203B41FA5}">
                      <a16:colId xmlns:a16="http://schemas.microsoft.com/office/drawing/2014/main" val="20005"/>
                    </a:ext>
                  </a:extLst>
                </a:gridCol>
                <a:gridCol w="193060">
                  <a:extLst>
                    <a:ext uri="{9D8B030D-6E8A-4147-A177-3AD203B41FA5}">
                      <a16:colId xmlns:a16="http://schemas.microsoft.com/office/drawing/2014/main" val="20006"/>
                    </a:ext>
                  </a:extLst>
                </a:gridCol>
                <a:gridCol w="254487">
                  <a:extLst>
                    <a:ext uri="{9D8B030D-6E8A-4147-A177-3AD203B41FA5}">
                      <a16:colId xmlns:a16="http://schemas.microsoft.com/office/drawing/2014/main" val="20007"/>
                    </a:ext>
                  </a:extLst>
                </a:gridCol>
                <a:gridCol w="177702">
                  <a:extLst>
                    <a:ext uri="{9D8B030D-6E8A-4147-A177-3AD203B41FA5}">
                      <a16:colId xmlns:a16="http://schemas.microsoft.com/office/drawing/2014/main" val="20008"/>
                    </a:ext>
                  </a:extLst>
                </a:gridCol>
                <a:gridCol w="403670">
                  <a:extLst>
                    <a:ext uri="{9D8B030D-6E8A-4147-A177-3AD203B41FA5}">
                      <a16:colId xmlns:a16="http://schemas.microsoft.com/office/drawing/2014/main" val="20009"/>
                    </a:ext>
                  </a:extLst>
                </a:gridCol>
                <a:gridCol w="351017">
                  <a:extLst>
                    <a:ext uri="{9D8B030D-6E8A-4147-A177-3AD203B41FA5}">
                      <a16:colId xmlns:a16="http://schemas.microsoft.com/office/drawing/2014/main" val="20010"/>
                    </a:ext>
                  </a:extLst>
                </a:gridCol>
                <a:gridCol w="193060">
                  <a:extLst>
                    <a:ext uri="{9D8B030D-6E8A-4147-A177-3AD203B41FA5}">
                      <a16:colId xmlns:a16="http://schemas.microsoft.com/office/drawing/2014/main" val="20011"/>
                    </a:ext>
                  </a:extLst>
                </a:gridCol>
                <a:gridCol w="193060">
                  <a:extLst>
                    <a:ext uri="{9D8B030D-6E8A-4147-A177-3AD203B41FA5}">
                      <a16:colId xmlns:a16="http://schemas.microsoft.com/office/drawing/2014/main" val="20012"/>
                    </a:ext>
                  </a:extLst>
                </a:gridCol>
                <a:gridCol w="177702">
                  <a:extLst>
                    <a:ext uri="{9D8B030D-6E8A-4147-A177-3AD203B41FA5}">
                      <a16:colId xmlns:a16="http://schemas.microsoft.com/office/drawing/2014/main" val="20013"/>
                    </a:ext>
                  </a:extLst>
                </a:gridCol>
                <a:gridCol w="177702">
                  <a:extLst>
                    <a:ext uri="{9D8B030D-6E8A-4147-A177-3AD203B41FA5}">
                      <a16:colId xmlns:a16="http://schemas.microsoft.com/office/drawing/2014/main" val="20014"/>
                    </a:ext>
                  </a:extLst>
                </a:gridCol>
                <a:gridCol w="177702">
                  <a:extLst>
                    <a:ext uri="{9D8B030D-6E8A-4147-A177-3AD203B41FA5}">
                      <a16:colId xmlns:a16="http://schemas.microsoft.com/office/drawing/2014/main" val="20015"/>
                    </a:ext>
                  </a:extLst>
                </a:gridCol>
                <a:gridCol w="177702">
                  <a:extLst>
                    <a:ext uri="{9D8B030D-6E8A-4147-A177-3AD203B41FA5}">
                      <a16:colId xmlns:a16="http://schemas.microsoft.com/office/drawing/2014/main" val="20016"/>
                    </a:ext>
                  </a:extLst>
                </a:gridCol>
                <a:gridCol w="177702">
                  <a:extLst>
                    <a:ext uri="{9D8B030D-6E8A-4147-A177-3AD203B41FA5}">
                      <a16:colId xmlns:a16="http://schemas.microsoft.com/office/drawing/2014/main" val="20017"/>
                    </a:ext>
                  </a:extLst>
                </a:gridCol>
                <a:gridCol w="177702">
                  <a:extLst>
                    <a:ext uri="{9D8B030D-6E8A-4147-A177-3AD203B41FA5}">
                      <a16:colId xmlns:a16="http://schemas.microsoft.com/office/drawing/2014/main" val="20018"/>
                    </a:ext>
                  </a:extLst>
                </a:gridCol>
                <a:gridCol w="177702">
                  <a:extLst>
                    <a:ext uri="{9D8B030D-6E8A-4147-A177-3AD203B41FA5}">
                      <a16:colId xmlns:a16="http://schemas.microsoft.com/office/drawing/2014/main" val="20019"/>
                    </a:ext>
                  </a:extLst>
                </a:gridCol>
                <a:gridCol w="429997">
                  <a:extLst>
                    <a:ext uri="{9D8B030D-6E8A-4147-A177-3AD203B41FA5}">
                      <a16:colId xmlns:a16="http://schemas.microsoft.com/office/drawing/2014/main" val="20020"/>
                    </a:ext>
                  </a:extLst>
                </a:gridCol>
                <a:gridCol w="193060">
                  <a:extLst>
                    <a:ext uri="{9D8B030D-6E8A-4147-A177-3AD203B41FA5}">
                      <a16:colId xmlns:a16="http://schemas.microsoft.com/office/drawing/2014/main" val="20021"/>
                    </a:ext>
                  </a:extLst>
                </a:gridCol>
                <a:gridCol w="388312">
                  <a:extLst>
                    <a:ext uri="{9D8B030D-6E8A-4147-A177-3AD203B41FA5}">
                      <a16:colId xmlns:a16="http://schemas.microsoft.com/office/drawing/2014/main" val="20022"/>
                    </a:ext>
                  </a:extLst>
                </a:gridCol>
                <a:gridCol w="272037">
                  <a:extLst>
                    <a:ext uri="{9D8B030D-6E8A-4147-A177-3AD203B41FA5}">
                      <a16:colId xmlns:a16="http://schemas.microsoft.com/office/drawing/2014/main" val="20023"/>
                    </a:ext>
                  </a:extLst>
                </a:gridCol>
                <a:gridCol w="201835">
                  <a:extLst>
                    <a:ext uri="{9D8B030D-6E8A-4147-A177-3AD203B41FA5}">
                      <a16:colId xmlns:a16="http://schemas.microsoft.com/office/drawing/2014/main" val="20024"/>
                    </a:ext>
                  </a:extLst>
                </a:gridCol>
                <a:gridCol w="324692">
                  <a:extLst>
                    <a:ext uri="{9D8B030D-6E8A-4147-A177-3AD203B41FA5}">
                      <a16:colId xmlns:a16="http://schemas.microsoft.com/office/drawing/2014/main" val="20025"/>
                    </a:ext>
                  </a:extLst>
                </a:gridCol>
                <a:gridCol w="283007">
                  <a:extLst>
                    <a:ext uri="{9D8B030D-6E8A-4147-A177-3AD203B41FA5}">
                      <a16:colId xmlns:a16="http://schemas.microsoft.com/office/drawing/2014/main" val="20026"/>
                    </a:ext>
                  </a:extLst>
                </a:gridCol>
                <a:gridCol w="283007">
                  <a:extLst>
                    <a:ext uri="{9D8B030D-6E8A-4147-A177-3AD203B41FA5}">
                      <a16:colId xmlns:a16="http://schemas.microsoft.com/office/drawing/2014/main" val="20027"/>
                    </a:ext>
                  </a:extLst>
                </a:gridCol>
                <a:gridCol w="693259">
                  <a:extLst>
                    <a:ext uri="{9D8B030D-6E8A-4147-A177-3AD203B41FA5}">
                      <a16:colId xmlns:a16="http://schemas.microsoft.com/office/drawing/2014/main" val="20028"/>
                    </a:ext>
                  </a:extLst>
                </a:gridCol>
              </a:tblGrid>
              <a:tr h="179432">
                <a:tc gridSpan="29">
                  <a:txBody>
                    <a:bodyPr/>
                    <a:lstStyle/>
                    <a:p>
                      <a:pPr algn="ctr" rtl="1" fontAlgn="b"/>
                      <a:r>
                        <a:rPr lang="fa-IR" sz="600" b="0" i="0" u="none" strike="noStrike">
                          <a:solidFill>
                            <a:srgbClr val="000000"/>
                          </a:solidFill>
                          <a:effectLst/>
                          <a:latin typeface="B Zar"/>
                        </a:rPr>
                        <a:t>دانشکده علوم پزشکی تربت جام</a:t>
                      </a:r>
                    </a:p>
                  </a:txBody>
                  <a:tcPr marL="5109" marR="5109" marT="5109" marB="0" anchor="b">
                    <a:lnL>
                      <a:noFill/>
                    </a:lnL>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0"/>
                  </a:ext>
                </a:extLst>
              </a:tr>
              <a:tr h="207036">
                <a:tc gridSpan="3">
                  <a:txBody>
                    <a:bodyPr/>
                    <a:lstStyle/>
                    <a:p>
                      <a:pPr algn="ctr" rtl="1" fontAlgn="b"/>
                      <a:r>
                        <a:rPr lang="fa-IR" sz="600" b="0" i="0" u="none" strike="noStrike">
                          <a:solidFill>
                            <a:srgbClr val="000000"/>
                          </a:solidFill>
                          <a:effectLst/>
                          <a:latin typeface="B Zar"/>
                        </a:rPr>
                        <a:t>ثبت موارد فوت (فرم شماره 1/1)</a:t>
                      </a:r>
                    </a:p>
                  </a:txBody>
                  <a:tcPr marL="5109" marR="5109" marT="5109" marB="0" anchor="b">
                    <a:lnL>
                      <a:noFill/>
                    </a:lnL>
                    <a:lnR>
                      <a:noFill/>
                    </a:lnR>
                    <a:lnT>
                      <a:noFill/>
                    </a:lnT>
                    <a:lnB>
                      <a:noFill/>
                    </a:lnB>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w="6350" cap="flat" cmpd="sng" algn="ctr">
                      <a:solidFill>
                        <a:srgbClr val="000000"/>
                      </a:solidFill>
                      <a:prstDash val="solid"/>
                      <a:round/>
                      <a:headEnd type="none" w="med" len="med"/>
                      <a:tailEnd type="none" w="med" len="med"/>
                    </a:lnB>
                  </a:tcPr>
                </a:tc>
                <a:tc gridSpan="15">
                  <a:txBody>
                    <a:bodyPr/>
                    <a:lstStyle/>
                    <a:p>
                      <a:pPr algn="ctr" rtl="1" fontAlgn="b"/>
                      <a:r>
                        <a:rPr lang="fa-IR" sz="600" b="0" i="0" u="none" strike="noStrike">
                          <a:solidFill>
                            <a:srgbClr val="000000"/>
                          </a:solidFill>
                          <a:effectLst/>
                          <a:latin typeface="B Titr"/>
                        </a:rPr>
                        <a:t>مرکز بهداشت شهرستان تربت جام</a:t>
                      </a:r>
                    </a:p>
                  </a:txBody>
                  <a:tcPr marL="5109" marR="5109" marT="510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extLst>
                  <a:ext uri="{0D108BD9-81ED-4DB2-BD59-A6C34878D82A}">
                    <a16:rowId xmlns:a16="http://schemas.microsoft.com/office/drawing/2014/main" val="10001"/>
                  </a:ext>
                </a:extLst>
              </a:tr>
              <a:tr h="186333">
                <a:tc gridSpan="2">
                  <a:txBody>
                    <a:bodyPr/>
                    <a:lstStyle/>
                    <a:p>
                      <a:pPr algn="ctr" rtl="1" fontAlgn="b"/>
                      <a:r>
                        <a:rPr lang="fa-IR" sz="500" b="0" i="0" u="none" strike="noStrike">
                          <a:solidFill>
                            <a:srgbClr val="000000"/>
                          </a:solidFill>
                          <a:effectLst/>
                          <a:latin typeface="B Titr"/>
                        </a:rPr>
                        <a:t>شهرستان: تربت جام</a:t>
                      </a:r>
                    </a:p>
                  </a:txBody>
                  <a:tcPr marL="5109" marR="5109" marT="5109" marB="0" anchor="b">
                    <a:lnL>
                      <a:noFill/>
                    </a:lnL>
                    <a:lnR>
                      <a:noFill/>
                    </a:lnR>
                    <a:lnT>
                      <a:noFill/>
                    </a:lnT>
                    <a:lnB>
                      <a:noFill/>
                    </a:lnB>
                  </a:tcPr>
                </a:tc>
                <a:tc hMerge="1">
                  <a:txBody>
                    <a:bodyPr/>
                    <a:lstStyle/>
                    <a:p>
                      <a:pPr rtl="1"/>
                      <a:endParaRPr lang="fa-IR"/>
                    </a:p>
                  </a:txBody>
                  <a:tcPr/>
                </a:tc>
                <a:tc gridSpan="2">
                  <a:txBody>
                    <a:bodyPr/>
                    <a:lstStyle/>
                    <a:p>
                      <a:pPr algn="l" rtl="1" fontAlgn="b"/>
                      <a:r>
                        <a:rPr lang="fa-IR" sz="500" b="0" i="0" u="none" strike="noStrike">
                          <a:solidFill>
                            <a:srgbClr val="000000"/>
                          </a:solidFill>
                          <a:effectLst/>
                          <a:latin typeface="B Titr"/>
                        </a:rPr>
                        <a:t>مرکز بهداشتي درماني:</a:t>
                      </a:r>
                    </a:p>
                  </a:txBody>
                  <a:tcPr marL="5109" marR="5109" marT="5109"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rtl="1"/>
                      <a:endParaRPr lang="fa-IR"/>
                    </a:p>
                  </a:txBody>
                  <a:tcPr/>
                </a:tc>
                <a:tc gridSpan="5">
                  <a:txBody>
                    <a:bodyPr/>
                    <a:lstStyle/>
                    <a:p>
                      <a:pPr algn="ctr" rtl="1" fontAlgn="b"/>
                      <a:r>
                        <a:rPr lang="fa-IR" sz="500" b="0" i="0" u="none" strike="noStrike">
                          <a:solidFill>
                            <a:srgbClr val="000000"/>
                          </a:solidFill>
                          <a:effectLst/>
                          <a:latin typeface="B Titr"/>
                        </a:rPr>
                        <a:t> </a:t>
                      </a:r>
                    </a:p>
                  </a:txBody>
                  <a:tcPr marL="5109" marR="5109" marT="5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2">
                  <a:txBody>
                    <a:bodyPr/>
                    <a:lstStyle/>
                    <a:p>
                      <a:pPr algn="ctr" rtl="1" fontAlgn="b"/>
                      <a:r>
                        <a:rPr lang="fa-IR" sz="500" b="0" i="0" u="none" strike="noStrike">
                          <a:solidFill>
                            <a:srgbClr val="000000"/>
                          </a:solidFill>
                          <a:effectLst/>
                          <a:latin typeface="B Titr"/>
                        </a:rPr>
                        <a:t>خانه بهداشت:</a:t>
                      </a:r>
                    </a:p>
                  </a:txBody>
                  <a:tcPr marL="5109" marR="5109" marT="5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rtl="1"/>
                      <a:endParaRPr lang="fa-IR"/>
                    </a:p>
                  </a:txBody>
                  <a:tcPr/>
                </a:tc>
                <a:tc gridSpan="5">
                  <a:txBody>
                    <a:bodyPr/>
                    <a:lstStyle/>
                    <a:p>
                      <a:pPr algn="ctr" rtl="1" fontAlgn="b"/>
                      <a:r>
                        <a:rPr lang="fa-IR" sz="500" b="0" i="0" u="none" strike="noStrike">
                          <a:solidFill>
                            <a:srgbClr val="000000"/>
                          </a:solidFill>
                          <a:effectLst/>
                          <a:latin typeface="B Titr"/>
                        </a:rPr>
                        <a:t> </a:t>
                      </a:r>
                    </a:p>
                  </a:txBody>
                  <a:tcPr marL="5109" marR="5109" marT="5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2">
                  <a:txBody>
                    <a:bodyPr/>
                    <a:lstStyle/>
                    <a:p>
                      <a:pPr algn="ctr" rtl="1" fontAlgn="b"/>
                      <a:r>
                        <a:rPr lang="fa-IR" sz="500" b="0" i="0" u="none" strike="noStrike">
                          <a:solidFill>
                            <a:srgbClr val="000000"/>
                          </a:solidFill>
                          <a:effectLst/>
                          <a:latin typeface="B Titr"/>
                        </a:rPr>
                        <a:t>ماه:</a:t>
                      </a:r>
                    </a:p>
                  </a:txBody>
                  <a:tcPr marL="5109" marR="5109" marT="5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rtl="1"/>
                      <a:endParaRPr lang="fa-IR"/>
                    </a:p>
                  </a:txBody>
                  <a:tcPr/>
                </a:tc>
                <a:tc gridSpan="2">
                  <a:txBody>
                    <a:bodyPr/>
                    <a:lstStyle/>
                    <a:p>
                      <a:pPr algn="ctr" rtl="1" fontAlgn="b"/>
                      <a:r>
                        <a:rPr lang="fa-IR" sz="500" b="0" i="0" u="none" strike="noStrike">
                          <a:solidFill>
                            <a:srgbClr val="000000"/>
                          </a:solidFill>
                          <a:effectLst/>
                          <a:latin typeface="B Titr"/>
                        </a:rPr>
                        <a:t> </a:t>
                      </a:r>
                    </a:p>
                  </a:txBody>
                  <a:tcPr marL="5109" marR="5109" marT="5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1" fontAlgn="b"/>
                      <a:r>
                        <a:rPr lang="fa-IR" sz="500" b="0" i="0" u="none" strike="noStrike">
                          <a:solidFill>
                            <a:srgbClr val="000000"/>
                          </a:solidFill>
                          <a:effectLst/>
                          <a:latin typeface="B Titr"/>
                        </a:rPr>
                        <a:t>سال:</a:t>
                      </a:r>
                    </a:p>
                  </a:txBody>
                  <a:tcPr marL="5109" marR="5109" marT="5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rtl="1"/>
                      <a:endParaRPr lang="fa-IR"/>
                    </a:p>
                  </a:txBody>
                  <a:tcPr/>
                </a:tc>
                <a:tc gridSpan="3">
                  <a:txBody>
                    <a:bodyPr/>
                    <a:lstStyle/>
                    <a:p>
                      <a:pPr algn="ctr" rtl="1" fontAlgn="b"/>
                      <a:r>
                        <a:rPr lang="fa-IR" sz="500" b="0" i="0" u="none" strike="noStrike">
                          <a:solidFill>
                            <a:srgbClr val="000000"/>
                          </a:solidFill>
                          <a:effectLst/>
                          <a:latin typeface="B Titr"/>
                        </a:rPr>
                        <a:t> </a:t>
                      </a:r>
                    </a:p>
                  </a:txBody>
                  <a:tcPr marL="5109" marR="5109" marT="5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a:txBody>
                    <a:bodyPr/>
                    <a:lstStyle/>
                    <a:p>
                      <a:pPr algn="l" rtl="1" fontAlgn="b"/>
                      <a:endParaRPr lang="fa-IR" sz="500" b="0" i="0" u="none" strike="noStrike">
                        <a:solidFill>
                          <a:srgbClr val="000000"/>
                        </a:solidFill>
                        <a:effectLst/>
                        <a:latin typeface="B Titr"/>
                      </a:endParaRPr>
                    </a:p>
                  </a:txBody>
                  <a:tcPr marL="5109" marR="5109" marT="510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1" fontAlgn="b"/>
                      <a:endParaRPr lang="fa-IR" sz="500" b="0" i="0" u="none" strike="noStrike">
                        <a:solidFill>
                          <a:srgbClr val="000000"/>
                        </a:solidFill>
                        <a:effectLst/>
                        <a:latin typeface="B Titr"/>
                      </a:endParaRPr>
                    </a:p>
                  </a:txBody>
                  <a:tcPr marL="5109" marR="5109" marT="5109" marB="0" anchor="b">
                    <a:lnL>
                      <a:noFill/>
                    </a:lnL>
                    <a:lnR>
                      <a:noFill/>
                    </a:lnR>
                    <a:lnT>
                      <a:noFill/>
                    </a:lnT>
                    <a:lnB>
                      <a:noFill/>
                    </a:lnB>
                  </a:tcPr>
                </a:tc>
                <a:tc>
                  <a:txBody>
                    <a:bodyPr/>
                    <a:lstStyle/>
                    <a:p>
                      <a:pPr algn="l" rtl="1" fontAlgn="b"/>
                      <a:endParaRPr lang="fa-IR" sz="500" b="0" i="0" u="none" strike="noStrike">
                        <a:solidFill>
                          <a:srgbClr val="000000"/>
                        </a:solidFill>
                        <a:effectLst/>
                        <a:latin typeface="B Titr"/>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extLst>
                  <a:ext uri="{0D108BD9-81ED-4DB2-BD59-A6C34878D82A}">
                    <a16:rowId xmlns:a16="http://schemas.microsoft.com/office/drawing/2014/main" val="10002"/>
                  </a:ext>
                </a:extLst>
              </a:tr>
              <a:tr h="310555">
                <a:tc gridSpan="28">
                  <a:txBody>
                    <a:bodyPr/>
                    <a:lstStyle/>
                    <a:p>
                      <a:pPr algn="ctr" rtl="1" fontAlgn="ctr"/>
                      <a:r>
                        <a:rPr lang="fa-IR" sz="600" b="0" i="0" u="none" strike="noStrike" dirty="0">
                          <a:solidFill>
                            <a:srgbClr val="000000"/>
                          </a:solidFill>
                          <a:effectLst/>
                          <a:latin typeface="B Titr"/>
                        </a:rPr>
                        <a:t>ثبت موارد فوت بالاي هفت روز</a:t>
                      </a:r>
                    </a:p>
                  </a:txBody>
                  <a:tcPr marL="5109" marR="5109" marT="510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9851">
                <a:tc rowSpan="3">
                  <a:txBody>
                    <a:bodyPr/>
                    <a:lstStyle/>
                    <a:p>
                      <a:pPr algn="ctr" rtl="1" fontAlgn="ctr"/>
                      <a:r>
                        <a:rPr lang="fa-IR" sz="400" b="1" i="0" u="none" strike="noStrike">
                          <a:solidFill>
                            <a:srgbClr val="000000"/>
                          </a:solidFill>
                          <a:effectLst/>
                          <a:latin typeface="B Zar"/>
                        </a:rPr>
                        <a:t>ردیف</a:t>
                      </a:r>
                    </a:p>
                  </a:txBody>
                  <a:tcPr marL="5109" marR="5109" marT="5109"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نام</a:t>
                      </a:r>
                    </a:p>
                  </a:txBody>
                  <a:tcPr marL="5109" marR="5109" marT="51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نام خانوادگي متوفي</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dirty="0">
                          <a:solidFill>
                            <a:srgbClr val="000000"/>
                          </a:solidFill>
                          <a:effectLst/>
                          <a:latin typeface="B Zar"/>
                        </a:rPr>
                        <a:t>نام پدر</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
                      <a:r>
                        <a:rPr lang="fa-IR" sz="400" b="1" i="0" u="none" strike="noStrike">
                          <a:solidFill>
                            <a:srgbClr val="000000"/>
                          </a:solidFill>
                          <a:effectLst/>
                          <a:latin typeface="B Zar"/>
                        </a:rPr>
                        <a:t>شماره ملي متوفی</a:t>
                      </a:r>
                    </a:p>
                  </a:txBody>
                  <a:tcPr marL="5109" marR="5109" marT="5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جنس</a:t>
                      </a:r>
                      <a:r>
                        <a:rPr lang="fa-IR" sz="400" b="0" i="0" u="none" strike="noStrike">
                          <a:solidFill>
                            <a:srgbClr val="000000"/>
                          </a:solidFill>
                          <a:effectLst/>
                          <a:latin typeface="B Zar"/>
                        </a:rPr>
                        <a:t> :مرد ، زن ، نامشخص</a:t>
                      </a:r>
                      <a:endParaRPr lang="fa-IR" sz="400" b="1" i="0" u="none" strike="noStrike">
                        <a:solidFill>
                          <a:srgbClr val="000000"/>
                        </a:solidFill>
                        <a:effectLst/>
                        <a:latin typeface="B Zar"/>
                      </a:endParaRP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مليت</a:t>
                      </a:r>
                      <a:r>
                        <a:rPr lang="fa-IR" sz="400" b="0" i="0" u="none" strike="noStrike">
                          <a:solidFill>
                            <a:srgbClr val="000000"/>
                          </a:solidFill>
                          <a:effectLst/>
                          <a:latin typeface="B Zar"/>
                        </a:rPr>
                        <a:t> :ايراني ، غير ايراني ، نامشخص(شماره پروانه دائمي جهت اتباع غير ايراني)</a:t>
                      </a:r>
                      <a:endParaRPr lang="fa-IR" sz="400" b="1" i="0" u="none" strike="noStrike">
                        <a:solidFill>
                          <a:srgbClr val="000000"/>
                        </a:solidFill>
                        <a:effectLst/>
                        <a:latin typeface="B Zar"/>
                      </a:endParaRP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شغل</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وضعيت سواد متوفي*</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شماره ملي سرپرست خانوار</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rtl="1" fontAlgn="ctr"/>
                      <a:r>
                        <a:rPr lang="fa-IR" sz="400" b="0" i="0" u="none" strike="noStrike">
                          <a:solidFill>
                            <a:srgbClr val="000000"/>
                          </a:solidFill>
                          <a:effectLst/>
                          <a:latin typeface="B Zar"/>
                        </a:rPr>
                        <a:t>در صورتيکه متوفي بالاي 7 روز و زير 5 سال باشد و مادرش زنده باشد.</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rtl="1"/>
                      <a:endParaRPr lang="fa-IR"/>
                    </a:p>
                  </a:txBody>
                  <a:tcPr/>
                </a:tc>
                <a:tc rowSpan="2" hMerge="1">
                  <a:txBody>
                    <a:bodyPr/>
                    <a:lstStyle/>
                    <a:p>
                      <a:pPr rtl="1"/>
                      <a:endParaRPr lang="fa-IR"/>
                    </a:p>
                  </a:txBody>
                  <a:tcPr/>
                </a:tc>
                <a:tc rowSpan="2" gridSpan="3">
                  <a:txBody>
                    <a:bodyPr/>
                    <a:lstStyle/>
                    <a:p>
                      <a:pPr algn="ctr" rtl="1" fontAlgn="ctr"/>
                      <a:r>
                        <a:rPr lang="fa-IR" sz="400" b="1" i="0" u="none" strike="noStrike">
                          <a:solidFill>
                            <a:srgbClr val="000000"/>
                          </a:solidFill>
                          <a:effectLst/>
                          <a:latin typeface="B Zar"/>
                        </a:rPr>
                        <a:t>تاريخ تولد</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rtl="1"/>
                      <a:endParaRPr lang="fa-IR"/>
                    </a:p>
                  </a:txBody>
                  <a:tcPr/>
                </a:tc>
                <a:tc rowSpan="2" hMerge="1">
                  <a:txBody>
                    <a:bodyPr/>
                    <a:lstStyle/>
                    <a:p>
                      <a:pPr rtl="1"/>
                      <a:endParaRPr lang="fa-IR"/>
                    </a:p>
                  </a:txBody>
                  <a:tcPr/>
                </a:tc>
                <a:tc rowSpan="2" gridSpan="3">
                  <a:txBody>
                    <a:bodyPr/>
                    <a:lstStyle/>
                    <a:p>
                      <a:pPr algn="ctr" rtl="1" fontAlgn="ctr"/>
                      <a:r>
                        <a:rPr lang="fa-IR" sz="400" b="1" i="0" u="none" strike="noStrike">
                          <a:solidFill>
                            <a:srgbClr val="000000"/>
                          </a:solidFill>
                          <a:effectLst/>
                          <a:latin typeface="B Zar"/>
                        </a:rPr>
                        <a:t>تاريخ فوت</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rtl="1"/>
                      <a:endParaRPr lang="fa-IR"/>
                    </a:p>
                  </a:txBody>
                  <a:tcPr/>
                </a:tc>
                <a:tc rowSpan="2" hMerge="1">
                  <a:txBody>
                    <a:bodyPr/>
                    <a:lstStyle/>
                    <a:p>
                      <a:pPr rtl="1"/>
                      <a:endParaRPr lang="fa-IR"/>
                    </a:p>
                  </a:txBody>
                  <a:tcPr/>
                </a:tc>
                <a:tc rowSpan="3">
                  <a:txBody>
                    <a:bodyPr/>
                    <a:lstStyle/>
                    <a:p>
                      <a:pPr algn="ctr" rtl="1" fontAlgn="ctr"/>
                      <a:r>
                        <a:rPr lang="fa-IR" sz="400" b="1" i="0" u="none" strike="noStrike">
                          <a:solidFill>
                            <a:srgbClr val="000000"/>
                          </a:solidFill>
                          <a:effectLst/>
                          <a:latin typeface="B Zar"/>
                        </a:rPr>
                        <a:t>سن (برحسب سال ،ماه و روز)</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آدرس و تلفن محل سکونت دائمي متوفي</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مکان فوت: ***</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آدرس محل فوت :</a:t>
                      </a:r>
                      <a:r>
                        <a:rPr lang="fa-IR" sz="400" b="0" i="0" u="none" strike="noStrike">
                          <a:solidFill>
                            <a:srgbClr val="000000"/>
                          </a:solidFill>
                          <a:effectLst/>
                          <a:latin typeface="B Zar"/>
                        </a:rPr>
                        <a:t>کشور-استان-شهرستان </a:t>
                      </a:r>
                      <a:r>
                        <a:rPr lang="fa-IR" sz="400" b="0" i="0" u="none" strike="noStrike">
                          <a:solidFill>
                            <a:srgbClr val="000000"/>
                          </a:solidFill>
                          <a:effectLst/>
                          <a:latin typeface="Times New Roman"/>
                        </a:rPr>
                        <a:t>–</a:t>
                      </a:r>
                      <a:r>
                        <a:rPr lang="fa-IR" sz="400" b="0" i="0" u="none" strike="noStrike">
                          <a:solidFill>
                            <a:srgbClr val="000000"/>
                          </a:solidFill>
                          <a:effectLst/>
                          <a:latin typeface="B Zar"/>
                        </a:rPr>
                        <a:t> بخش </a:t>
                      </a:r>
                      <a:r>
                        <a:rPr lang="fa-IR" sz="400" b="0" i="0" u="none" strike="noStrike">
                          <a:solidFill>
                            <a:srgbClr val="000000"/>
                          </a:solidFill>
                          <a:effectLst/>
                          <a:latin typeface="Times New Roman"/>
                        </a:rPr>
                        <a:t>–</a:t>
                      </a:r>
                      <a:r>
                        <a:rPr lang="fa-IR" sz="400" b="0" i="0" u="none" strike="noStrike">
                          <a:solidFill>
                            <a:srgbClr val="000000"/>
                          </a:solidFill>
                          <a:effectLst/>
                          <a:latin typeface="B Zar"/>
                        </a:rPr>
                        <a:t>شهر/روستا</a:t>
                      </a:r>
                      <a:endParaRPr lang="fa-IR" sz="400" b="1" i="0" u="none" strike="noStrike">
                        <a:solidFill>
                          <a:srgbClr val="000000"/>
                        </a:solidFill>
                        <a:effectLst/>
                        <a:latin typeface="B Zar"/>
                      </a:endParaRP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وضعيت بارداري زن</a:t>
                      </a:r>
                      <a:r>
                        <a:rPr lang="fa-IR" sz="400" b="0" i="0" u="none" strike="noStrike">
                          <a:solidFill>
                            <a:srgbClr val="000000"/>
                          </a:solidFill>
                          <a:effectLst/>
                          <a:latin typeface="B Zar"/>
                        </a:rPr>
                        <a:t>:در صورتيکه متوفي زن در سن باروري (10-60 سال)ميباشد****</a:t>
                      </a:r>
                      <a:endParaRPr lang="fa-IR" sz="400" b="1" i="0" u="none" strike="noStrike">
                        <a:solidFill>
                          <a:srgbClr val="000000"/>
                        </a:solidFill>
                        <a:effectLst/>
                        <a:latin typeface="B Zar"/>
                      </a:endParaRP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1" fontAlgn="ctr"/>
                      <a:r>
                        <a:rPr lang="fa-IR" sz="400" b="1" i="0" u="none" strike="noStrike">
                          <a:solidFill>
                            <a:srgbClr val="000000"/>
                          </a:solidFill>
                          <a:effectLst/>
                          <a:latin typeface="B Zar"/>
                        </a:rPr>
                        <a:t>منبع تشخیص******</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fontAlgn="ctr"/>
                      <a:r>
                        <a:rPr lang="fa-IR" sz="400" b="1" i="0" u="none" strike="noStrike">
                          <a:solidFill>
                            <a:srgbClr val="000000"/>
                          </a:solidFill>
                          <a:effectLst/>
                          <a:latin typeface="B Zar"/>
                        </a:rPr>
                        <a:t>علت فوت</a:t>
                      </a:r>
                    </a:p>
                  </a:txBody>
                  <a:tcPr marL="5109" marR="5109" marT="51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rowSpan="3">
                  <a:txBody>
                    <a:bodyPr/>
                    <a:lstStyle/>
                    <a:p>
                      <a:pPr algn="ctr" rtl="1" fontAlgn="ctr"/>
                      <a:r>
                        <a:rPr lang="fa-IR" sz="600" b="0" i="0" u="none" strike="noStrike">
                          <a:solidFill>
                            <a:srgbClr val="000000"/>
                          </a:solidFill>
                          <a:effectLst/>
                          <a:latin typeface="Calibri"/>
                        </a:rPr>
                        <a:t>شماره بیمه</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211">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rowSpan="2">
                  <a:txBody>
                    <a:bodyPr/>
                    <a:lstStyle/>
                    <a:p>
                      <a:pPr algn="ctr" rtl="1" fontAlgn="t"/>
                      <a:r>
                        <a:rPr lang="fa-IR" sz="400" b="1" i="0" u="none" strike="noStrike">
                          <a:solidFill>
                            <a:srgbClr val="000000"/>
                          </a:solidFill>
                          <a:effectLst/>
                          <a:latin typeface="B Zar"/>
                        </a:rPr>
                        <a:t>شماره شناسنامه متوفي</a:t>
                      </a:r>
                    </a:p>
                  </a:txBody>
                  <a:tcPr marL="5109" marR="5109" marT="5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gridSpan="3" vMerge="1">
                  <a:txBody>
                    <a:bodyPr/>
                    <a:lstStyle/>
                    <a:p>
                      <a:pPr rtl="1"/>
                      <a:endParaRPr lang="fa-IR"/>
                    </a:p>
                  </a:txBody>
                  <a:tcPr/>
                </a:tc>
                <a:tc hMerge="1" vMerge="1">
                  <a:txBody>
                    <a:bodyPr/>
                    <a:lstStyle/>
                    <a:p>
                      <a:pPr rtl="1"/>
                      <a:endParaRPr lang="fa-IR"/>
                    </a:p>
                  </a:txBody>
                  <a:tcPr/>
                </a:tc>
                <a:tc hMerge="1"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rowSpan="2">
                  <a:txBody>
                    <a:bodyPr/>
                    <a:lstStyle/>
                    <a:p>
                      <a:pPr algn="ctr" rtl="1" fontAlgn="ctr"/>
                      <a:r>
                        <a:rPr lang="fa-IR" sz="400" b="0" i="0" u="none" strike="noStrike">
                          <a:solidFill>
                            <a:srgbClr val="000000"/>
                          </a:solidFill>
                          <a:effectLst/>
                          <a:latin typeface="B Zar"/>
                        </a:rPr>
                        <a:t>علت مستقيم</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400" b="0" i="0" u="none" strike="noStrike">
                          <a:solidFill>
                            <a:srgbClr val="000000"/>
                          </a:solidFill>
                          <a:effectLst/>
                          <a:latin typeface="B Zar"/>
                        </a:rPr>
                        <a:t>علت زمينه اي</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400" b="0" i="0" u="none" strike="noStrike">
                          <a:solidFill>
                            <a:srgbClr val="000000"/>
                          </a:solidFill>
                          <a:effectLst/>
                          <a:latin typeface="B Zar"/>
                        </a:rPr>
                        <a:t>ساير علل</a:t>
                      </a:r>
                    </a:p>
                  </a:txBody>
                  <a:tcPr marL="5109" marR="5109" marT="5109"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extLst>
                  <a:ext uri="{0D108BD9-81ED-4DB2-BD59-A6C34878D82A}">
                    <a16:rowId xmlns:a16="http://schemas.microsoft.com/office/drawing/2014/main" val="10005"/>
                  </a:ext>
                </a:extLst>
              </a:tr>
              <a:tr h="552097">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400" b="0" i="0" u="none" strike="noStrike">
                          <a:solidFill>
                            <a:srgbClr val="000000"/>
                          </a:solidFill>
                          <a:effectLst/>
                          <a:latin typeface="B Zar"/>
                        </a:rPr>
                        <a:t>نام و نام خانوادگي مادر</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400" b="0" i="0" u="none" strike="noStrike">
                          <a:solidFill>
                            <a:srgbClr val="000000"/>
                          </a:solidFill>
                          <a:effectLst/>
                          <a:latin typeface="B Zar"/>
                        </a:rPr>
                        <a:t>سن مادر</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400" b="0" i="0" u="none" strike="noStrike">
                          <a:solidFill>
                            <a:srgbClr val="000000"/>
                          </a:solidFill>
                          <a:effectLst/>
                          <a:latin typeface="B Zar"/>
                        </a:rPr>
                        <a:t>وضعيت سواد مادر *</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400" b="0" i="0" u="none" strike="noStrike">
                          <a:solidFill>
                            <a:srgbClr val="000000"/>
                          </a:solidFill>
                          <a:effectLst/>
                          <a:latin typeface="B Zar"/>
                        </a:rPr>
                        <a:t>روز</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400" b="0" i="0" u="none" strike="noStrike">
                          <a:solidFill>
                            <a:srgbClr val="000000"/>
                          </a:solidFill>
                          <a:effectLst/>
                          <a:latin typeface="B Zar"/>
                        </a:rPr>
                        <a:t>ماه</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400" b="0" i="0" u="none" strike="noStrike">
                          <a:solidFill>
                            <a:srgbClr val="000000"/>
                          </a:solidFill>
                          <a:effectLst/>
                          <a:latin typeface="B Zar"/>
                        </a:rPr>
                        <a:t>سال</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400" b="0" i="0" u="none" strike="noStrike">
                          <a:solidFill>
                            <a:srgbClr val="000000"/>
                          </a:solidFill>
                          <a:effectLst/>
                          <a:latin typeface="B Zar"/>
                        </a:rPr>
                        <a:t>روز</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400" b="0" i="0" u="none" strike="noStrike">
                          <a:solidFill>
                            <a:srgbClr val="000000"/>
                          </a:solidFill>
                          <a:effectLst/>
                          <a:latin typeface="B Zar"/>
                        </a:rPr>
                        <a:t>ماه</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400" b="0" i="0" u="none" strike="noStrike">
                          <a:solidFill>
                            <a:srgbClr val="000000"/>
                          </a:solidFill>
                          <a:effectLst/>
                          <a:latin typeface="B Zar"/>
                        </a:rPr>
                        <a:t>سال</a:t>
                      </a:r>
                    </a:p>
                  </a:txBody>
                  <a:tcPr marL="5109" marR="5109" marT="510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06"/>
                  </a:ext>
                </a:extLst>
              </a:tr>
              <a:tr h="276049">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6049">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l" rtl="0" fontAlgn="b"/>
                      <a:endParaRPr lang="fa-IR" sz="600" b="0" i="0" u="none" strike="noStrike">
                        <a:solidFill>
                          <a:srgbClr val="000000"/>
                        </a:solidFill>
                        <a:effectLst/>
                        <a:latin typeface="Arial"/>
                      </a:endParaRPr>
                    </a:p>
                  </a:txBody>
                  <a:tcPr marL="5109" marR="5109" marT="5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08"/>
                  </a:ext>
                </a:extLst>
              </a:tr>
              <a:tr h="276049">
                <a:tc rowSpan="2">
                  <a:txBody>
                    <a:bodyPr/>
                    <a:lstStyle/>
                    <a:p>
                      <a:pPr algn="ctr" rtl="1"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6049">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10"/>
                  </a:ext>
                </a:extLst>
              </a:tr>
              <a:tr h="276049">
                <a:tc rowSpan="2">
                  <a:txBody>
                    <a:bodyPr/>
                    <a:lstStyle/>
                    <a:p>
                      <a:pPr algn="ctr" rtl="1"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6049">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12"/>
                  </a:ext>
                </a:extLst>
              </a:tr>
              <a:tr h="276049">
                <a:tc rowSpan="2">
                  <a:txBody>
                    <a:bodyPr/>
                    <a:lstStyle/>
                    <a:p>
                      <a:pPr algn="ctr" rtl="1"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6049">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14"/>
                  </a:ext>
                </a:extLst>
              </a:tr>
              <a:tr h="276049">
                <a:tc rowSpan="2">
                  <a:txBody>
                    <a:bodyPr/>
                    <a:lstStyle/>
                    <a:p>
                      <a:pPr algn="ctr" rtl="1"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6049">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16"/>
                  </a:ext>
                </a:extLst>
              </a:tr>
              <a:tr h="276049">
                <a:tc rowSpan="2">
                  <a:txBody>
                    <a:bodyPr/>
                    <a:lstStyle/>
                    <a:p>
                      <a:pPr algn="ctr" rtl="1"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fa-IR" sz="500" b="0" i="0" u="none" strike="noStrike">
                          <a:solidFill>
                            <a:srgbClr val="000000"/>
                          </a:solidFill>
                          <a:effectLst/>
                          <a:latin typeface="B Zar"/>
                        </a:rPr>
                        <a:t> </a:t>
                      </a:r>
                    </a:p>
                  </a:txBody>
                  <a:tcPr marL="5109" marR="5109" marT="51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76049">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500" b="0" i="0" u="none" strike="noStrike">
                          <a:solidFill>
                            <a:srgbClr val="000000"/>
                          </a:solidFill>
                          <a:effectLst/>
                          <a:latin typeface="B Zar"/>
                        </a:rPr>
                        <a:t> </a:t>
                      </a:r>
                    </a:p>
                  </a:txBody>
                  <a:tcPr marL="5109" marR="5109" marT="51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18"/>
                  </a:ext>
                </a:extLst>
              </a:tr>
              <a:tr h="227741">
                <a:tc gridSpan="20">
                  <a:txBody>
                    <a:bodyPr/>
                    <a:lstStyle/>
                    <a:p>
                      <a:pPr algn="r" rtl="1" fontAlgn="b"/>
                      <a:r>
                        <a:rPr lang="fa-IR" sz="500" b="0" i="0" u="none" strike="noStrike">
                          <a:solidFill>
                            <a:srgbClr val="000000"/>
                          </a:solidFill>
                          <a:effectLst/>
                          <a:latin typeface="B Titr"/>
                        </a:rPr>
                        <a:t>*</a:t>
                      </a:r>
                      <a:r>
                        <a:rPr lang="fa-IR" sz="500" b="0" i="0" u="none" strike="noStrike">
                          <a:solidFill>
                            <a:srgbClr val="000000"/>
                          </a:solidFill>
                          <a:effectLst/>
                          <a:latin typeface="B Zar"/>
                        </a:rPr>
                        <a:t> 1- بي سواد،               2- ابتدايي/نهضت،               3- راهنمايي ،                    4-دبيرستان،                       5-دانشگاهي ،                  6- دکتراي تخصصي و فوق تخصص ،             7- ساير</a:t>
                      </a:r>
                      <a:endParaRPr lang="fa-IR" sz="500" b="0" i="0" u="none" strike="noStrike">
                        <a:solidFill>
                          <a:srgbClr val="000000"/>
                        </a:solidFill>
                        <a:effectLst/>
                        <a:latin typeface="B Titr"/>
                      </a:endParaRPr>
                    </a:p>
                  </a:txBody>
                  <a:tcPr marL="5109" marR="5109" marT="5109"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9"/>
                  </a:ext>
                </a:extLst>
              </a:tr>
              <a:tr h="172530">
                <a:tc gridSpan="20">
                  <a:txBody>
                    <a:bodyPr/>
                    <a:lstStyle/>
                    <a:p>
                      <a:pPr algn="r" rtl="1" fontAlgn="b"/>
                      <a:r>
                        <a:rPr lang="fa-IR" sz="500" b="0" i="0" u="none" strike="noStrike">
                          <a:solidFill>
                            <a:srgbClr val="000000"/>
                          </a:solidFill>
                          <a:effectLst/>
                          <a:latin typeface="B Titr"/>
                        </a:rPr>
                        <a:t>** </a:t>
                      </a:r>
                      <a:r>
                        <a:rPr lang="fa-IR" sz="500" b="0" i="0" u="none" strike="noStrike">
                          <a:solidFill>
                            <a:srgbClr val="000000"/>
                          </a:solidFill>
                          <a:effectLst/>
                          <a:latin typeface="B Lotus"/>
                        </a:rPr>
                        <a:t>در محل آدرس سکونت استان، شهرستان ، بخش ، شهر/روستا ، کدپستي ،تلفن ثابت قيد گردد.  </a:t>
                      </a:r>
                      <a:endParaRPr lang="fa-IR" sz="500" b="0" i="0" u="none" strike="noStrike">
                        <a:solidFill>
                          <a:srgbClr val="000000"/>
                        </a:solidFill>
                        <a:effectLst/>
                        <a:latin typeface="B Titr"/>
                      </a:endParaRPr>
                    </a:p>
                  </a:txBody>
                  <a:tcPr marL="5109" marR="5109" marT="5109" marB="0" anchor="b">
                    <a:lnL>
                      <a:noFill/>
                    </a:lnL>
                    <a:lnR>
                      <a:noFill/>
                    </a:lnR>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extLst>
                  <a:ext uri="{0D108BD9-81ED-4DB2-BD59-A6C34878D82A}">
                    <a16:rowId xmlns:a16="http://schemas.microsoft.com/office/drawing/2014/main" val="10020"/>
                  </a:ext>
                </a:extLst>
              </a:tr>
              <a:tr h="172530">
                <a:tc gridSpan="20">
                  <a:txBody>
                    <a:bodyPr/>
                    <a:lstStyle/>
                    <a:p>
                      <a:pPr algn="r" rtl="1" fontAlgn="b"/>
                      <a:r>
                        <a:rPr lang="fa-IR" sz="500" b="0" i="0" u="none" strike="noStrike">
                          <a:solidFill>
                            <a:srgbClr val="000000"/>
                          </a:solidFill>
                          <a:effectLst/>
                          <a:latin typeface="B Titr"/>
                        </a:rPr>
                        <a:t> ***</a:t>
                      </a:r>
                      <a:r>
                        <a:rPr lang="fa-IR" sz="500" b="0" i="0" u="none" strike="noStrike">
                          <a:solidFill>
                            <a:srgbClr val="000000"/>
                          </a:solidFill>
                          <a:effectLst/>
                          <a:latin typeface="B Zar"/>
                        </a:rPr>
                        <a:t>1-منزل،                                 2-  بيمارستان، 3-مرکز درماني سرپايي،4-معابر و اماکن عمومي                           5- آسايشگاه،6- نامشخص ، 7-ساير(مشخص شود)</a:t>
                      </a:r>
                      <a:endParaRPr lang="fa-IR" sz="500" b="0" i="0" u="none" strike="noStrike">
                        <a:solidFill>
                          <a:srgbClr val="000000"/>
                        </a:solidFill>
                        <a:effectLst/>
                        <a:latin typeface="B Titr"/>
                      </a:endParaRPr>
                    </a:p>
                  </a:txBody>
                  <a:tcPr marL="5109" marR="5109" marT="5109" marB="0" anchor="b">
                    <a:lnL>
                      <a:noFill/>
                    </a:lnL>
                    <a:lnR>
                      <a:noFill/>
                    </a:lnR>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extLst>
                  <a:ext uri="{0D108BD9-81ED-4DB2-BD59-A6C34878D82A}">
                    <a16:rowId xmlns:a16="http://schemas.microsoft.com/office/drawing/2014/main" val="10021"/>
                  </a:ext>
                </a:extLst>
              </a:tr>
              <a:tr h="227741">
                <a:tc gridSpan="27">
                  <a:txBody>
                    <a:bodyPr/>
                    <a:lstStyle/>
                    <a:p>
                      <a:pPr algn="r" rtl="1" fontAlgn="b"/>
                      <a:r>
                        <a:rPr lang="fa-IR" sz="500" b="0" i="0" u="none" strike="noStrike">
                          <a:solidFill>
                            <a:srgbClr val="000000"/>
                          </a:solidFill>
                          <a:effectLst/>
                          <a:latin typeface="B Titr"/>
                        </a:rPr>
                        <a:t>****</a:t>
                      </a:r>
                      <a:r>
                        <a:rPr lang="fa-IR" sz="500" b="0" i="0" u="none" strike="noStrike">
                          <a:solidFill>
                            <a:srgbClr val="000000"/>
                          </a:solidFill>
                          <a:effectLst/>
                          <a:latin typeface="B Zar"/>
                        </a:rPr>
                        <a:t>1-باردار نبوده است (در 42 روز اول پس از ختم بارداري هم فوت نکرده است) ،                        2-باردار بوده است ،                 3-در حين زايمان فوت کرده است                4-طي 42 روز اول پس از ختم بارداري فوت کرده است ،5- وضعيت بارداري نامشخص</a:t>
                      </a:r>
                      <a:endParaRPr lang="fa-IR" sz="500" b="0" i="0" u="none" strike="noStrike">
                        <a:solidFill>
                          <a:srgbClr val="000000"/>
                        </a:solidFill>
                        <a:effectLst/>
                        <a:latin typeface="B Titr"/>
                      </a:endParaRPr>
                    </a:p>
                  </a:txBody>
                  <a:tcPr marL="5109" marR="5109" marT="5109" marB="0" anchor="b">
                    <a:lnL>
                      <a:noFill/>
                    </a:lnL>
                    <a:lnR>
                      <a:noFill/>
                    </a:lnR>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extLst>
                  <a:ext uri="{0D108BD9-81ED-4DB2-BD59-A6C34878D82A}">
                    <a16:rowId xmlns:a16="http://schemas.microsoft.com/office/drawing/2014/main" val="10022"/>
                  </a:ext>
                </a:extLst>
              </a:tr>
              <a:tr h="253931">
                <a:tc>
                  <a:txBody>
                    <a:bodyPr/>
                    <a:lstStyle/>
                    <a:p>
                      <a:pPr algn="r" rtl="1" fontAlgn="b"/>
                      <a:endParaRPr lang="fa-IR" sz="600" b="0" i="0" u="none" strike="noStrike">
                        <a:solidFill>
                          <a:srgbClr val="000000"/>
                        </a:solidFill>
                        <a:effectLst/>
                        <a:latin typeface="B Titr"/>
                      </a:endParaRPr>
                    </a:p>
                  </a:txBody>
                  <a:tcPr marL="5109" marR="5109" marT="5109" marB="0" anchor="b">
                    <a:lnL>
                      <a:noFill/>
                    </a:lnL>
                    <a:lnR>
                      <a:noFill/>
                    </a:lnR>
                    <a:lnT>
                      <a:noFill/>
                    </a:lnT>
                    <a:lnB>
                      <a:noFill/>
                    </a:lnB>
                  </a:tcPr>
                </a:tc>
                <a:tc gridSpan="19">
                  <a:txBody>
                    <a:bodyPr/>
                    <a:lstStyle/>
                    <a:p>
                      <a:pPr algn="r" rtl="1" fontAlgn="b"/>
                      <a:r>
                        <a:rPr lang="fa-IR" sz="600" b="0" i="0" u="none" strike="noStrike">
                          <a:solidFill>
                            <a:srgbClr val="000000"/>
                          </a:solidFill>
                          <a:effectLst/>
                          <a:latin typeface="B Titr"/>
                        </a:rPr>
                        <a:t>نام و نام خانوادگي تکميل کننده                                                     سمت                                                       تاريخ                                                                       امضاء</a:t>
                      </a:r>
                    </a:p>
                  </a:txBody>
                  <a:tcPr marL="5109" marR="5109" marT="5109" marB="0" anchor="b">
                    <a:lnL>
                      <a:noFill/>
                    </a:lnL>
                    <a:lnR>
                      <a:noFill/>
                    </a:lnR>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109" marR="5109" marT="5109" marB="0" anchor="b">
                    <a:lnL>
                      <a:noFill/>
                    </a:lnL>
                    <a:lnR>
                      <a:noFill/>
                    </a:lnR>
                    <a:lnT>
                      <a:noFill/>
                    </a:lnT>
                    <a:lnB>
                      <a:noFill/>
                    </a:lnB>
                  </a:tcPr>
                </a:tc>
                <a:tc>
                  <a:txBody>
                    <a:bodyPr/>
                    <a:lstStyle/>
                    <a:p>
                      <a:pPr algn="l" rtl="0" fontAlgn="b"/>
                      <a:endParaRPr lang="fa-IR" sz="600" b="0" i="0" u="none" strike="noStrike" dirty="0">
                        <a:solidFill>
                          <a:srgbClr val="000000"/>
                        </a:solidFill>
                        <a:effectLst/>
                        <a:latin typeface="Arial"/>
                      </a:endParaRPr>
                    </a:p>
                  </a:txBody>
                  <a:tcPr marL="5109" marR="5109" marT="5109" marB="0" anchor="b">
                    <a:lnL>
                      <a:noFill/>
                    </a:lnL>
                    <a:lnR>
                      <a:noFill/>
                    </a:lnR>
                    <a:lnT>
                      <a:noFill/>
                    </a:lnT>
                    <a:lnB>
                      <a:noFill/>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965408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0300715"/>
              </p:ext>
            </p:extLst>
          </p:nvPr>
        </p:nvGraphicFramePr>
        <p:xfrm>
          <a:off x="20424" y="-8538"/>
          <a:ext cx="9123576" cy="6857996"/>
        </p:xfrm>
        <a:graphic>
          <a:graphicData uri="http://schemas.openxmlformats.org/drawingml/2006/table">
            <a:tbl>
              <a:tblPr rtl="1"/>
              <a:tblGrid>
                <a:gridCol w="501363">
                  <a:extLst>
                    <a:ext uri="{9D8B030D-6E8A-4147-A177-3AD203B41FA5}">
                      <a16:colId xmlns:a16="http://schemas.microsoft.com/office/drawing/2014/main" val="20000"/>
                    </a:ext>
                  </a:extLst>
                </a:gridCol>
                <a:gridCol w="269389">
                  <a:extLst>
                    <a:ext uri="{9D8B030D-6E8A-4147-A177-3AD203B41FA5}">
                      <a16:colId xmlns:a16="http://schemas.microsoft.com/office/drawing/2014/main" val="20001"/>
                    </a:ext>
                  </a:extLst>
                </a:gridCol>
                <a:gridCol w="299321">
                  <a:extLst>
                    <a:ext uri="{9D8B030D-6E8A-4147-A177-3AD203B41FA5}">
                      <a16:colId xmlns:a16="http://schemas.microsoft.com/office/drawing/2014/main" val="20002"/>
                    </a:ext>
                  </a:extLst>
                </a:gridCol>
                <a:gridCol w="299321">
                  <a:extLst>
                    <a:ext uri="{9D8B030D-6E8A-4147-A177-3AD203B41FA5}">
                      <a16:colId xmlns:a16="http://schemas.microsoft.com/office/drawing/2014/main" val="20003"/>
                    </a:ext>
                  </a:extLst>
                </a:gridCol>
                <a:gridCol w="276873">
                  <a:extLst>
                    <a:ext uri="{9D8B030D-6E8A-4147-A177-3AD203B41FA5}">
                      <a16:colId xmlns:a16="http://schemas.microsoft.com/office/drawing/2014/main" val="20004"/>
                    </a:ext>
                  </a:extLst>
                </a:gridCol>
                <a:gridCol w="276873">
                  <a:extLst>
                    <a:ext uri="{9D8B030D-6E8A-4147-A177-3AD203B41FA5}">
                      <a16:colId xmlns:a16="http://schemas.microsoft.com/office/drawing/2014/main" val="20005"/>
                    </a:ext>
                  </a:extLst>
                </a:gridCol>
                <a:gridCol w="501363">
                  <a:extLst>
                    <a:ext uri="{9D8B030D-6E8A-4147-A177-3AD203B41FA5}">
                      <a16:colId xmlns:a16="http://schemas.microsoft.com/office/drawing/2014/main" val="20006"/>
                    </a:ext>
                  </a:extLst>
                </a:gridCol>
                <a:gridCol w="495646">
                  <a:extLst>
                    <a:ext uri="{9D8B030D-6E8A-4147-A177-3AD203B41FA5}">
                      <a16:colId xmlns:a16="http://schemas.microsoft.com/office/drawing/2014/main" val="20007"/>
                    </a:ext>
                  </a:extLst>
                </a:gridCol>
                <a:gridCol w="331123">
                  <a:extLst>
                    <a:ext uri="{9D8B030D-6E8A-4147-A177-3AD203B41FA5}">
                      <a16:colId xmlns:a16="http://schemas.microsoft.com/office/drawing/2014/main" val="20008"/>
                    </a:ext>
                  </a:extLst>
                </a:gridCol>
                <a:gridCol w="209525">
                  <a:extLst>
                    <a:ext uri="{9D8B030D-6E8A-4147-A177-3AD203B41FA5}">
                      <a16:colId xmlns:a16="http://schemas.microsoft.com/office/drawing/2014/main" val="20009"/>
                    </a:ext>
                  </a:extLst>
                </a:gridCol>
                <a:gridCol w="231974">
                  <a:extLst>
                    <a:ext uri="{9D8B030D-6E8A-4147-A177-3AD203B41FA5}">
                      <a16:colId xmlns:a16="http://schemas.microsoft.com/office/drawing/2014/main" val="20010"/>
                    </a:ext>
                  </a:extLst>
                </a:gridCol>
                <a:gridCol w="276873">
                  <a:extLst>
                    <a:ext uri="{9D8B030D-6E8A-4147-A177-3AD203B41FA5}">
                      <a16:colId xmlns:a16="http://schemas.microsoft.com/office/drawing/2014/main" val="20011"/>
                    </a:ext>
                  </a:extLst>
                </a:gridCol>
                <a:gridCol w="331123">
                  <a:extLst>
                    <a:ext uri="{9D8B030D-6E8A-4147-A177-3AD203B41FA5}">
                      <a16:colId xmlns:a16="http://schemas.microsoft.com/office/drawing/2014/main" val="20012"/>
                    </a:ext>
                  </a:extLst>
                </a:gridCol>
                <a:gridCol w="404083">
                  <a:extLst>
                    <a:ext uri="{9D8B030D-6E8A-4147-A177-3AD203B41FA5}">
                      <a16:colId xmlns:a16="http://schemas.microsoft.com/office/drawing/2014/main" val="20013"/>
                    </a:ext>
                  </a:extLst>
                </a:gridCol>
                <a:gridCol w="404083">
                  <a:extLst>
                    <a:ext uri="{9D8B030D-6E8A-4147-A177-3AD203B41FA5}">
                      <a16:colId xmlns:a16="http://schemas.microsoft.com/office/drawing/2014/main" val="20014"/>
                    </a:ext>
                  </a:extLst>
                </a:gridCol>
                <a:gridCol w="501363">
                  <a:extLst>
                    <a:ext uri="{9D8B030D-6E8A-4147-A177-3AD203B41FA5}">
                      <a16:colId xmlns:a16="http://schemas.microsoft.com/office/drawing/2014/main" val="20015"/>
                    </a:ext>
                  </a:extLst>
                </a:gridCol>
                <a:gridCol w="308676">
                  <a:extLst>
                    <a:ext uri="{9D8B030D-6E8A-4147-A177-3AD203B41FA5}">
                      <a16:colId xmlns:a16="http://schemas.microsoft.com/office/drawing/2014/main" val="20016"/>
                    </a:ext>
                  </a:extLst>
                </a:gridCol>
                <a:gridCol w="404083">
                  <a:extLst>
                    <a:ext uri="{9D8B030D-6E8A-4147-A177-3AD203B41FA5}">
                      <a16:colId xmlns:a16="http://schemas.microsoft.com/office/drawing/2014/main" val="20017"/>
                    </a:ext>
                  </a:extLst>
                </a:gridCol>
                <a:gridCol w="404083">
                  <a:extLst>
                    <a:ext uri="{9D8B030D-6E8A-4147-A177-3AD203B41FA5}">
                      <a16:colId xmlns:a16="http://schemas.microsoft.com/office/drawing/2014/main" val="20018"/>
                    </a:ext>
                  </a:extLst>
                </a:gridCol>
                <a:gridCol w="376023">
                  <a:extLst>
                    <a:ext uri="{9D8B030D-6E8A-4147-A177-3AD203B41FA5}">
                      <a16:colId xmlns:a16="http://schemas.microsoft.com/office/drawing/2014/main" val="20019"/>
                    </a:ext>
                  </a:extLst>
                </a:gridCol>
                <a:gridCol w="404083">
                  <a:extLst>
                    <a:ext uri="{9D8B030D-6E8A-4147-A177-3AD203B41FA5}">
                      <a16:colId xmlns:a16="http://schemas.microsoft.com/office/drawing/2014/main" val="20020"/>
                    </a:ext>
                  </a:extLst>
                </a:gridCol>
                <a:gridCol w="404083">
                  <a:extLst>
                    <a:ext uri="{9D8B030D-6E8A-4147-A177-3AD203B41FA5}">
                      <a16:colId xmlns:a16="http://schemas.microsoft.com/office/drawing/2014/main" val="20021"/>
                    </a:ext>
                  </a:extLst>
                </a:gridCol>
                <a:gridCol w="404083">
                  <a:extLst>
                    <a:ext uri="{9D8B030D-6E8A-4147-A177-3AD203B41FA5}">
                      <a16:colId xmlns:a16="http://schemas.microsoft.com/office/drawing/2014/main" val="20022"/>
                    </a:ext>
                  </a:extLst>
                </a:gridCol>
                <a:gridCol w="404083">
                  <a:extLst>
                    <a:ext uri="{9D8B030D-6E8A-4147-A177-3AD203B41FA5}">
                      <a16:colId xmlns:a16="http://schemas.microsoft.com/office/drawing/2014/main" val="20023"/>
                    </a:ext>
                  </a:extLst>
                </a:gridCol>
                <a:gridCol w="404083">
                  <a:extLst>
                    <a:ext uri="{9D8B030D-6E8A-4147-A177-3AD203B41FA5}">
                      <a16:colId xmlns:a16="http://schemas.microsoft.com/office/drawing/2014/main" val="20024"/>
                    </a:ext>
                  </a:extLst>
                </a:gridCol>
              </a:tblGrid>
              <a:tr h="306752">
                <a:tc>
                  <a:txBody>
                    <a:bodyPr/>
                    <a:lstStyle/>
                    <a:p>
                      <a:pPr algn="l" rtl="0" fontAlgn="b"/>
                      <a:endParaRPr lang="fa-IR" sz="600" b="0" i="0" u="none" strike="noStrike" dirty="0">
                        <a:solidFill>
                          <a:srgbClr val="000000"/>
                        </a:solidFill>
                        <a:effectLst/>
                        <a:latin typeface="B Titr"/>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586" marR="5586" marT="5586" marB="0" anchor="b">
                    <a:lnL>
                      <a:noFill/>
                    </a:lnL>
                    <a:lnR>
                      <a:noFill/>
                    </a:lnR>
                    <a:lnT>
                      <a:noFill/>
                    </a:lnT>
                    <a:lnB>
                      <a:noFill/>
                    </a:lnB>
                  </a:tcPr>
                </a:tc>
                <a:tc gridSpan="14">
                  <a:txBody>
                    <a:bodyPr/>
                    <a:lstStyle/>
                    <a:p>
                      <a:pPr algn="ctr" rtl="1" fontAlgn="b"/>
                      <a:r>
                        <a:rPr lang="fa-IR" sz="600" b="0" i="0" u="none" strike="noStrike" dirty="0">
                          <a:solidFill>
                            <a:srgbClr val="000000"/>
                          </a:solidFill>
                          <a:effectLst/>
                          <a:latin typeface="B Titr"/>
                        </a:rPr>
                        <a:t>دانشکده علوم پزشکی تربت جام</a:t>
                      </a:r>
                    </a:p>
                  </a:txBody>
                  <a:tcPr marL="5586" marR="5586" marT="5586" marB="0" anchor="b">
                    <a:lnL>
                      <a:noFill/>
                    </a:lnL>
                    <a:lnR>
                      <a:noFill/>
                    </a:lnR>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B Titr"/>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586" marR="5586" marT="5586" marB="0" anchor="b">
                    <a:lnL>
                      <a:noFill/>
                    </a:lnL>
                    <a:lnR>
                      <a:noFill/>
                    </a:lnR>
                    <a:lnT>
                      <a:noFill/>
                    </a:lnT>
                    <a:lnB>
                      <a:noFill/>
                    </a:lnB>
                  </a:tcPr>
                </a:tc>
                <a:extLst>
                  <a:ext uri="{0D108BD9-81ED-4DB2-BD59-A6C34878D82A}">
                    <a16:rowId xmlns:a16="http://schemas.microsoft.com/office/drawing/2014/main" val="10000"/>
                  </a:ext>
                </a:extLst>
              </a:tr>
              <a:tr h="306752">
                <a:tc gridSpan="3">
                  <a:txBody>
                    <a:bodyPr/>
                    <a:lstStyle/>
                    <a:p>
                      <a:pPr algn="ctr" rtl="1" fontAlgn="b"/>
                      <a:r>
                        <a:rPr lang="fa-IR" sz="600" b="0" i="0" u="none" strike="noStrike">
                          <a:solidFill>
                            <a:srgbClr val="000000"/>
                          </a:solidFill>
                          <a:effectLst/>
                          <a:latin typeface="B Zar"/>
                        </a:rPr>
                        <a:t>ثبت موارد فوت (فرم شماره 2/1)</a:t>
                      </a:r>
                    </a:p>
                  </a:txBody>
                  <a:tcPr marL="5586" marR="5586" marT="5586" marB="0" anchor="b">
                    <a:lnL>
                      <a:noFill/>
                    </a:lnL>
                    <a:lnR>
                      <a:noFill/>
                    </a:lnR>
                    <a:lnT>
                      <a:noFill/>
                    </a:lnT>
                    <a:lnB>
                      <a:noFill/>
                    </a:lnB>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w="6350" cap="flat" cmpd="sng" algn="ctr">
                      <a:solidFill>
                        <a:srgbClr val="000000"/>
                      </a:solidFill>
                      <a:prstDash val="solid"/>
                      <a:round/>
                      <a:headEnd type="none" w="med" len="med"/>
                      <a:tailEnd type="none" w="med" len="med"/>
                    </a:lnB>
                  </a:tcPr>
                </a:tc>
                <a:tc gridSpan="14">
                  <a:txBody>
                    <a:bodyPr/>
                    <a:lstStyle/>
                    <a:p>
                      <a:pPr algn="ctr" rtl="1" fontAlgn="b"/>
                      <a:r>
                        <a:rPr lang="fa-IR" sz="600" b="0" i="0" u="none" strike="noStrike">
                          <a:solidFill>
                            <a:srgbClr val="000000"/>
                          </a:solidFill>
                          <a:effectLst/>
                          <a:latin typeface="B Titr"/>
                        </a:rPr>
                        <a:t>مرکز بهداشت شهرستان تربت جام</a:t>
                      </a:r>
                    </a:p>
                  </a:txBody>
                  <a:tcPr marL="5586" marR="5586" marT="558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B Titr"/>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0579">
                <a:tc gridSpan="4">
                  <a:txBody>
                    <a:bodyPr/>
                    <a:lstStyle/>
                    <a:p>
                      <a:pPr algn="l" rtl="1" fontAlgn="ctr"/>
                      <a:r>
                        <a:rPr lang="fa-IR" sz="600" b="0" i="0" u="none" strike="noStrike">
                          <a:solidFill>
                            <a:srgbClr val="000000"/>
                          </a:solidFill>
                          <a:effectLst/>
                          <a:latin typeface="B Titr"/>
                        </a:rPr>
                        <a:t>مرکز بهداشتي درماني:</a:t>
                      </a:r>
                    </a:p>
                  </a:txBody>
                  <a:tcPr marL="5586" marR="5586" marT="5586"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5">
                  <a:txBody>
                    <a:bodyPr/>
                    <a:lstStyle/>
                    <a:p>
                      <a:pPr algn="ctr" rtl="1" fontAlgn="ctr"/>
                      <a:r>
                        <a:rPr lang="fa-IR" sz="600" b="0" i="0" u="none" strike="noStrike">
                          <a:solidFill>
                            <a:srgbClr val="000000"/>
                          </a:solidFill>
                          <a:effectLst/>
                          <a:latin typeface="B Tit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2">
                  <a:txBody>
                    <a:bodyPr/>
                    <a:lstStyle/>
                    <a:p>
                      <a:pPr algn="ctr" rtl="1" fontAlgn="ctr"/>
                      <a:r>
                        <a:rPr lang="fa-IR" sz="600" b="0" i="0" u="none" strike="noStrike">
                          <a:solidFill>
                            <a:srgbClr val="000000"/>
                          </a:solidFill>
                          <a:effectLst/>
                          <a:latin typeface="B Titr"/>
                        </a:rPr>
                        <a:t>خانه بهداشت:</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rtl="1"/>
                      <a:endParaRPr lang="fa-IR"/>
                    </a:p>
                  </a:txBody>
                  <a:tcPr/>
                </a:tc>
                <a:tc gridSpan="5">
                  <a:txBody>
                    <a:bodyPr/>
                    <a:lstStyle/>
                    <a:p>
                      <a:pPr algn="ctr" rtl="1" fontAlgn="ctr"/>
                      <a:r>
                        <a:rPr lang="fa-IR" sz="600" b="0" i="0" u="none" strike="noStrike">
                          <a:solidFill>
                            <a:srgbClr val="000000"/>
                          </a:solidFill>
                          <a:effectLst/>
                          <a:latin typeface="B Tit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2">
                  <a:txBody>
                    <a:bodyPr/>
                    <a:lstStyle/>
                    <a:p>
                      <a:pPr algn="ctr" rtl="1" fontAlgn="ctr"/>
                      <a:r>
                        <a:rPr lang="fa-IR" sz="600" b="0" i="0" u="none" strike="noStrike">
                          <a:solidFill>
                            <a:srgbClr val="000000"/>
                          </a:solidFill>
                          <a:effectLst/>
                          <a:latin typeface="B Titr"/>
                        </a:rPr>
                        <a:t>ماه:</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rtl="1"/>
                      <a:endParaRPr lang="fa-IR"/>
                    </a:p>
                  </a:txBody>
                  <a:tcPr/>
                </a:tc>
                <a:tc gridSpan="2">
                  <a:txBody>
                    <a:bodyPr/>
                    <a:lstStyle/>
                    <a:p>
                      <a:pPr algn="ctr" rtl="1" fontAlgn="ctr"/>
                      <a:r>
                        <a:rPr lang="fa-IR" sz="600" b="0" i="0" u="none" strike="noStrike">
                          <a:solidFill>
                            <a:srgbClr val="000000"/>
                          </a:solidFill>
                          <a:effectLst/>
                          <a:latin typeface="B Tit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1" fontAlgn="ctr"/>
                      <a:r>
                        <a:rPr lang="fa-IR" sz="600" b="0" i="0" u="none" strike="noStrike">
                          <a:solidFill>
                            <a:srgbClr val="000000"/>
                          </a:solidFill>
                          <a:effectLst/>
                          <a:latin typeface="B Titr"/>
                        </a:rPr>
                        <a:t>سال:</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rtl="1"/>
                      <a:endParaRPr lang="fa-IR"/>
                    </a:p>
                  </a:txBody>
                  <a:tcPr/>
                </a:tc>
                <a:tc gridSpan="3">
                  <a:txBody>
                    <a:bodyPr/>
                    <a:lstStyle/>
                    <a:p>
                      <a:pPr algn="ctr" rtl="1" fontAlgn="ctr"/>
                      <a:r>
                        <a:rPr lang="fa-IR" sz="600" b="0" i="0" u="none" strike="noStrike">
                          <a:solidFill>
                            <a:srgbClr val="000000"/>
                          </a:solidFill>
                          <a:effectLst/>
                          <a:latin typeface="B Tit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2"/>
                  </a:ext>
                </a:extLst>
              </a:tr>
              <a:tr h="409004">
                <a:tc gridSpan="25">
                  <a:txBody>
                    <a:bodyPr/>
                    <a:lstStyle/>
                    <a:p>
                      <a:pPr algn="ctr" rtl="1" fontAlgn="ctr"/>
                      <a:r>
                        <a:rPr lang="fa-IR" sz="600" b="0" i="0" u="none" strike="noStrike">
                          <a:solidFill>
                            <a:srgbClr val="000000"/>
                          </a:solidFill>
                          <a:effectLst/>
                          <a:latin typeface="B Titr"/>
                        </a:rPr>
                        <a:t>گزارش موارد مرده زايي  و مرک نوزاد تا هفت روز بعد از تولد</a:t>
                      </a:r>
                    </a:p>
                  </a:txBody>
                  <a:tcPr marL="5586" marR="5586" marT="5586" marB="0" anchor="ctr">
                    <a:lnL>
                      <a:noFill/>
                    </a:lnL>
                    <a:lnT>
                      <a:noFill/>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03"/>
                  </a:ext>
                </a:extLst>
              </a:tr>
              <a:tr h="501029">
                <a:tc rowSpan="2">
                  <a:txBody>
                    <a:bodyPr/>
                    <a:lstStyle/>
                    <a:p>
                      <a:pPr algn="ctr" rtl="1" fontAlgn="ctr"/>
                      <a:r>
                        <a:rPr lang="fa-IR" sz="500" b="1" i="0" u="none" strike="noStrike">
                          <a:solidFill>
                            <a:srgbClr val="000000"/>
                          </a:solidFill>
                          <a:effectLst/>
                          <a:latin typeface="B Zar"/>
                        </a:rPr>
                        <a:t>نام پدر و نام خانوادگی</a:t>
                      </a:r>
                    </a:p>
                  </a:txBody>
                  <a:tcPr marL="5586" marR="5586" marT="558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fontAlgn="ctr"/>
                      <a:r>
                        <a:rPr lang="fa-IR" sz="500" b="1" i="0" u="none" strike="noStrike">
                          <a:solidFill>
                            <a:srgbClr val="000000"/>
                          </a:solidFill>
                          <a:effectLst/>
                          <a:latin typeface="B Zar"/>
                        </a:rPr>
                        <a:t>تاريخ تولد نوزادزنده متولد شده</a:t>
                      </a:r>
                    </a:p>
                  </a:txBody>
                  <a:tcPr marL="5586" marR="5586" marT="55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gridSpan="3">
                  <a:txBody>
                    <a:bodyPr/>
                    <a:lstStyle/>
                    <a:p>
                      <a:pPr algn="ctr" rtl="1" fontAlgn="ctr"/>
                      <a:r>
                        <a:rPr lang="fa-IR" sz="500" b="1" i="0" u="none" strike="noStrike">
                          <a:solidFill>
                            <a:srgbClr val="000000"/>
                          </a:solidFill>
                          <a:effectLst/>
                          <a:latin typeface="B Zar"/>
                        </a:rPr>
                        <a:t>تاريخ فوت يا مرده به دنيا آمده</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rowSpan="2">
                  <a:txBody>
                    <a:bodyPr/>
                    <a:lstStyle/>
                    <a:p>
                      <a:pPr algn="ctr" rtl="1" fontAlgn="ctr"/>
                      <a:r>
                        <a:rPr lang="fa-IR" sz="500" b="0" i="0" u="none" strike="noStrike">
                          <a:solidFill>
                            <a:srgbClr val="000000"/>
                          </a:solidFill>
                          <a:effectLst/>
                          <a:latin typeface="B Zar"/>
                        </a:rPr>
                        <a:t>وزن تولد به گرم</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جنس</a:t>
                      </a:r>
                      <a:r>
                        <a:rPr lang="fa-IR" sz="500" b="0" i="0" u="none" strike="noStrike">
                          <a:solidFill>
                            <a:srgbClr val="000000"/>
                          </a:solidFill>
                          <a:effectLst/>
                          <a:latin typeface="B Zar"/>
                        </a:rPr>
                        <a:t>: پسر ، دختر، قابل تشخيص نيست</a:t>
                      </a:r>
                      <a:endParaRPr lang="fa-IR" sz="500" b="1" i="0" u="none" strike="noStrike">
                        <a:solidFill>
                          <a:srgbClr val="000000"/>
                        </a:solidFill>
                        <a:effectLst/>
                        <a:latin typeface="B Zar"/>
                      </a:endParaRP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تعداد قلها</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مرتبه قلها</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عامل زايمان*</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مکان زايمان**</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نام و نام خانوادگي مادر نوزاد مرده به دنيا آمده يا زنده متولد شده</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dirty="0">
                          <a:solidFill>
                            <a:srgbClr val="000000"/>
                          </a:solidFill>
                          <a:effectLst/>
                          <a:latin typeface="B Zar"/>
                        </a:rPr>
                        <a:t>مليت :ايراني ، غير ايراني ، نامشخص</a:t>
                      </a:r>
                      <a:r>
                        <a:rPr lang="fa-IR" sz="400" b="0" i="0" u="none" strike="noStrike" dirty="0">
                          <a:solidFill>
                            <a:srgbClr val="000000"/>
                          </a:solidFill>
                          <a:effectLst/>
                          <a:latin typeface="B Zar"/>
                        </a:rPr>
                        <a:t>(شماره پروانه دائمي جهت اتباع غير ايراني</a:t>
                      </a:r>
                      <a:r>
                        <a:rPr lang="fa-IR" sz="600" b="0" i="0" u="none" strike="noStrike" dirty="0">
                          <a:solidFill>
                            <a:srgbClr val="000000"/>
                          </a:solidFill>
                          <a:effectLst/>
                          <a:latin typeface="B Zar"/>
                        </a:rPr>
                        <a:t>)</a:t>
                      </a:r>
                      <a:endParaRPr lang="fa-IR" sz="500" b="0" i="0" u="none" strike="noStrike" dirty="0">
                        <a:solidFill>
                          <a:srgbClr val="000000"/>
                        </a:solidFill>
                        <a:effectLst/>
                        <a:latin typeface="B Zar"/>
                      </a:endParaRP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
                      <a:r>
                        <a:rPr lang="fa-IR" sz="500" b="1" i="0" u="none" strike="noStrike">
                          <a:solidFill>
                            <a:srgbClr val="000000"/>
                          </a:solidFill>
                          <a:effectLst/>
                          <a:latin typeface="B Zar"/>
                        </a:rPr>
                        <a:t>شماره ملي مادر</a:t>
                      </a:r>
                    </a:p>
                  </a:txBody>
                  <a:tcPr marL="5586" marR="5586" marT="55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1" fontAlgn="ctr"/>
                      <a:r>
                        <a:rPr lang="fa-IR" sz="500" b="1" i="0" u="none" strike="noStrike">
                          <a:solidFill>
                            <a:srgbClr val="000000"/>
                          </a:solidFill>
                          <a:effectLst/>
                          <a:latin typeface="B Zar"/>
                        </a:rPr>
                        <a:t>تاریخ تولد مادر</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rowSpan="2">
                  <a:txBody>
                    <a:bodyPr/>
                    <a:lstStyle/>
                    <a:p>
                      <a:pPr algn="ctr" rtl="1" fontAlgn="ctr"/>
                      <a:r>
                        <a:rPr lang="fa-IR" sz="500" b="1" i="0" u="none" strike="noStrike">
                          <a:solidFill>
                            <a:srgbClr val="000000"/>
                          </a:solidFill>
                          <a:effectLst/>
                          <a:latin typeface="B Zar"/>
                        </a:rPr>
                        <a:t>سن مادر</a:t>
                      </a:r>
                      <a:r>
                        <a:rPr lang="fa-IR" sz="400" b="0" i="0" u="none" strike="noStrike">
                          <a:solidFill>
                            <a:srgbClr val="000000"/>
                          </a:solidFill>
                          <a:effectLst/>
                          <a:latin typeface="B Zar"/>
                        </a:rPr>
                        <a:t>درصورتيکه تاريخ تولد را نمي داند</a:t>
                      </a:r>
                      <a:endParaRPr lang="fa-IR" sz="500" b="1" i="0" u="none" strike="noStrike">
                        <a:solidFill>
                          <a:srgbClr val="000000"/>
                        </a:solidFill>
                        <a:effectLst/>
                        <a:latin typeface="B Zar"/>
                      </a:endParaRP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وضعيت سواد مادر***</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شماره ملي سرپرست خانوار</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آدرس محل سکونت دائمي  سرپرست خانوار****</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fontAlgn="ctr"/>
                      <a:r>
                        <a:rPr lang="fa-IR" sz="500" b="1" i="0" u="none" strike="noStrike">
                          <a:solidFill>
                            <a:srgbClr val="000000"/>
                          </a:solidFill>
                          <a:effectLst/>
                          <a:latin typeface="B Zar"/>
                        </a:rPr>
                        <a:t>علت فوت</a:t>
                      </a:r>
                    </a:p>
                  </a:txBody>
                  <a:tcPr marL="5586" marR="5586" marT="558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extLst>
                  <a:ext uri="{0D108BD9-81ED-4DB2-BD59-A6C34878D82A}">
                    <a16:rowId xmlns:a16="http://schemas.microsoft.com/office/drawing/2014/main" val="10004"/>
                  </a:ext>
                </a:extLst>
              </a:tr>
              <a:tr h="736208">
                <a:tc vMerge="1">
                  <a:txBody>
                    <a:bodyPr/>
                    <a:lstStyle/>
                    <a:p>
                      <a:pPr rtl="1"/>
                      <a:endParaRPr lang="fa-IR"/>
                    </a:p>
                  </a:txBody>
                  <a:tcPr/>
                </a:tc>
                <a:tc>
                  <a:txBody>
                    <a:bodyPr/>
                    <a:lstStyle/>
                    <a:p>
                      <a:pPr algn="ctr" rtl="1" fontAlgn="ctr"/>
                      <a:r>
                        <a:rPr lang="fa-IR" sz="500" b="0" i="0" u="none" strike="noStrike">
                          <a:solidFill>
                            <a:srgbClr val="000000"/>
                          </a:solidFill>
                          <a:effectLst/>
                          <a:latin typeface="B Zar"/>
                        </a:rPr>
                        <a:t>روز</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ماه</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سال</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روز</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ماه</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سال</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t"/>
                      <a:r>
                        <a:rPr lang="fa-IR" sz="500" b="1" i="0" u="none" strike="noStrike">
                          <a:solidFill>
                            <a:srgbClr val="000000"/>
                          </a:solidFill>
                          <a:effectLst/>
                          <a:latin typeface="B Zar"/>
                        </a:rPr>
                        <a:t>شماره شتاسنامه</a:t>
                      </a:r>
                    </a:p>
                  </a:txBody>
                  <a:tcPr marL="5586" marR="5586" marT="55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روز</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ماه</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سال</a:t>
                      </a:r>
                    </a:p>
                  </a:txBody>
                  <a:tcPr marL="5586" marR="5586" marT="558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500" b="0" i="0" u="none" strike="noStrike">
                          <a:solidFill>
                            <a:srgbClr val="000000"/>
                          </a:solidFill>
                          <a:effectLst/>
                          <a:latin typeface="B Zar"/>
                        </a:rPr>
                        <a:t>بيماري يا شرايط نوزادي منجر به فوت</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dirty="0">
                          <a:solidFill>
                            <a:srgbClr val="000000"/>
                          </a:solidFill>
                          <a:effectLst/>
                          <a:latin typeface="B Zar"/>
                        </a:rPr>
                        <a:t>بيماري يا شرايط مادري موثر منجر به فوت</a:t>
                      </a:r>
                    </a:p>
                  </a:txBody>
                  <a:tcPr marL="5586" marR="5586" marT="558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0156">
                <a:tc rowSpan="2">
                  <a:txBody>
                    <a:bodyPr/>
                    <a:lstStyle/>
                    <a:p>
                      <a:pPr algn="ctr" rtl="1" fontAlgn="ctr"/>
                      <a:r>
                        <a:rPr lang="fa-IR" sz="700" b="0" i="0" u="none" strike="noStrike">
                          <a:solidFill>
                            <a:srgbClr val="000000"/>
                          </a:solidFill>
                          <a:effectLst/>
                          <a:latin typeface="B Zar"/>
                        </a:rPr>
                        <a:t> </a:t>
                      </a:r>
                    </a:p>
                  </a:txBody>
                  <a:tcPr marL="5586" marR="5586" marT="55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dirty="0">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0156">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07"/>
                  </a:ext>
                </a:extLst>
              </a:tr>
              <a:tr h="340156">
                <a:tc rowSpan="2">
                  <a:txBody>
                    <a:bodyPr/>
                    <a:lstStyle/>
                    <a:p>
                      <a:pPr algn="ctr" rtl="1" fontAlgn="ctr"/>
                      <a:r>
                        <a:rPr lang="fa-IR" sz="700" b="0" i="0" u="none" strike="noStrike">
                          <a:solidFill>
                            <a:srgbClr val="000000"/>
                          </a:solidFill>
                          <a:effectLst/>
                          <a:latin typeface="B Zar"/>
                        </a:rPr>
                        <a:t> </a:t>
                      </a:r>
                    </a:p>
                  </a:txBody>
                  <a:tcPr marL="5586" marR="5586" marT="55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0156">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09"/>
                  </a:ext>
                </a:extLst>
              </a:tr>
              <a:tr h="340156">
                <a:tc rowSpan="2">
                  <a:txBody>
                    <a:bodyPr/>
                    <a:lstStyle/>
                    <a:p>
                      <a:pPr algn="ctr" rtl="1" fontAlgn="ctr"/>
                      <a:r>
                        <a:rPr lang="fa-IR" sz="700" b="0" i="0" u="none" strike="noStrike">
                          <a:solidFill>
                            <a:srgbClr val="000000"/>
                          </a:solidFill>
                          <a:effectLst/>
                          <a:latin typeface="B Zar"/>
                        </a:rPr>
                        <a:t> </a:t>
                      </a:r>
                    </a:p>
                  </a:txBody>
                  <a:tcPr marL="5586" marR="5586" marT="55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0156">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11"/>
                  </a:ext>
                </a:extLst>
              </a:tr>
              <a:tr h="340156">
                <a:tc rowSpan="2">
                  <a:txBody>
                    <a:bodyPr/>
                    <a:lstStyle/>
                    <a:p>
                      <a:pPr algn="ctr" rtl="1" fontAlgn="ctr"/>
                      <a:r>
                        <a:rPr lang="fa-IR" sz="700" b="0" i="0" u="none" strike="noStrike">
                          <a:solidFill>
                            <a:srgbClr val="000000"/>
                          </a:solidFill>
                          <a:effectLst/>
                          <a:latin typeface="B Zar"/>
                        </a:rPr>
                        <a:t> </a:t>
                      </a:r>
                    </a:p>
                  </a:txBody>
                  <a:tcPr marL="5586" marR="5586" marT="55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dirty="0">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40156">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700" b="0" i="0" u="none" strike="noStrike">
                          <a:solidFill>
                            <a:srgbClr val="000000"/>
                          </a:solidFill>
                          <a:effectLst/>
                          <a:latin typeface="B Zar"/>
                        </a:rPr>
                        <a:t> </a:t>
                      </a:r>
                    </a:p>
                  </a:txBody>
                  <a:tcPr marL="5586" marR="5586" marT="55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13"/>
                  </a:ext>
                </a:extLst>
              </a:tr>
              <a:tr h="255629">
                <a:tc gridSpan="9">
                  <a:txBody>
                    <a:bodyPr/>
                    <a:lstStyle/>
                    <a:p>
                      <a:pPr algn="r" rtl="1" fontAlgn="b"/>
                      <a:r>
                        <a:rPr lang="fa-IR" sz="500" b="0" i="0" u="none" strike="noStrike">
                          <a:solidFill>
                            <a:srgbClr val="000000"/>
                          </a:solidFill>
                          <a:effectLst/>
                          <a:latin typeface="B Titr"/>
                        </a:rPr>
                        <a:t>*</a:t>
                      </a:r>
                      <a:r>
                        <a:rPr lang="fa-IR" sz="500" b="0" i="0" u="none" strike="noStrike">
                          <a:solidFill>
                            <a:srgbClr val="000000"/>
                          </a:solidFill>
                          <a:effectLst/>
                          <a:latin typeface="B Zar"/>
                        </a:rPr>
                        <a:t> 1-متخصص زنان و زايمان،         2- ماما،          3- پزشک عمومي،         4- ماماروستا/ماما بهورز،       5- ماما محلي6- غيره</a:t>
                      </a:r>
                      <a:endParaRPr lang="fa-IR" sz="500" b="0" i="0" u="none" strike="noStrike">
                        <a:solidFill>
                          <a:srgbClr val="000000"/>
                        </a:solidFill>
                        <a:effectLst/>
                        <a:latin typeface="B Titr"/>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r"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289207">
                <a:tc gridSpan="12">
                  <a:txBody>
                    <a:bodyPr/>
                    <a:lstStyle/>
                    <a:p>
                      <a:pPr algn="r" rtl="1" fontAlgn="b"/>
                      <a:r>
                        <a:rPr lang="fa-IR" sz="500" b="0" i="0" u="none" strike="noStrike">
                          <a:solidFill>
                            <a:srgbClr val="000000"/>
                          </a:solidFill>
                          <a:effectLst/>
                          <a:latin typeface="B Titr"/>
                        </a:rPr>
                        <a:t>**</a:t>
                      </a:r>
                      <a:r>
                        <a:rPr lang="fa-IR" sz="500" b="0" i="0" u="none" strike="noStrike">
                          <a:solidFill>
                            <a:srgbClr val="000000"/>
                          </a:solidFill>
                          <a:effectLst/>
                          <a:latin typeface="B Zar"/>
                        </a:rPr>
                        <a:t>:1- بيمارستان يا زايشگاه ،                                             2-واحد تسهيلات زايماني ،                                  3-منزل ،            4- در مسير انتقال ،             5- ساير(مشخص شود)</a:t>
                      </a:r>
                      <a:endParaRPr lang="fa-IR" sz="500" b="0" i="0" u="none" strike="noStrike">
                        <a:solidFill>
                          <a:srgbClr val="000000"/>
                        </a:solidFill>
                        <a:effectLst/>
                        <a:latin typeface="B Titr"/>
                      </a:endParaRPr>
                    </a:p>
                  </a:txBody>
                  <a:tcPr marL="5586" marR="5586" marT="5586" marB="0" anchor="b">
                    <a:lnL>
                      <a:noFill/>
                    </a:lnL>
                    <a:lnR>
                      <a:noFill/>
                    </a:lnR>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extLst>
                  <a:ext uri="{0D108BD9-81ED-4DB2-BD59-A6C34878D82A}">
                    <a16:rowId xmlns:a16="http://schemas.microsoft.com/office/drawing/2014/main" val="10015"/>
                  </a:ext>
                </a:extLst>
              </a:tr>
              <a:tr h="289207">
                <a:tc gridSpan="11">
                  <a:txBody>
                    <a:bodyPr/>
                    <a:lstStyle/>
                    <a:p>
                      <a:pPr algn="r" rtl="1" fontAlgn="b"/>
                      <a:r>
                        <a:rPr lang="fa-IR" sz="500" b="0" i="0" u="none" strike="noStrike">
                          <a:solidFill>
                            <a:srgbClr val="000000"/>
                          </a:solidFill>
                          <a:effectLst/>
                          <a:latin typeface="B Titr"/>
                        </a:rPr>
                        <a:t>***</a:t>
                      </a:r>
                      <a:r>
                        <a:rPr lang="fa-IR" sz="500" b="0" i="0" u="none" strike="noStrike">
                          <a:solidFill>
                            <a:srgbClr val="000000"/>
                          </a:solidFill>
                          <a:effectLst/>
                          <a:latin typeface="B Zar"/>
                        </a:rPr>
                        <a:t>:1-بي سواد،        2- ابتدايي/نهضت،         3- راهنمايي ،           4-دبيرستان،            5- دانشگاهي ،              6-دکتراي تخصصي ،                  7-ساير</a:t>
                      </a:r>
                      <a:endParaRPr lang="fa-IR" sz="500" b="0" i="0" u="none" strike="noStrike">
                        <a:solidFill>
                          <a:srgbClr val="000000"/>
                        </a:solidFill>
                        <a:effectLst/>
                        <a:latin typeface="B Titr"/>
                      </a:endParaRPr>
                    </a:p>
                  </a:txBody>
                  <a:tcPr marL="5586" marR="5586" marT="5586" marB="0" anchor="b">
                    <a:lnL>
                      <a:noFill/>
                    </a:lnL>
                    <a:lnR>
                      <a:noFill/>
                    </a:lnR>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r"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extLst>
                  <a:ext uri="{0D108BD9-81ED-4DB2-BD59-A6C34878D82A}">
                    <a16:rowId xmlns:a16="http://schemas.microsoft.com/office/drawing/2014/main" val="10016"/>
                  </a:ext>
                </a:extLst>
              </a:tr>
              <a:tr h="255629">
                <a:tc gridSpan="8">
                  <a:txBody>
                    <a:bodyPr/>
                    <a:lstStyle/>
                    <a:p>
                      <a:pPr algn="r" rtl="1" fontAlgn="b"/>
                      <a:r>
                        <a:rPr lang="fa-IR" sz="500" b="0" i="0" u="none" strike="noStrike">
                          <a:solidFill>
                            <a:srgbClr val="000000"/>
                          </a:solidFill>
                          <a:effectLst/>
                          <a:latin typeface="B Titr"/>
                        </a:rPr>
                        <a:t>****:</a:t>
                      </a:r>
                      <a:r>
                        <a:rPr lang="fa-IR" sz="500" b="0" i="0" u="none" strike="noStrike">
                          <a:solidFill>
                            <a:srgbClr val="000000"/>
                          </a:solidFill>
                          <a:effectLst/>
                          <a:latin typeface="B Zar"/>
                        </a:rPr>
                        <a:t>در محل آدرس سکونت  استان، شهرستان ، بخش ، شهر/روستا ، کدپستي ،تلفن ثابت قيد گردد.</a:t>
                      </a:r>
                      <a:endParaRPr lang="fa-IR" sz="500" b="0" i="0" u="none" strike="noStrike">
                        <a:solidFill>
                          <a:srgbClr val="000000"/>
                        </a:solidFill>
                        <a:effectLst/>
                        <a:latin typeface="B Titr"/>
                      </a:endParaRPr>
                    </a:p>
                  </a:txBody>
                  <a:tcPr marL="5586" marR="5586" marT="5586" marB="0" anchor="b">
                    <a:lnL>
                      <a:noFill/>
                    </a:lnL>
                    <a:lnR>
                      <a:noFill/>
                    </a:lnR>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r"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r"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r"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r"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tc>
                  <a:txBody>
                    <a:bodyPr/>
                    <a:lstStyle/>
                    <a:p>
                      <a:pPr algn="l" rtl="0" fontAlgn="b"/>
                      <a:endParaRPr lang="fa-IR" sz="600" b="0" i="0" u="none" strike="noStrike">
                        <a:solidFill>
                          <a:srgbClr val="000000"/>
                        </a:solidFill>
                        <a:effectLst/>
                        <a:latin typeface="Arial"/>
                      </a:endParaRPr>
                    </a:p>
                  </a:txBody>
                  <a:tcPr marL="5586" marR="5586" marT="5586" marB="0" anchor="b">
                    <a:lnL>
                      <a:noFill/>
                    </a:lnL>
                    <a:lnR>
                      <a:noFill/>
                    </a:lnR>
                    <a:lnT>
                      <a:noFill/>
                    </a:lnT>
                    <a:lnB>
                      <a:noFill/>
                    </a:lnB>
                  </a:tcPr>
                </a:tc>
                <a:extLst>
                  <a:ext uri="{0D108BD9-81ED-4DB2-BD59-A6C34878D82A}">
                    <a16:rowId xmlns:a16="http://schemas.microsoft.com/office/drawing/2014/main" val="10017"/>
                  </a:ext>
                </a:extLst>
              </a:tr>
              <a:tr h="306752">
                <a:tc gridSpan="25">
                  <a:txBody>
                    <a:bodyPr/>
                    <a:lstStyle/>
                    <a:p>
                      <a:pPr algn="ctr" rtl="1" fontAlgn="b"/>
                      <a:r>
                        <a:rPr lang="fa-IR" sz="600" b="0" i="0" u="none" strike="noStrike" dirty="0">
                          <a:solidFill>
                            <a:srgbClr val="000000"/>
                          </a:solidFill>
                          <a:effectLst/>
                          <a:latin typeface="B Titr"/>
                        </a:rPr>
                        <a:t>نام و نام خانوادگي تکميل کننده                                                     سمت                                                       تاريخ                                                                       امضاء</a:t>
                      </a:r>
                    </a:p>
                  </a:txBody>
                  <a:tcPr marL="5586" marR="5586" marT="5586" marB="0" anchor="b">
                    <a:lnL>
                      <a:noFill/>
                    </a:lnL>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52227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3729477"/>
              </p:ext>
            </p:extLst>
          </p:nvPr>
        </p:nvGraphicFramePr>
        <p:xfrm>
          <a:off x="457200" y="548681"/>
          <a:ext cx="8229600" cy="4796082"/>
        </p:xfrm>
        <a:graphic>
          <a:graphicData uri="http://schemas.openxmlformats.org/drawingml/2006/table">
            <a:tbl>
              <a:tblPr rtl="1"/>
              <a:tblGrid>
                <a:gridCol w="265471">
                  <a:extLst>
                    <a:ext uri="{9D8B030D-6E8A-4147-A177-3AD203B41FA5}">
                      <a16:colId xmlns:a16="http://schemas.microsoft.com/office/drawing/2014/main" val="20000"/>
                    </a:ext>
                  </a:extLst>
                </a:gridCol>
                <a:gridCol w="551900">
                  <a:extLst>
                    <a:ext uri="{9D8B030D-6E8A-4147-A177-3AD203B41FA5}">
                      <a16:colId xmlns:a16="http://schemas.microsoft.com/office/drawing/2014/main" val="20001"/>
                    </a:ext>
                  </a:extLst>
                </a:gridCol>
                <a:gridCol w="216569">
                  <a:extLst>
                    <a:ext uri="{9D8B030D-6E8A-4147-A177-3AD203B41FA5}">
                      <a16:colId xmlns:a16="http://schemas.microsoft.com/office/drawing/2014/main" val="20002"/>
                    </a:ext>
                  </a:extLst>
                </a:gridCol>
                <a:gridCol w="258485">
                  <a:extLst>
                    <a:ext uri="{9D8B030D-6E8A-4147-A177-3AD203B41FA5}">
                      <a16:colId xmlns:a16="http://schemas.microsoft.com/office/drawing/2014/main" val="20003"/>
                    </a:ext>
                  </a:extLst>
                </a:gridCol>
                <a:gridCol w="258485">
                  <a:extLst>
                    <a:ext uri="{9D8B030D-6E8A-4147-A177-3AD203B41FA5}">
                      <a16:colId xmlns:a16="http://schemas.microsoft.com/office/drawing/2014/main" val="20004"/>
                    </a:ext>
                  </a:extLst>
                </a:gridCol>
                <a:gridCol w="258485">
                  <a:extLst>
                    <a:ext uri="{9D8B030D-6E8A-4147-A177-3AD203B41FA5}">
                      <a16:colId xmlns:a16="http://schemas.microsoft.com/office/drawing/2014/main" val="20005"/>
                    </a:ext>
                  </a:extLst>
                </a:gridCol>
                <a:gridCol w="267218">
                  <a:extLst>
                    <a:ext uri="{9D8B030D-6E8A-4147-A177-3AD203B41FA5}">
                      <a16:colId xmlns:a16="http://schemas.microsoft.com/office/drawing/2014/main" val="20006"/>
                    </a:ext>
                  </a:extLst>
                </a:gridCol>
                <a:gridCol w="202596">
                  <a:extLst>
                    <a:ext uri="{9D8B030D-6E8A-4147-A177-3AD203B41FA5}">
                      <a16:colId xmlns:a16="http://schemas.microsoft.com/office/drawing/2014/main" val="20007"/>
                    </a:ext>
                  </a:extLst>
                </a:gridCol>
                <a:gridCol w="225301">
                  <a:extLst>
                    <a:ext uri="{9D8B030D-6E8A-4147-A177-3AD203B41FA5}">
                      <a16:colId xmlns:a16="http://schemas.microsoft.com/office/drawing/2014/main" val="20008"/>
                    </a:ext>
                  </a:extLst>
                </a:gridCol>
                <a:gridCol w="293415">
                  <a:extLst>
                    <a:ext uri="{9D8B030D-6E8A-4147-A177-3AD203B41FA5}">
                      <a16:colId xmlns:a16="http://schemas.microsoft.com/office/drawing/2014/main" val="20009"/>
                    </a:ext>
                  </a:extLst>
                </a:gridCol>
                <a:gridCol w="279443">
                  <a:extLst>
                    <a:ext uri="{9D8B030D-6E8A-4147-A177-3AD203B41FA5}">
                      <a16:colId xmlns:a16="http://schemas.microsoft.com/office/drawing/2014/main" val="20010"/>
                    </a:ext>
                  </a:extLst>
                </a:gridCol>
                <a:gridCol w="953600">
                  <a:extLst>
                    <a:ext uri="{9D8B030D-6E8A-4147-A177-3AD203B41FA5}">
                      <a16:colId xmlns:a16="http://schemas.microsoft.com/office/drawing/2014/main" val="20011"/>
                    </a:ext>
                  </a:extLst>
                </a:gridCol>
                <a:gridCol w="509984">
                  <a:extLst>
                    <a:ext uri="{9D8B030D-6E8A-4147-A177-3AD203B41FA5}">
                      <a16:colId xmlns:a16="http://schemas.microsoft.com/office/drawing/2014/main" val="20012"/>
                    </a:ext>
                  </a:extLst>
                </a:gridCol>
                <a:gridCol w="251499">
                  <a:extLst>
                    <a:ext uri="{9D8B030D-6E8A-4147-A177-3AD203B41FA5}">
                      <a16:colId xmlns:a16="http://schemas.microsoft.com/office/drawing/2014/main" val="20013"/>
                    </a:ext>
                  </a:extLst>
                </a:gridCol>
                <a:gridCol w="244513">
                  <a:extLst>
                    <a:ext uri="{9D8B030D-6E8A-4147-A177-3AD203B41FA5}">
                      <a16:colId xmlns:a16="http://schemas.microsoft.com/office/drawing/2014/main" val="20014"/>
                    </a:ext>
                  </a:extLst>
                </a:gridCol>
                <a:gridCol w="265471">
                  <a:extLst>
                    <a:ext uri="{9D8B030D-6E8A-4147-A177-3AD203B41FA5}">
                      <a16:colId xmlns:a16="http://schemas.microsoft.com/office/drawing/2014/main" val="20015"/>
                    </a:ext>
                  </a:extLst>
                </a:gridCol>
                <a:gridCol w="377248">
                  <a:extLst>
                    <a:ext uri="{9D8B030D-6E8A-4147-A177-3AD203B41FA5}">
                      <a16:colId xmlns:a16="http://schemas.microsoft.com/office/drawing/2014/main" val="20016"/>
                    </a:ext>
                  </a:extLst>
                </a:gridCol>
                <a:gridCol w="377248">
                  <a:extLst>
                    <a:ext uri="{9D8B030D-6E8A-4147-A177-3AD203B41FA5}">
                      <a16:colId xmlns:a16="http://schemas.microsoft.com/office/drawing/2014/main" val="20017"/>
                    </a:ext>
                  </a:extLst>
                </a:gridCol>
                <a:gridCol w="377248">
                  <a:extLst>
                    <a:ext uri="{9D8B030D-6E8A-4147-A177-3AD203B41FA5}">
                      <a16:colId xmlns:a16="http://schemas.microsoft.com/office/drawing/2014/main" val="20018"/>
                    </a:ext>
                  </a:extLst>
                </a:gridCol>
                <a:gridCol w="377248">
                  <a:extLst>
                    <a:ext uri="{9D8B030D-6E8A-4147-A177-3AD203B41FA5}">
                      <a16:colId xmlns:a16="http://schemas.microsoft.com/office/drawing/2014/main" val="20019"/>
                    </a:ext>
                  </a:extLst>
                </a:gridCol>
                <a:gridCol w="286429">
                  <a:extLst>
                    <a:ext uri="{9D8B030D-6E8A-4147-A177-3AD203B41FA5}">
                      <a16:colId xmlns:a16="http://schemas.microsoft.com/office/drawing/2014/main" val="20020"/>
                    </a:ext>
                  </a:extLst>
                </a:gridCol>
                <a:gridCol w="377248">
                  <a:extLst>
                    <a:ext uri="{9D8B030D-6E8A-4147-A177-3AD203B41FA5}">
                      <a16:colId xmlns:a16="http://schemas.microsoft.com/office/drawing/2014/main" val="20021"/>
                    </a:ext>
                  </a:extLst>
                </a:gridCol>
                <a:gridCol w="377248">
                  <a:extLst>
                    <a:ext uri="{9D8B030D-6E8A-4147-A177-3AD203B41FA5}">
                      <a16:colId xmlns:a16="http://schemas.microsoft.com/office/drawing/2014/main" val="20022"/>
                    </a:ext>
                  </a:extLst>
                </a:gridCol>
                <a:gridCol w="377248">
                  <a:extLst>
                    <a:ext uri="{9D8B030D-6E8A-4147-A177-3AD203B41FA5}">
                      <a16:colId xmlns:a16="http://schemas.microsoft.com/office/drawing/2014/main" val="20023"/>
                    </a:ext>
                  </a:extLst>
                </a:gridCol>
              </a:tblGrid>
              <a:tr h="261066">
                <a:tc>
                  <a:txBody>
                    <a:bodyPr/>
                    <a:lstStyle/>
                    <a:p>
                      <a:pPr algn="l" rtl="0"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tc gridSpan="13">
                  <a:txBody>
                    <a:bodyPr/>
                    <a:lstStyle/>
                    <a:p>
                      <a:pPr algn="ctr" rtl="1" fontAlgn="b"/>
                      <a:r>
                        <a:rPr lang="fa-IR" sz="600" b="0" i="0" u="none" strike="noStrike">
                          <a:solidFill>
                            <a:srgbClr val="000000"/>
                          </a:solidFill>
                          <a:effectLst/>
                          <a:latin typeface="B Titr"/>
                        </a:rPr>
                        <a:t>دانشکده علوم پزشکی تربت جام</a:t>
                      </a:r>
                    </a:p>
                  </a:txBody>
                  <a:tcPr marL="5376" marR="5376" marT="5376" marB="0" anchor="b">
                    <a:lnL>
                      <a:noFill/>
                    </a:lnL>
                    <a:lnR>
                      <a:noFill/>
                    </a:lnR>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tc>
                  <a:txBody>
                    <a:bodyPr/>
                    <a:lstStyle/>
                    <a:p>
                      <a:pPr algn="l" rtl="0"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extLst>
                  <a:ext uri="{0D108BD9-81ED-4DB2-BD59-A6C34878D82A}">
                    <a16:rowId xmlns:a16="http://schemas.microsoft.com/office/drawing/2014/main" val="10000"/>
                  </a:ext>
                </a:extLst>
              </a:tr>
              <a:tr h="382897">
                <a:tc gridSpan="3">
                  <a:txBody>
                    <a:bodyPr/>
                    <a:lstStyle/>
                    <a:p>
                      <a:pPr algn="ctr" rtl="1" fontAlgn="ctr"/>
                      <a:r>
                        <a:rPr lang="fa-IR" sz="600" b="0" i="0" u="none" strike="noStrike">
                          <a:solidFill>
                            <a:srgbClr val="000000"/>
                          </a:solidFill>
                          <a:effectLst/>
                          <a:latin typeface="B Zar"/>
                        </a:rPr>
                        <a:t>ثبت موارد فوت (فرم شماره 3/1)</a:t>
                      </a:r>
                    </a:p>
                  </a:txBody>
                  <a:tcPr marL="5376" marR="5376" marT="5376" marB="0" anchor="ctr">
                    <a:lnL>
                      <a:noFill/>
                    </a:lnL>
                    <a:lnR>
                      <a:noFill/>
                    </a:lnR>
                    <a:lnT>
                      <a:noFill/>
                    </a:lnT>
                    <a:lnB>
                      <a:noFill/>
                    </a:lnB>
                  </a:tcPr>
                </a:tc>
                <a:tc hMerge="1">
                  <a:txBody>
                    <a:bodyPr/>
                    <a:lstStyle/>
                    <a:p>
                      <a:pPr rtl="1"/>
                      <a:endParaRPr lang="fa-IR"/>
                    </a:p>
                  </a:txBody>
                  <a:tcPr/>
                </a:tc>
                <a:tc hMerge="1">
                  <a:txBody>
                    <a:bodyPr/>
                    <a:lstStyle/>
                    <a:p>
                      <a:pPr rtl="1"/>
                      <a:endParaRPr lang="fa-IR"/>
                    </a:p>
                  </a:txBody>
                  <a:tcPr/>
                </a:tc>
                <a:tc>
                  <a:txBody>
                    <a:bodyPr/>
                    <a:lstStyle/>
                    <a:p>
                      <a:pPr algn="l" rtl="0" fontAlgn="ctr"/>
                      <a:endParaRPr lang="fa-IR" sz="600" b="0" i="0" u="none" strike="noStrike">
                        <a:solidFill>
                          <a:srgbClr val="000000"/>
                        </a:solidFill>
                        <a:effectLst/>
                        <a:latin typeface="Arial"/>
                      </a:endParaRPr>
                    </a:p>
                  </a:txBody>
                  <a:tcPr marL="5376" marR="5376" marT="5376" marB="0" anchor="ctr">
                    <a:lnL>
                      <a:noFill/>
                    </a:lnL>
                    <a:lnR>
                      <a:noFill/>
                    </a:lnR>
                    <a:lnT>
                      <a:noFill/>
                    </a:lnT>
                    <a:lnB>
                      <a:noFill/>
                    </a:lnB>
                  </a:tcPr>
                </a:tc>
                <a:tc>
                  <a:txBody>
                    <a:bodyPr/>
                    <a:lstStyle/>
                    <a:p>
                      <a:pPr algn="l" rtl="0" fontAlgn="ctr"/>
                      <a:endParaRPr lang="fa-IR" sz="600" b="0" i="0" u="none" strike="noStrike">
                        <a:solidFill>
                          <a:srgbClr val="000000"/>
                        </a:solidFill>
                        <a:effectLst/>
                        <a:latin typeface="Arial"/>
                      </a:endParaRPr>
                    </a:p>
                  </a:txBody>
                  <a:tcPr marL="5376" marR="5376" marT="53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fa-IR" sz="600" b="0" i="0" u="none" strike="noStrike">
                        <a:solidFill>
                          <a:srgbClr val="000000"/>
                        </a:solidFill>
                        <a:effectLst/>
                        <a:latin typeface="Arial"/>
                      </a:endParaRPr>
                    </a:p>
                  </a:txBody>
                  <a:tcPr marL="5376" marR="5376" marT="5376" marB="0" anchor="ctr">
                    <a:lnL>
                      <a:noFill/>
                    </a:lnL>
                    <a:lnR>
                      <a:noFill/>
                    </a:lnR>
                    <a:lnT>
                      <a:noFill/>
                    </a:lnT>
                    <a:lnB w="6350" cap="flat" cmpd="sng" algn="ctr">
                      <a:solidFill>
                        <a:srgbClr val="000000"/>
                      </a:solidFill>
                      <a:prstDash val="solid"/>
                      <a:round/>
                      <a:headEnd type="none" w="med" len="med"/>
                      <a:tailEnd type="none" w="med" len="med"/>
                    </a:lnB>
                  </a:tcPr>
                </a:tc>
                <a:tc gridSpan="13">
                  <a:txBody>
                    <a:bodyPr/>
                    <a:lstStyle/>
                    <a:p>
                      <a:pPr algn="ctr" rtl="1" fontAlgn="ctr"/>
                      <a:r>
                        <a:rPr lang="fa-IR" sz="600" b="0" i="0" u="none" strike="noStrike">
                          <a:solidFill>
                            <a:srgbClr val="000000"/>
                          </a:solidFill>
                          <a:effectLst/>
                          <a:latin typeface="B Titr"/>
                        </a:rPr>
                        <a:t>مرکز بهداشت شهرستان تربت جام</a:t>
                      </a:r>
                    </a:p>
                  </a:txBody>
                  <a:tcPr marL="5376" marR="5376" marT="537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ctr"/>
                      <a:endParaRPr lang="fa-IR" sz="600" b="0" i="0" u="none" strike="noStrike">
                        <a:solidFill>
                          <a:srgbClr val="000000"/>
                        </a:solidFill>
                        <a:effectLst/>
                        <a:latin typeface="B Titr"/>
                      </a:endParaRPr>
                    </a:p>
                  </a:txBody>
                  <a:tcPr marL="5376" marR="5376" marT="5376" marB="0" anchor="ctr">
                    <a:lnL>
                      <a:noFill/>
                    </a:lnL>
                    <a:lnR>
                      <a:noFill/>
                    </a:lnR>
                    <a:lnT>
                      <a:noFill/>
                    </a:lnT>
                    <a:lnB>
                      <a:noFill/>
                    </a:lnB>
                  </a:tcPr>
                </a:tc>
                <a:tc>
                  <a:txBody>
                    <a:bodyPr/>
                    <a:lstStyle/>
                    <a:p>
                      <a:pPr algn="l" rtl="0" fontAlgn="ctr"/>
                      <a:endParaRPr lang="fa-IR" sz="600" b="0" i="0" u="none" strike="noStrike">
                        <a:solidFill>
                          <a:srgbClr val="000000"/>
                        </a:solidFill>
                        <a:effectLst/>
                        <a:latin typeface="Arial"/>
                      </a:endParaRPr>
                    </a:p>
                  </a:txBody>
                  <a:tcPr marL="5376" marR="5376" marT="53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fa-IR" sz="600" b="0" i="0" u="none" strike="noStrike">
                        <a:solidFill>
                          <a:srgbClr val="000000"/>
                        </a:solidFill>
                        <a:effectLst/>
                        <a:latin typeface="Arial"/>
                      </a:endParaRPr>
                    </a:p>
                  </a:txBody>
                  <a:tcPr marL="5376" marR="5376" marT="537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endParaRPr lang="fa-IR" sz="600" b="0" i="0" u="none" strike="noStrike">
                        <a:solidFill>
                          <a:srgbClr val="000000"/>
                        </a:solidFill>
                        <a:effectLst/>
                        <a:latin typeface="Arial"/>
                      </a:endParaRPr>
                    </a:p>
                  </a:txBody>
                  <a:tcPr marL="5376" marR="5376" marT="5376" marB="0" anchor="ctr">
                    <a:lnL>
                      <a:noFill/>
                    </a:lnL>
                    <a:lnR>
                      <a:noFill/>
                    </a:lnR>
                    <a:lnT>
                      <a:noFill/>
                    </a:lnT>
                    <a:lnB>
                      <a:noFill/>
                    </a:lnB>
                  </a:tcPr>
                </a:tc>
                <a:tc>
                  <a:txBody>
                    <a:bodyPr/>
                    <a:lstStyle/>
                    <a:p>
                      <a:pPr algn="l" rtl="0" fontAlgn="ctr"/>
                      <a:endParaRPr lang="fa-IR" sz="600" b="0" i="0" u="none" strike="noStrike">
                        <a:solidFill>
                          <a:srgbClr val="000000"/>
                        </a:solidFill>
                        <a:effectLst/>
                        <a:latin typeface="Arial"/>
                      </a:endParaRPr>
                    </a:p>
                  </a:txBody>
                  <a:tcPr marL="5376" marR="5376" marT="5376" marB="0" anchor="ctr">
                    <a:lnL>
                      <a:noFill/>
                    </a:lnL>
                    <a:lnR>
                      <a:noFill/>
                    </a:lnR>
                    <a:lnT>
                      <a:noFill/>
                    </a:lnT>
                    <a:lnB>
                      <a:noFill/>
                    </a:lnB>
                  </a:tcPr>
                </a:tc>
                <a:extLst>
                  <a:ext uri="{0D108BD9-81ED-4DB2-BD59-A6C34878D82A}">
                    <a16:rowId xmlns:a16="http://schemas.microsoft.com/office/drawing/2014/main" val="10001"/>
                  </a:ext>
                </a:extLst>
              </a:tr>
              <a:tr h="400301">
                <a:tc gridSpan="4">
                  <a:txBody>
                    <a:bodyPr/>
                    <a:lstStyle/>
                    <a:p>
                      <a:pPr algn="l" rtl="1" fontAlgn="b"/>
                      <a:r>
                        <a:rPr lang="fa-IR" sz="600" b="0" i="0" u="none" strike="noStrike">
                          <a:solidFill>
                            <a:srgbClr val="000000"/>
                          </a:solidFill>
                          <a:effectLst/>
                          <a:latin typeface="B Titr"/>
                        </a:rPr>
                        <a:t>مرکز بهداشتي درماني:</a:t>
                      </a:r>
                    </a:p>
                  </a:txBody>
                  <a:tcPr marL="5376" marR="5376" marT="5376"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5">
                  <a:txBody>
                    <a:bodyPr/>
                    <a:lstStyle/>
                    <a:p>
                      <a:pPr algn="ctr" rtl="1" fontAlgn="b"/>
                      <a:r>
                        <a:rPr lang="fa-IR" sz="600" b="0" i="0" u="none" strike="noStrike">
                          <a:solidFill>
                            <a:srgbClr val="000000"/>
                          </a:solidFill>
                          <a:effectLst/>
                          <a:latin typeface="B Titr"/>
                        </a:rPr>
                        <a:t> </a:t>
                      </a:r>
                    </a:p>
                  </a:txBody>
                  <a:tcPr marL="5376" marR="5376" marT="5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gridSpan="2">
                  <a:txBody>
                    <a:bodyPr/>
                    <a:lstStyle/>
                    <a:p>
                      <a:pPr algn="ctr" rtl="1" fontAlgn="b"/>
                      <a:r>
                        <a:rPr lang="fa-IR" sz="600" b="0" i="0" u="none" strike="noStrike">
                          <a:solidFill>
                            <a:srgbClr val="000000"/>
                          </a:solidFill>
                          <a:effectLst/>
                          <a:latin typeface="B Titr"/>
                        </a:rPr>
                        <a:t>خانه بهداشت:</a:t>
                      </a:r>
                    </a:p>
                  </a:txBody>
                  <a:tcPr marL="5376" marR="5376" marT="5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pPr rtl="1"/>
                      <a:endParaRPr lang="fa-IR"/>
                    </a:p>
                  </a:txBody>
                  <a:tcPr/>
                </a:tc>
                <a:tc>
                  <a:txBody>
                    <a:bodyPr/>
                    <a:lstStyle/>
                    <a:p>
                      <a:pPr algn="ctr" rtl="1" fontAlgn="b"/>
                      <a:r>
                        <a:rPr lang="fa-IR" sz="600" b="0" i="0" u="none" strike="noStrike">
                          <a:solidFill>
                            <a:srgbClr val="000000"/>
                          </a:solidFill>
                          <a:effectLst/>
                          <a:latin typeface="B Titr"/>
                        </a:rPr>
                        <a:t> </a:t>
                      </a:r>
                    </a:p>
                  </a:txBody>
                  <a:tcPr marL="5376" marR="5376" marT="5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b"/>
                      <a:endParaRPr lang="fa-IR" sz="600" b="0" i="0" u="none" strike="noStrike">
                        <a:solidFill>
                          <a:srgbClr val="000000"/>
                        </a:solidFill>
                        <a:effectLst/>
                        <a:latin typeface="B Titr"/>
                      </a:endParaRPr>
                    </a:p>
                  </a:txBody>
                  <a:tcPr marL="5376" marR="5376" marT="5376"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ctr" rtl="1" fontAlgn="b"/>
                      <a:r>
                        <a:rPr lang="fa-IR" sz="600" b="0" i="0" u="none" strike="noStrike">
                          <a:solidFill>
                            <a:srgbClr val="000000"/>
                          </a:solidFill>
                          <a:effectLst/>
                          <a:latin typeface="B Titr"/>
                        </a:rPr>
                        <a:t>ماه:</a:t>
                      </a:r>
                    </a:p>
                  </a:txBody>
                  <a:tcPr marL="5376" marR="5376" marT="5376"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pPr rtl="1"/>
                      <a:endParaRPr lang="fa-IR"/>
                    </a:p>
                  </a:txBody>
                  <a:tcPr/>
                </a:tc>
                <a:tc gridSpan="2">
                  <a:txBody>
                    <a:bodyPr/>
                    <a:lstStyle/>
                    <a:p>
                      <a:pPr algn="ctr" rtl="1" fontAlgn="b"/>
                      <a:r>
                        <a:rPr lang="fa-IR" sz="600" b="0" i="0" u="none" strike="noStrike">
                          <a:solidFill>
                            <a:srgbClr val="000000"/>
                          </a:solidFill>
                          <a:effectLst/>
                          <a:latin typeface="B Titr"/>
                        </a:rPr>
                        <a:t> </a:t>
                      </a:r>
                    </a:p>
                  </a:txBody>
                  <a:tcPr marL="5376" marR="5376" marT="5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l" rtl="1" fontAlgn="b"/>
                      <a:endParaRPr lang="fa-IR" sz="600" b="0" i="0" u="none" strike="noStrike">
                        <a:solidFill>
                          <a:srgbClr val="000000"/>
                        </a:solidFill>
                        <a:effectLst/>
                        <a:latin typeface="B Titr"/>
                      </a:endParaRPr>
                    </a:p>
                  </a:txBody>
                  <a:tcPr marL="5376" marR="5376" marT="5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1"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tc>
                  <a:txBody>
                    <a:bodyPr/>
                    <a:lstStyle/>
                    <a:p>
                      <a:pPr algn="r" rtl="1" fontAlgn="b"/>
                      <a:r>
                        <a:rPr lang="fa-IR" sz="600" b="0" i="0" u="none" strike="noStrike">
                          <a:solidFill>
                            <a:srgbClr val="000000"/>
                          </a:solidFill>
                          <a:effectLst/>
                          <a:latin typeface="B Titr"/>
                        </a:rPr>
                        <a:t>سال:</a:t>
                      </a:r>
                    </a:p>
                  </a:txBody>
                  <a:tcPr marL="5376" marR="5376" marT="5376"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rtl="1" fontAlgn="b"/>
                      <a:r>
                        <a:rPr lang="fa-IR" sz="600" b="0" i="0" u="none" strike="noStrike">
                          <a:solidFill>
                            <a:srgbClr val="000000"/>
                          </a:solidFill>
                          <a:effectLst/>
                          <a:latin typeface="B Titr"/>
                        </a:rPr>
                        <a:t> </a:t>
                      </a:r>
                    </a:p>
                  </a:txBody>
                  <a:tcPr marL="5376" marR="5376" marT="5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a:txBody>
                    <a:bodyPr/>
                    <a:lstStyle/>
                    <a:p>
                      <a:pPr algn="l" rtl="1" fontAlgn="b"/>
                      <a:endParaRPr lang="fa-IR" sz="600" b="0" i="0" u="none" strike="noStrike">
                        <a:solidFill>
                          <a:srgbClr val="000000"/>
                        </a:solidFill>
                        <a:effectLst/>
                        <a:latin typeface="B Titr"/>
                      </a:endParaRPr>
                    </a:p>
                  </a:txBody>
                  <a:tcPr marL="5376" marR="5376" marT="537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rtl="1" fontAlgn="b"/>
                      <a:endParaRPr lang="fa-IR" sz="600" b="0" i="0" u="none" strike="noStrike">
                        <a:solidFill>
                          <a:srgbClr val="000000"/>
                        </a:solidFill>
                        <a:effectLst/>
                        <a:latin typeface="B Titr"/>
                      </a:endParaRPr>
                    </a:p>
                  </a:txBody>
                  <a:tcPr marL="5376" marR="5376" marT="5376" marB="0" anchor="b">
                    <a:lnL>
                      <a:noFill/>
                    </a:lnL>
                    <a:lnR>
                      <a:noFill/>
                    </a:lnR>
                    <a:lnT>
                      <a:noFill/>
                    </a:lnT>
                    <a:lnB>
                      <a:noFill/>
                    </a:lnB>
                  </a:tcPr>
                </a:tc>
                <a:extLst>
                  <a:ext uri="{0D108BD9-81ED-4DB2-BD59-A6C34878D82A}">
                    <a16:rowId xmlns:a16="http://schemas.microsoft.com/office/drawing/2014/main" val="10002"/>
                  </a:ext>
                </a:extLst>
              </a:tr>
              <a:tr h="391600">
                <a:tc gridSpan="22">
                  <a:txBody>
                    <a:bodyPr/>
                    <a:lstStyle/>
                    <a:p>
                      <a:pPr algn="ctr" rtl="1" fontAlgn="ctr"/>
                      <a:r>
                        <a:rPr lang="fa-IR" sz="600" b="0" i="0" u="none" strike="noStrike">
                          <a:solidFill>
                            <a:srgbClr val="000000"/>
                          </a:solidFill>
                          <a:effectLst/>
                          <a:latin typeface="B Titr"/>
                        </a:rPr>
                        <a:t>گزارش موارد مرده زايي</a:t>
                      </a:r>
                    </a:p>
                  </a:txBody>
                  <a:tcPr marL="5376" marR="5376" marT="5376"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l" rtl="0" fontAlgn="ctr"/>
                      <a:endParaRPr lang="fa-IR" sz="600" b="0" i="0" u="none" strike="noStrike">
                        <a:solidFill>
                          <a:srgbClr val="000000"/>
                        </a:solidFill>
                        <a:effectLst/>
                        <a:latin typeface="Arial"/>
                      </a:endParaRPr>
                    </a:p>
                  </a:txBody>
                  <a:tcPr marL="5376" marR="5376" marT="537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ctr"/>
                      <a:endParaRPr lang="fa-IR" sz="600" b="0" i="0" u="none" strike="noStrike">
                        <a:solidFill>
                          <a:srgbClr val="000000"/>
                        </a:solidFill>
                        <a:effectLst/>
                        <a:latin typeface="Arial"/>
                      </a:endParaRPr>
                    </a:p>
                  </a:txBody>
                  <a:tcPr marL="5376" marR="5376" marT="537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9387">
                <a:tc rowSpan="2">
                  <a:txBody>
                    <a:bodyPr/>
                    <a:lstStyle/>
                    <a:p>
                      <a:pPr algn="ctr" rtl="1" fontAlgn="ctr"/>
                      <a:r>
                        <a:rPr lang="fa-IR" sz="500" b="1" i="0" u="none" strike="noStrike">
                          <a:solidFill>
                            <a:srgbClr val="000000"/>
                          </a:solidFill>
                          <a:effectLst/>
                          <a:latin typeface="B Zar"/>
                        </a:rPr>
                        <a:t>ردیف</a:t>
                      </a:r>
                    </a:p>
                  </a:txBody>
                  <a:tcPr marL="5376" marR="5376" marT="537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نام ونام خانوادگی پدر</a:t>
                      </a:r>
                    </a:p>
                  </a:txBody>
                  <a:tcPr marL="5376" marR="5376" marT="53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1" fontAlgn="ctr"/>
                      <a:r>
                        <a:rPr lang="fa-IR" sz="500" b="1" i="0" u="none" strike="noStrike">
                          <a:solidFill>
                            <a:srgbClr val="000000"/>
                          </a:solidFill>
                          <a:effectLst/>
                          <a:latin typeface="B Zar"/>
                        </a:rPr>
                        <a:t>تاريخ مرده به دنيا آمده</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rowSpan="2">
                  <a:txBody>
                    <a:bodyPr/>
                    <a:lstStyle/>
                    <a:p>
                      <a:pPr algn="ctr" rtl="1" fontAlgn="ctr"/>
                      <a:r>
                        <a:rPr lang="fa-IR" sz="500" b="0" i="0" u="none" strike="noStrike">
                          <a:solidFill>
                            <a:srgbClr val="000000"/>
                          </a:solidFill>
                          <a:effectLst/>
                          <a:latin typeface="B Zar"/>
                        </a:rPr>
                        <a:t>وزن تولد به گرم</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جنس</a:t>
                      </a:r>
                      <a:r>
                        <a:rPr lang="fa-IR" sz="500" b="0" i="0" u="none" strike="noStrike">
                          <a:solidFill>
                            <a:srgbClr val="000000"/>
                          </a:solidFill>
                          <a:effectLst/>
                          <a:latin typeface="B Zar"/>
                        </a:rPr>
                        <a:t>: پسر ، دختر، قابل تشخيص نيست</a:t>
                      </a:r>
                      <a:endParaRPr lang="fa-IR" sz="500" b="1" i="0" u="none" strike="noStrike">
                        <a:solidFill>
                          <a:srgbClr val="000000"/>
                        </a:solidFill>
                        <a:effectLst/>
                        <a:latin typeface="B Zar"/>
                      </a:endParaRP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تعداد قلها</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مرتبه قلها</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عامل زايمان*</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مکان زايمان**</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نام و نام خانوادگي مادر نوزاد مرده به دنيا آمده</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0" i="0" u="none" strike="noStrike">
                          <a:solidFill>
                            <a:srgbClr val="000000"/>
                          </a:solidFill>
                          <a:effectLst/>
                          <a:latin typeface="B Zar"/>
                        </a:rPr>
                        <a:t>مليت :ايراني ، غير ايراني ، نامشخص</a:t>
                      </a:r>
                      <a:r>
                        <a:rPr lang="fa-IR" sz="400" b="0" i="0" u="none" strike="noStrike">
                          <a:solidFill>
                            <a:srgbClr val="000000"/>
                          </a:solidFill>
                          <a:effectLst/>
                          <a:latin typeface="B Zar"/>
                        </a:rPr>
                        <a:t>(شماره پروانه دائمي جهت اتباع غير ايراني</a:t>
                      </a:r>
                      <a:r>
                        <a:rPr lang="fa-IR" sz="600" b="0" i="0" u="none" strike="noStrike">
                          <a:solidFill>
                            <a:srgbClr val="000000"/>
                          </a:solidFill>
                          <a:effectLst/>
                          <a:latin typeface="B Zar"/>
                        </a:rPr>
                        <a:t>)</a:t>
                      </a:r>
                      <a:endParaRPr lang="fa-IR" sz="500" b="0" i="0" u="none" strike="noStrike">
                        <a:solidFill>
                          <a:srgbClr val="000000"/>
                        </a:solidFill>
                        <a:effectLst/>
                        <a:latin typeface="B Zar"/>
                      </a:endParaRP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b"/>
                      <a:r>
                        <a:rPr lang="fa-IR" sz="500" b="1" i="0" u="none" strike="noStrike">
                          <a:solidFill>
                            <a:srgbClr val="000000"/>
                          </a:solidFill>
                          <a:effectLst/>
                          <a:latin typeface="B Zar"/>
                        </a:rPr>
                        <a:t>شماره ملي مادر</a:t>
                      </a:r>
                    </a:p>
                  </a:txBody>
                  <a:tcPr marL="5376" marR="5376" marT="5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rtl="1" fontAlgn="ctr"/>
                      <a:r>
                        <a:rPr lang="fa-IR" sz="500" b="1" i="0" u="none" strike="noStrike">
                          <a:solidFill>
                            <a:srgbClr val="000000"/>
                          </a:solidFill>
                          <a:effectLst/>
                          <a:latin typeface="B Zar"/>
                        </a:rPr>
                        <a:t>تاريخ تولد مادر</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tc hMerge="1">
                  <a:txBody>
                    <a:bodyPr/>
                    <a:lstStyle/>
                    <a:p>
                      <a:pPr rtl="1"/>
                      <a:endParaRPr lang="fa-IR"/>
                    </a:p>
                  </a:txBody>
                  <a:tcPr/>
                </a:tc>
                <a:tc rowSpan="2">
                  <a:txBody>
                    <a:bodyPr/>
                    <a:lstStyle/>
                    <a:p>
                      <a:pPr algn="ctr" rtl="1" fontAlgn="ctr"/>
                      <a:r>
                        <a:rPr lang="fa-IR" sz="500" b="1" i="0" u="none" strike="noStrike">
                          <a:solidFill>
                            <a:srgbClr val="000000"/>
                          </a:solidFill>
                          <a:effectLst/>
                          <a:latin typeface="B Zar"/>
                        </a:rPr>
                        <a:t>وضعيت سواد مادر***</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آدرس محل سکونت دائمي  سرپرست خانوار****</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شهری، روستای اصلی، روستای قمر ، روستای تیم سیار</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تلفن ثابت و کد پستی</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500" b="1" i="0" u="none" strike="noStrike">
                          <a:solidFill>
                            <a:srgbClr val="000000"/>
                          </a:solidFill>
                          <a:effectLst/>
                          <a:latin typeface="B Zar"/>
                        </a:rPr>
                        <a:t>منبع تشخیص</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fontAlgn="ctr"/>
                      <a:r>
                        <a:rPr lang="fa-IR" sz="500" b="1" i="0" u="none" strike="noStrike">
                          <a:solidFill>
                            <a:srgbClr val="000000"/>
                          </a:solidFill>
                          <a:effectLst/>
                          <a:latin typeface="B Zar"/>
                        </a:rPr>
                        <a:t>علت فوت</a:t>
                      </a:r>
                    </a:p>
                  </a:txBody>
                  <a:tcPr marL="5376" marR="5376" marT="537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rtl="1"/>
                      <a:endParaRPr lang="fa-IR"/>
                    </a:p>
                  </a:txBody>
                  <a:tcPr/>
                </a:tc>
                <a:extLst>
                  <a:ext uri="{0D108BD9-81ED-4DB2-BD59-A6C34878D82A}">
                    <a16:rowId xmlns:a16="http://schemas.microsoft.com/office/drawing/2014/main" val="10004"/>
                  </a:ext>
                </a:extLst>
              </a:tr>
              <a:tr h="704879">
                <a:tc vMerge="1">
                  <a:txBody>
                    <a:bodyPr/>
                    <a:lstStyle/>
                    <a:p>
                      <a:pPr rtl="1"/>
                      <a:endParaRPr lang="fa-IR"/>
                    </a:p>
                  </a:txBody>
                  <a:tcPr/>
                </a:tc>
                <a:tc vMerge="1">
                  <a:txBody>
                    <a:bodyPr/>
                    <a:lstStyle/>
                    <a:p>
                      <a:pPr rtl="1"/>
                      <a:endParaRPr lang="fa-IR"/>
                    </a:p>
                  </a:txBody>
                  <a:tcPr/>
                </a:tc>
                <a:tc>
                  <a:txBody>
                    <a:bodyPr/>
                    <a:lstStyle/>
                    <a:p>
                      <a:pPr algn="ctr" rtl="1" fontAlgn="ctr"/>
                      <a:r>
                        <a:rPr lang="fa-IR" sz="500" b="0" i="0" u="none" strike="noStrike">
                          <a:solidFill>
                            <a:srgbClr val="000000"/>
                          </a:solidFill>
                          <a:effectLst/>
                          <a:latin typeface="B Zar"/>
                        </a:rPr>
                        <a:t>روز</a:t>
                      </a:r>
                    </a:p>
                  </a:txBody>
                  <a:tcPr marL="5376" marR="5376" marT="537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ماه</a:t>
                      </a:r>
                    </a:p>
                  </a:txBody>
                  <a:tcPr marL="5376" marR="5376" marT="537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سال</a:t>
                      </a:r>
                    </a:p>
                  </a:txBody>
                  <a:tcPr marL="5376" marR="5376" marT="537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t"/>
                      <a:r>
                        <a:rPr lang="fa-IR" sz="500" b="1" i="0" u="none" strike="noStrike">
                          <a:solidFill>
                            <a:srgbClr val="000000"/>
                          </a:solidFill>
                          <a:effectLst/>
                          <a:latin typeface="B Zar"/>
                        </a:rPr>
                        <a:t>شماره شتاسنامه</a:t>
                      </a:r>
                    </a:p>
                  </a:txBody>
                  <a:tcPr marL="5376" marR="5376" marT="537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روز</a:t>
                      </a:r>
                    </a:p>
                  </a:txBody>
                  <a:tcPr marL="5376" marR="5376" marT="537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ماه</a:t>
                      </a:r>
                    </a:p>
                  </a:txBody>
                  <a:tcPr marL="5376" marR="5376" marT="537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سال</a:t>
                      </a:r>
                    </a:p>
                  </a:txBody>
                  <a:tcPr marL="5376" marR="5376" marT="537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500" b="0" i="0" u="none" strike="noStrike">
                          <a:solidFill>
                            <a:srgbClr val="000000"/>
                          </a:solidFill>
                          <a:effectLst/>
                          <a:latin typeface="B Zar"/>
                        </a:rPr>
                        <a:t>بيماري يا شرايط نوزادي منجر به فوت</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500" b="0" i="0" u="none" strike="noStrike">
                          <a:solidFill>
                            <a:srgbClr val="000000"/>
                          </a:solidFill>
                          <a:effectLst/>
                          <a:latin typeface="B Zar"/>
                        </a:rPr>
                        <a:t>بيماري يا شرايط مادري موثر منجر به فوت</a:t>
                      </a:r>
                    </a:p>
                  </a:txBody>
                  <a:tcPr marL="5376" marR="5376" marT="537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9494">
                <a:tc rowSpan="2">
                  <a:txBody>
                    <a:bodyPr/>
                    <a:lstStyle/>
                    <a:p>
                      <a:pPr algn="ctr" rtl="1" fontAlgn="ctr"/>
                      <a:r>
                        <a:rPr lang="fa-IR" sz="600" b="0" i="0" u="none" strike="noStrike">
                          <a:solidFill>
                            <a:srgbClr val="000000"/>
                          </a:solidFill>
                          <a:effectLst/>
                          <a:latin typeface="B Zar"/>
                        </a:rPr>
                        <a:t> </a:t>
                      </a:r>
                    </a:p>
                  </a:txBody>
                  <a:tcPr marL="5376" marR="5376" marT="53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9494">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07"/>
                  </a:ext>
                </a:extLst>
              </a:tr>
              <a:tr h="289494">
                <a:tc rowSpan="2">
                  <a:txBody>
                    <a:bodyPr/>
                    <a:lstStyle/>
                    <a:p>
                      <a:pPr algn="ctr" rtl="1" fontAlgn="ctr"/>
                      <a:r>
                        <a:rPr lang="fa-IR" sz="600" b="0" i="0" u="none" strike="noStrike">
                          <a:solidFill>
                            <a:srgbClr val="000000"/>
                          </a:solidFill>
                          <a:effectLst/>
                          <a:latin typeface="B Zar"/>
                        </a:rPr>
                        <a:t> </a:t>
                      </a:r>
                    </a:p>
                  </a:txBody>
                  <a:tcPr marL="5376" marR="5376" marT="53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9494">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09"/>
                  </a:ext>
                </a:extLst>
              </a:tr>
              <a:tr h="289494">
                <a:tc rowSpan="2">
                  <a:txBody>
                    <a:bodyPr/>
                    <a:lstStyle/>
                    <a:p>
                      <a:pPr algn="ctr" rtl="1" fontAlgn="ctr"/>
                      <a:r>
                        <a:rPr lang="fa-IR" sz="600" b="0" i="0" u="none" strike="noStrike">
                          <a:solidFill>
                            <a:srgbClr val="000000"/>
                          </a:solidFill>
                          <a:effectLst/>
                          <a:latin typeface="B Zar"/>
                        </a:rPr>
                        <a:t> </a:t>
                      </a:r>
                    </a:p>
                  </a:txBody>
                  <a:tcPr marL="5376" marR="5376" marT="53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9494">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11"/>
                  </a:ext>
                </a:extLst>
              </a:tr>
              <a:tr h="289494">
                <a:tc rowSpan="2">
                  <a:txBody>
                    <a:bodyPr/>
                    <a:lstStyle/>
                    <a:p>
                      <a:pPr algn="ctr" rtl="1" fontAlgn="ctr"/>
                      <a:r>
                        <a:rPr lang="fa-IR" sz="600" b="0" i="0" u="none" strike="noStrike">
                          <a:solidFill>
                            <a:srgbClr val="000000"/>
                          </a:solidFill>
                          <a:effectLst/>
                          <a:latin typeface="B Zar"/>
                        </a:rPr>
                        <a:t> </a:t>
                      </a:r>
                    </a:p>
                  </a:txBody>
                  <a:tcPr marL="5376" marR="5376" marT="53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fontAlgn="ctr"/>
                      <a:r>
                        <a:rPr lang="fa-IR" sz="700" b="0" i="0" u="none" strike="noStrike">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9494">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a:txBody>
                    <a:bodyPr/>
                    <a:lstStyle/>
                    <a:p>
                      <a:pPr algn="ctr" rtl="1" fontAlgn="ctr"/>
                      <a:r>
                        <a:rPr lang="fa-IR" sz="700" b="0" i="0" u="none" strike="noStrike" dirty="0">
                          <a:solidFill>
                            <a:srgbClr val="000000"/>
                          </a:solidFill>
                          <a:effectLst/>
                          <a:latin typeface="B Zar"/>
                        </a:rPr>
                        <a:t> </a:t>
                      </a:r>
                    </a:p>
                  </a:txBody>
                  <a:tcPr marL="5376" marR="5376" marT="53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tc vMerge="1">
                  <a:txBody>
                    <a:bodyPr/>
                    <a:lstStyle/>
                    <a:p>
                      <a:pPr rtl="1"/>
                      <a:endParaRPr lang="fa-I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96277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زیج حیاتی</a:t>
            </a:r>
            <a:endParaRPr lang="fa-IR" dirty="0"/>
          </a:p>
        </p:txBody>
      </p:sp>
      <p:sp>
        <p:nvSpPr>
          <p:cNvPr id="3" name="Content Placeholder 2"/>
          <p:cNvSpPr>
            <a:spLocks noGrp="1"/>
          </p:cNvSpPr>
          <p:nvPr>
            <p:ph idx="1"/>
          </p:nvPr>
        </p:nvSpPr>
        <p:spPr/>
        <p:txBody>
          <a:bodyPr>
            <a:normAutofit/>
          </a:bodyPr>
          <a:lstStyle/>
          <a:p>
            <a:pPr marL="0" indent="0" algn="r">
              <a:buNone/>
            </a:pPr>
            <a:r>
              <a:rPr lang="fa-IR" sz="2500" dirty="0">
                <a:cs typeface="B Nazanin" pitchFamily="2" charset="-78"/>
              </a:rPr>
              <a:t>زیج حياتی ورقهاي است با طول و عرض </a:t>
            </a:r>
            <a:r>
              <a:rPr lang="fa-IR" sz="2500" dirty="0" smtClean="0">
                <a:cs typeface="B Nazanin" pitchFamily="2" charset="-78"/>
              </a:rPr>
              <a:t>70 </a:t>
            </a:r>
            <a:r>
              <a:rPr lang="fa-IR" sz="2500" dirty="0">
                <a:cs typeface="B Nazanin" pitchFamily="2" charset="-78"/>
              </a:rPr>
              <a:t>و </a:t>
            </a:r>
            <a:r>
              <a:rPr lang="fa-IR" sz="2500" dirty="0" smtClean="0">
                <a:cs typeface="B Nazanin" pitchFamily="2" charset="-78"/>
              </a:rPr>
              <a:t>50 </a:t>
            </a:r>
            <a:r>
              <a:rPr lang="fa-IR" sz="2500" dirty="0">
                <a:cs typeface="B Nazanin" pitchFamily="2" charset="-78"/>
              </a:rPr>
              <a:t>سانتيمتر كه در آغاز فقط براي نمایش وقایعی كه در زمينه تولد و مرگ اتفاق </a:t>
            </a:r>
            <a:r>
              <a:rPr lang="fa-IR" sz="2500" dirty="0" smtClean="0">
                <a:cs typeface="B Nazanin" pitchFamily="2" charset="-78"/>
              </a:rPr>
              <a:t>میفتاد</a:t>
            </a:r>
            <a:r>
              <a:rPr lang="fa-IR" sz="2500" dirty="0">
                <a:cs typeface="B Nazanin" pitchFamily="2" charset="-78"/>
              </a:rPr>
              <a:t>، </a:t>
            </a:r>
            <a:r>
              <a:rPr lang="fa-IR" sz="2500" dirty="0" smtClean="0">
                <a:cs typeface="B Nazanin" pitchFamily="2" charset="-78"/>
              </a:rPr>
              <a:t>فراهم آمد </a:t>
            </a:r>
            <a:r>
              <a:rPr lang="fa-IR" sz="2500" dirty="0">
                <a:cs typeface="B Nazanin" pitchFamily="2" charset="-78"/>
              </a:rPr>
              <a:t>و </a:t>
            </a:r>
            <a:r>
              <a:rPr lang="fa-IR" sz="2500" dirty="0" smtClean="0">
                <a:cs typeface="B Nazanin" pitchFamily="2" charset="-78"/>
              </a:rPr>
              <a:t>بتدریج </a:t>
            </a:r>
            <a:r>
              <a:rPr lang="fa-IR" sz="2500" dirty="0">
                <a:cs typeface="B Nazanin" pitchFamily="2" charset="-78"/>
              </a:rPr>
              <a:t>در جریدان </a:t>
            </a:r>
            <a:r>
              <a:rPr lang="fa-IR" sz="2500" dirty="0" smtClean="0">
                <a:cs typeface="B Nazanin" pitchFamily="2" charset="-78"/>
              </a:rPr>
              <a:t>كار</a:t>
            </a:r>
            <a:r>
              <a:rPr lang="fa-IR" sz="2500" dirty="0">
                <a:cs typeface="B Nazanin" pitchFamily="2" charset="-78"/>
              </a:rPr>
              <a:t>، </a:t>
            </a:r>
            <a:r>
              <a:rPr lang="fa-IR" sz="2500" dirty="0" smtClean="0">
                <a:cs typeface="B Nazanin" pitchFamily="2" charset="-78"/>
              </a:rPr>
              <a:t>ازسویی </a:t>
            </a:r>
            <a:r>
              <a:rPr lang="fa-IR" sz="2500" dirty="0">
                <a:cs typeface="B Nazanin" pitchFamily="2" charset="-78"/>
              </a:rPr>
              <a:t>كارآیی و سهولت كاربرد </a:t>
            </a:r>
            <a:r>
              <a:rPr lang="fa-IR" sz="2500" dirty="0" smtClean="0">
                <a:cs typeface="B Nazanin" pitchFamily="2" charset="-78"/>
              </a:rPr>
              <a:t>خود </a:t>
            </a:r>
            <a:r>
              <a:rPr lang="fa-IR" sz="2500" dirty="0">
                <a:cs typeface="B Nazanin" pitchFamily="2" charset="-78"/>
              </a:rPr>
              <a:t>را نشان داد و از سوي دیگر براي افزودن </a:t>
            </a:r>
            <a:r>
              <a:rPr lang="fa-IR" sz="2500" dirty="0" smtClean="0">
                <a:cs typeface="B Nazanin" pitchFamily="2" charset="-78"/>
              </a:rPr>
              <a:t>پاره اي داده ها </a:t>
            </a:r>
            <a:r>
              <a:rPr lang="fa-IR" sz="2500" dirty="0">
                <a:cs typeface="B Nazanin" pitchFamily="2" charset="-78"/>
              </a:rPr>
              <a:t>)چه در تکميل </a:t>
            </a:r>
            <a:r>
              <a:rPr lang="fa-IR" sz="2500" dirty="0" smtClean="0">
                <a:cs typeface="B Nazanin" pitchFamily="2" charset="-78"/>
              </a:rPr>
              <a:t>داده هاي </a:t>
            </a:r>
            <a:r>
              <a:rPr lang="fa-IR" sz="2500" dirty="0">
                <a:cs typeface="B Nazanin" pitchFamily="2" charset="-78"/>
              </a:rPr>
              <a:t>پيشين و چه افزودن </a:t>
            </a:r>
            <a:r>
              <a:rPr lang="fa-IR" sz="2500" dirty="0" smtClean="0">
                <a:cs typeface="B Nazanin" pitchFamily="2" charset="-78"/>
              </a:rPr>
              <a:t>داده هاي </a:t>
            </a:r>
            <a:r>
              <a:rPr lang="fa-IR" sz="2500" dirty="0">
                <a:cs typeface="B Nazanin" pitchFamily="2" charset="-78"/>
              </a:rPr>
              <a:t>جدید </a:t>
            </a:r>
            <a:r>
              <a:rPr lang="fa-IR" sz="2500" dirty="0" smtClean="0">
                <a:cs typeface="B Nazanin" pitchFamily="2" charset="-78"/>
              </a:rPr>
              <a:t>آمادگی </a:t>
            </a:r>
            <a:r>
              <a:rPr lang="fa-IR" sz="2500" dirty="0">
                <a:cs typeface="B Nazanin" pitchFamily="2" charset="-78"/>
              </a:rPr>
              <a:t>یافت</a:t>
            </a:r>
            <a:r>
              <a:rPr lang="fa-IR" sz="2500" dirty="0" smtClean="0">
                <a:cs typeface="B Nazanin" pitchFamily="2" charset="-78"/>
              </a:rPr>
              <a:t>.</a:t>
            </a:r>
          </a:p>
        </p:txBody>
      </p:sp>
    </p:spTree>
    <p:extLst>
      <p:ext uri="{BB962C8B-B14F-4D97-AF65-F5344CB8AC3E}">
        <p14:creationId xmlns:p14="http://schemas.microsoft.com/office/powerpoint/2010/main" val="19986528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791</TotalTime>
  <Words>5560</Words>
  <Application>Microsoft Office PowerPoint</Application>
  <PresentationFormat>On-screen Show (4:3)</PresentationFormat>
  <Paragraphs>768</Paragraphs>
  <Slides>48</Slides>
  <Notes>3</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48</vt:i4>
      </vt:variant>
    </vt:vector>
  </HeadingPairs>
  <TitlesOfParts>
    <vt:vector size="67" baseType="lpstr">
      <vt:lpstr>Arial</vt:lpstr>
      <vt:lpstr>B Baran</vt:lpstr>
      <vt:lpstr>B Bardiya</vt:lpstr>
      <vt:lpstr>B Esfehan</vt:lpstr>
      <vt:lpstr>B Lotus</vt:lpstr>
      <vt:lpstr>B Mitra</vt:lpstr>
      <vt:lpstr>B Nazanin</vt:lpstr>
      <vt:lpstr>B Nazanin,Bold</vt:lpstr>
      <vt:lpstr>B Titr</vt:lpstr>
      <vt:lpstr>B Zar</vt:lpstr>
      <vt:lpstr>BNazaninBold</vt:lpstr>
      <vt:lpstr>Calibri</vt:lpstr>
      <vt:lpstr>Cambria</vt:lpstr>
      <vt:lpstr>Century Gothic</vt:lpstr>
      <vt:lpstr>Koodak</vt:lpstr>
      <vt:lpstr>Tahoma</vt:lpstr>
      <vt:lpstr>Times New Roman</vt:lpstr>
      <vt:lpstr>Wingdings 3</vt:lpstr>
      <vt:lpstr>Ion</vt:lpstr>
      <vt:lpstr>PowerPoint Presentation</vt:lpstr>
      <vt:lpstr>کاربرد آمار در خانه بهداشت</vt:lpstr>
      <vt:lpstr>PowerPoint Presentation</vt:lpstr>
      <vt:lpstr>PowerPoint Presentation</vt:lpstr>
      <vt:lpstr>ثبت و گزارش مواردفوت</vt:lpstr>
      <vt:lpstr>PowerPoint Presentation</vt:lpstr>
      <vt:lpstr>PowerPoint Presentation</vt:lpstr>
      <vt:lpstr>PowerPoint Presentation</vt:lpstr>
      <vt:lpstr>زیج حیاتی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 هایی از نسبت</vt:lpstr>
      <vt:lpstr>میزان</vt:lpstr>
      <vt:lpstr>PowerPoint Presentation</vt:lpstr>
      <vt:lpstr>PowerPoint Presentation</vt:lpstr>
      <vt:lpstr>مثال میزان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کاربرد آمار در خانه بهداشت</dc:title>
  <dc:creator>asuscenter</dc:creator>
  <cp:lastModifiedBy>فاطمه اسلامی نژاد</cp:lastModifiedBy>
  <cp:revision>237</cp:revision>
  <dcterms:created xsi:type="dcterms:W3CDTF">2014-09-02T15:56:49Z</dcterms:created>
  <dcterms:modified xsi:type="dcterms:W3CDTF">2021-09-20T05:25:05Z</dcterms:modified>
</cp:coreProperties>
</file>