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40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9DC4-AD94-4ECA-A69C-4B3599BFA23F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7570284-F851-4451-995B-1F1A0858E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4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9DC4-AD94-4ECA-A69C-4B3599BFA23F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0284-F851-4451-995B-1F1A0858E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0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9DC4-AD94-4ECA-A69C-4B3599BFA23F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0284-F851-4451-995B-1F1A0858E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9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9DC4-AD94-4ECA-A69C-4B3599BFA23F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0284-F851-4451-995B-1F1A0858E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0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75B9DC4-AD94-4ECA-A69C-4B3599BFA23F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7570284-F851-4451-995B-1F1A0858E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8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9DC4-AD94-4ECA-A69C-4B3599BFA23F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0284-F851-4451-995B-1F1A0858E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1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9DC4-AD94-4ECA-A69C-4B3599BFA23F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0284-F851-4451-995B-1F1A0858E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0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9DC4-AD94-4ECA-A69C-4B3599BFA23F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0284-F851-4451-995B-1F1A0858E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1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9DC4-AD94-4ECA-A69C-4B3599BFA23F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0284-F851-4451-995B-1F1A0858E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38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9DC4-AD94-4ECA-A69C-4B3599BFA23F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0284-F851-4451-995B-1F1A0858E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9DC4-AD94-4ECA-A69C-4B3599BFA23F}" type="datetimeFigureOut">
              <a:rPr lang="en-US" smtClean="0"/>
              <a:t>7/24/2023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0284-F851-4451-995B-1F1A0858E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0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75B9DC4-AD94-4ECA-A69C-4B3599BFA23F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7570284-F851-4451-995B-1F1A0858E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9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092" y="232840"/>
            <a:ext cx="10058400" cy="1397177"/>
          </a:xfrm>
        </p:spPr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تعاریف و فرمول </a:t>
            </a:r>
            <a:r>
              <a:rPr lang="fa-IR" dirty="0" smtClean="0">
                <a:cs typeface="B Titr" panose="00000700000000000000" pitchFamily="2" charset="-78"/>
              </a:rPr>
              <a:t>های مبحث باروری سالم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283" y="1842184"/>
            <a:ext cx="10058400" cy="3869503"/>
          </a:xfrm>
        </p:spPr>
        <p:txBody>
          <a:bodyPr/>
          <a:lstStyle/>
          <a:p>
            <a:pPr algn="r" rtl="1"/>
            <a:r>
              <a:rPr lang="ar-SA" dirty="0"/>
              <a:t>تعریف نرخ باروری کلی: تعداد فرزندانی که یک زن به طورمتوسط در دوران بارداری خود میتواند بدنیا بیاورد.</a:t>
            </a:r>
            <a:endParaRPr lang="en-US" dirty="0"/>
          </a:p>
          <a:p>
            <a:pPr algn="r" rtl="1"/>
            <a:r>
              <a:rPr lang="fa-IR" dirty="0"/>
              <a:t>فرمول نرخ باروری کلی: (</a:t>
            </a:r>
            <a:r>
              <a:rPr lang="ar-SA" dirty="0"/>
              <a:t>میزان باروری ویژه سنی×5)÷1000</a:t>
            </a:r>
            <a:endParaRPr lang="en-US" dirty="0"/>
          </a:p>
          <a:p>
            <a:pPr algn="r" rtl="1"/>
            <a:r>
              <a:rPr lang="ar-SA" dirty="0"/>
              <a:t>فرمول میزان باروری ویژه سنی: (تعداد موالید ناشی از زنان در گروه های سنی÷تعداد زنان </a:t>
            </a:r>
            <a:r>
              <a:rPr lang="ar-SA" dirty="0" smtClean="0"/>
              <a:t>همان </a:t>
            </a:r>
            <a:r>
              <a:rPr lang="ar-SA" dirty="0"/>
              <a:t>گروه سنی)×</a:t>
            </a:r>
            <a:r>
              <a:rPr lang="ar-SA" dirty="0" smtClean="0"/>
              <a:t>1000</a:t>
            </a:r>
            <a:endParaRPr lang="fa-IR" dirty="0" smtClean="0"/>
          </a:p>
          <a:p>
            <a:pPr algn="r" rtl="1"/>
            <a:r>
              <a:rPr lang="fa-IR" dirty="0" smtClean="0"/>
              <a:t>فرمول نرخ خام موالید:</a:t>
            </a:r>
            <a:r>
              <a:rPr lang="ar-SA" dirty="0"/>
              <a:t>(تعدادموالید÷تعدادکل جمعیت)×</a:t>
            </a:r>
            <a:r>
              <a:rPr lang="ar-SA" dirty="0" smtClean="0"/>
              <a:t>1000</a:t>
            </a:r>
            <a:endParaRPr lang="fa-IR" dirty="0" smtClean="0"/>
          </a:p>
          <a:p>
            <a:pPr algn="r" rtl="1"/>
            <a:r>
              <a:rPr lang="fa-IR" dirty="0" smtClean="0"/>
              <a:t>فرمول نرخ خام مرگ و میر:</a:t>
            </a:r>
            <a:r>
              <a:rPr lang="ar-SA" dirty="0"/>
              <a:t>(تعدادفوت شدگان در یک سال÷تعدادکل جمعیت)×</a:t>
            </a:r>
            <a:r>
              <a:rPr lang="ar-SA" dirty="0" smtClean="0"/>
              <a:t>1000</a:t>
            </a:r>
            <a:endParaRPr lang="fa-IR" dirty="0" smtClean="0"/>
          </a:p>
          <a:p>
            <a:pPr algn="r" rtl="1"/>
            <a:r>
              <a:rPr lang="fa-IR" dirty="0" smtClean="0"/>
              <a:t>فرمول بعد خانوار:</a:t>
            </a:r>
            <a:r>
              <a:rPr lang="ar-SA" dirty="0"/>
              <a:t>جمعیت </a:t>
            </a:r>
            <a:r>
              <a:rPr lang="ar-SA" dirty="0" smtClean="0"/>
              <a:t>کل÷تعدادخانوار</a:t>
            </a:r>
            <a:endParaRPr lang="fa-IR" dirty="0" smtClean="0"/>
          </a:p>
          <a:p>
            <a:pPr algn="r" rtl="1"/>
            <a:r>
              <a:rPr lang="fa-IR" dirty="0" smtClean="0"/>
              <a:t>فرمول میزان رشد جمعیت:</a:t>
            </a:r>
            <a:r>
              <a:rPr lang="ar-SA" dirty="0"/>
              <a:t>{(تعدادموالید-تعدادمرگ ومیر)÷کل جمعیت}×</a:t>
            </a:r>
            <a:r>
              <a:rPr lang="ar-SA" dirty="0" smtClean="0"/>
              <a:t>1000</a:t>
            </a:r>
            <a:endParaRPr lang="fa-IR" dirty="0" smtClean="0"/>
          </a:p>
          <a:p>
            <a:pPr algn="r" rtl="1"/>
            <a:r>
              <a:rPr lang="fa-IR" dirty="0" smtClean="0"/>
              <a:t>زمان دوبرابر شدن جمعیت:( 70</a:t>
            </a:r>
            <a:r>
              <a:rPr lang="ar-SA" dirty="0" smtClean="0"/>
              <a:t>÷</a:t>
            </a:r>
            <a:r>
              <a:rPr lang="fa-IR" dirty="0" smtClean="0"/>
              <a:t>میزان رشد جمعیت)</a:t>
            </a:r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021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516</TotalTime>
  <Words>116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 Titr</vt:lpstr>
      <vt:lpstr>Rockwell</vt:lpstr>
      <vt:lpstr>Rockwell Condensed</vt:lpstr>
      <vt:lpstr>Times New Roman</vt:lpstr>
      <vt:lpstr>Wingdings</vt:lpstr>
      <vt:lpstr>Wood Type</vt:lpstr>
      <vt:lpstr>تعاریف و فرمول های مبحث باروری سالم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shamsizadeh</dc:creator>
  <cp:lastModifiedBy>shamsizadeh</cp:lastModifiedBy>
  <cp:revision>78</cp:revision>
  <dcterms:created xsi:type="dcterms:W3CDTF">2023-02-01T06:44:16Z</dcterms:created>
  <dcterms:modified xsi:type="dcterms:W3CDTF">2023-07-24T08:08:54Z</dcterms:modified>
</cp:coreProperties>
</file>