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128" r:id="rId1"/>
    <p:sldMasterId id="2147484140" r:id="rId2"/>
  </p:sldMasterIdLst>
  <p:notesMasterIdLst>
    <p:notesMasterId r:id="rId29"/>
  </p:notesMasterIdLst>
  <p:sldIdLst>
    <p:sldId id="294" r:id="rId3"/>
    <p:sldId id="295" r:id="rId4"/>
    <p:sldId id="296" r:id="rId5"/>
    <p:sldId id="297" r:id="rId6"/>
    <p:sldId id="298" r:id="rId7"/>
    <p:sldId id="299" r:id="rId8"/>
    <p:sldId id="300" r:id="rId9"/>
    <p:sldId id="301" r:id="rId10"/>
    <p:sldId id="314" r:id="rId11"/>
    <p:sldId id="315" r:id="rId12"/>
    <p:sldId id="311" r:id="rId13"/>
    <p:sldId id="316" r:id="rId14"/>
    <p:sldId id="317" r:id="rId15"/>
    <p:sldId id="303" r:id="rId16"/>
    <p:sldId id="318" r:id="rId17"/>
    <p:sldId id="304" r:id="rId18"/>
    <p:sldId id="319" r:id="rId19"/>
    <p:sldId id="305" r:id="rId20"/>
    <p:sldId id="312" r:id="rId21"/>
    <p:sldId id="320" r:id="rId22"/>
    <p:sldId id="321" r:id="rId23"/>
    <p:sldId id="306" r:id="rId24"/>
    <p:sldId id="307" r:id="rId25"/>
    <p:sldId id="313" r:id="rId26"/>
    <p:sldId id="308" r:id="rId27"/>
    <p:sldId id="309" r:id="rId2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740000"/>
    <a:srgbClr val="001642"/>
    <a:srgbClr val="003300"/>
    <a:srgbClr val="336600"/>
    <a:srgbClr val="008000"/>
    <a:srgbClr val="006600"/>
    <a:srgbClr val="339933"/>
    <a:srgbClr val="001848"/>
    <a:srgbClr val="000D2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64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9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3B0C6D7-C645-42B8-BB68-17E7F43868FB}" type="datetimeFigureOut">
              <a:rPr lang="fa-IR" smtClean="0"/>
              <a:pPr/>
              <a:t>1433/01/19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9F3101C-8D3F-4E42-8BA6-55DF260D1F0F}"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F3101C-8D3F-4E42-8BA6-55DF260D1F0F}" type="slidenum">
              <a:rPr lang="fa-IR" smtClean="0"/>
              <a:pPr/>
              <a:t>1</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F3101C-8D3F-4E42-8BA6-55DF260D1F0F}" type="slidenum">
              <a:rPr lang="fa-IR" smtClean="0"/>
              <a:pPr/>
              <a:t>10</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74DAC81-D2C1-49D9-B8D8-92A461C8EED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74DAC81-D2C1-49D9-B8D8-92A461C8EED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DAC81-D2C1-49D9-B8D8-92A461C8EED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DAC81-D2C1-49D9-B8D8-92A461C8EEDA}"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2D6F851-2266-4B11-9145-BAA1B1E9C560}" type="datetimeFigureOut">
              <a:rPr lang="fa-IR" smtClean="0"/>
              <a:pPr/>
              <a:t>1433/01/19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74DAC81-D2C1-49D9-B8D8-92A461C8EED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2D6F851-2266-4B11-9145-BAA1B1E9C560}" type="datetimeFigureOut">
              <a:rPr lang="fa-IR" smtClean="0"/>
              <a:pPr/>
              <a:t>1433/01/19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4DAC81-D2C1-49D9-B8D8-92A461C8EED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ransition>
    <p:dissolve/>
  </p:transition>
  <p:timing>
    <p:tnLst>
      <p:par>
        <p:cTn id="1" dur="indefinite" restart="never" nodeType="tmRoot"/>
      </p:par>
    </p:tnLst>
  </p:timing>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2D6F851-2266-4B11-9145-BAA1B1E9C560}" type="datetimeFigureOut">
              <a:rPr lang="fa-IR" smtClean="0"/>
              <a:pPr/>
              <a:t>1433/01/19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4DAC81-D2C1-49D9-B8D8-92A461C8EED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dissolve/>
  </p:transition>
  <p:timing>
    <p:tnLst>
      <p:par>
        <p:cTn id="1" dur="indefinite" restart="never" nodeType="tmRoot"/>
      </p:par>
    </p:tnLst>
  </p:timing>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www.tebyan.net/nutrition_health/diseases/nerves/2007/12/27/56740.html"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hyperlink" Target="http://www.tebyan.net/index.aspx?pid=66163"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tebyan.net/nutrition_health/dites/disease_dites/other_disease/2004/2/21/5566.html" TargetMode="External"/><Relationship Id="rId2" Type="http://schemas.openxmlformats.org/officeDocument/2006/relationships/hyperlink" Target="http://www.tebyan.net/index.aspx?pid=66166"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hyperlink" Target="http://www.tebyan.net/nutrition_health/diseases/heart/2008/7/14/70292.html" TargetMode="Externa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tebyan.net/index.aspx?pid=67948" TargetMode="External"/><Relationship Id="rId2" Type="http://schemas.openxmlformats.org/officeDocument/2006/relationships/hyperlink" Target="http://www.tebyan.net/nutrition_health/diseases/cancer/2008/7/26/70878.html" TargetMode="External"/><Relationship Id="rId1" Type="http://schemas.openxmlformats.org/officeDocument/2006/relationships/slideLayout" Target="../slideLayouts/slideLayout13.xml"/><Relationship Id="rId4" Type="http://schemas.openxmlformats.org/officeDocument/2006/relationships/hyperlink" Target="http://www.tebyan.net/nutrition_health/dites/disease_dites/other_disease/2008/4/27/65498.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tebyan.net/nutrition_health/nutrition_news/healthy_nutrition/2008/4/24/65464.html" TargetMode="External"/><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hyperlink" Target="http://www.tebyan.net/nutrition_health/nutrients/vitamins/2005/1/23/10137.html"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www.tebyan.net/nutrition_health/nutrients/vitamins/2007/12/4/55011.html" TargetMode="External"/><Relationship Id="rId13" Type="http://schemas.openxmlformats.org/officeDocument/2006/relationships/hyperlink" Target="http://www.tebyan.net/nutrition_health/(foods)/meats/2007/5/1/40810.html" TargetMode="External"/><Relationship Id="rId18" Type="http://schemas.openxmlformats.org/officeDocument/2006/relationships/hyperlink" Target="http://www.tebyan.net/nutrition_health/nutrients/fats/2007/4/24/40607.html" TargetMode="External"/><Relationship Id="rId3" Type="http://schemas.openxmlformats.org/officeDocument/2006/relationships/hyperlink" Target="http://www.tebyan.net/nutrition_health/dites/disease_dites/digestive/2007/8/15/44524.html" TargetMode="External"/><Relationship Id="rId21" Type="http://schemas.openxmlformats.org/officeDocument/2006/relationships/hyperlink" Target="http://www.tebyan.net/index.aspx?pid=242" TargetMode="External"/><Relationship Id="rId7" Type="http://schemas.openxmlformats.org/officeDocument/2006/relationships/hyperlink" Target="http://www.tebyan.net/nutrition_health/nutrients/vitamins/2002/11/25/734.html" TargetMode="External"/><Relationship Id="rId12" Type="http://schemas.openxmlformats.org/officeDocument/2006/relationships/hyperlink" Target="http://www.tebyan.net/nutrition_health/(foods)/meats/2008/10/11/76272.html" TargetMode="External"/><Relationship Id="rId17" Type="http://schemas.openxmlformats.org/officeDocument/2006/relationships/hyperlink" Target="http://www.tebyan.net/index.aspx?pid=65831" TargetMode="External"/><Relationship Id="rId2" Type="http://schemas.openxmlformats.org/officeDocument/2006/relationships/hyperlink" Target="http://www.tebyan.net/nutrition_health/diseases/heart/2007/1/10/31449.html" TargetMode="External"/><Relationship Id="rId16" Type="http://schemas.openxmlformats.org/officeDocument/2006/relationships/hyperlink" Target="http://www.tebyan.net/nutrition_health/(foods)/nuts_seeds/2008/4/17/19778.html" TargetMode="External"/><Relationship Id="rId20" Type="http://schemas.openxmlformats.org/officeDocument/2006/relationships/hyperlink" Target="http://www.tebyan.net/nutrition_health/(foods)/otherfoods/2005/4/2/10941.html" TargetMode="External"/><Relationship Id="rId1" Type="http://schemas.openxmlformats.org/officeDocument/2006/relationships/slideLayout" Target="../slideLayouts/slideLayout13.xml"/><Relationship Id="rId6" Type="http://schemas.openxmlformats.org/officeDocument/2006/relationships/hyperlink" Target="http://www.tebyan.net/nutrition_health/nutrients/vitamins/2002/12/1/750.html" TargetMode="External"/><Relationship Id="rId11" Type="http://schemas.openxmlformats.org/officeDocument/2006/relationships/hyperlink" Target="http://www.tebyan.net/nutrition_health/nutrients/vitamins/2008/1/21/58861.html" TargetMode="External"/><Relationship Id="rId24" Type="http://schemas.openxmlformats.org/officeDocument/2006/relationships/image" Target="../media/image6.jpeg"/><Relationship Id="rId5" Type="http://schemas.openxmlformats.org/officeDocument/2006/relationships/hyperlink" Target="http://www.tebyan.net/nutrition_health/nutrients/vitamins/2002/12/7/786.html" TargetMode="External"/><Relationship Id="rId15" Type="http://schemas.openxmlformats.org/officeDocument/2006/relationships/hyperlink" Target="http://www.tebyan.net/nutrition_health/(foods)/cereals_legumes/2007/9/24/46744.html" TargetMode="External"/><Relationship Id="rId23" Type="http://schemas.openxmlformats.org/officeDocument/2006/relationships/hyperlink" Target="http://www.tebyan.net/nutrition_health/(foods)/vegetables/2005/3/31/10940.html" TargetMode="External"/><Relationship Id="rId10" Type="http://schemas.openxmlformats.org/officeDocument/2006/relationships/hyperlink" Target="http://www.tebyan.net/nutrition_health/nutrients/vitamins/2008/6/29/69224.html" TargetMode="External"/><Relationship Id="rId19" Type="http://schemas.openxmlformats.org/officeDocument/2006/relationships/hyperlink" Target="http://www.tebyan.net/nutrition_health/(foods)/vegetables/2006/6/14/18079.html" TargetMode="External"/><Relationship Id="rId4" Type="http://schemas.openxmlformats.org/officeDocument/2006/relationships/hyperlink" Target="http://www.tebyan.net/nutrition_health/diseases/urinary/2003/9/9/3429.html" TargetMode="External"/><Relationship Id="rId9" Type="http://schemas.openxmlformats.org/officeDocument/2006/relationships/hyperlink" Target="http://www.tebyan.net/nutrition_health/nutrients/vitamins/2002/11/26/760.html" TargetMode="External"/><Relationship Id="rId14" Type="http://schemas.openxmlformats.org/officeDocument/2006/relationships/hyperlink" Target="http://www.tebyan.net/nutrition_health/(foods)/cereals_legumes/2005/8/8/12336.html" TargetMode="External"/><Relationship Id="rId22" Type="http://schemas.openxmlformats.org/officeDocument/2006/relationships/hyperlink" Target="http://www.tebyan.net/nutrition_health/(foods)/vegetables/2006/8/15/19278.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tebyan.net/index.aspx?pid=65866"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tebyan.net/nutrition_health/food_plans/all_age_nutrition/pregnancy_lactation/2004/7/31/21196.html" TargetMode="External"/><Relationship Id="rId2" Type="http://schemas.openxmlformats.org/officeDocument/2006/relationships/hyperlink" Target="http://www.tebyan.net/index.aspx?pid=66174" TargetMode="Externa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hyperlink" Target="http://www.tebyan.net/nutrition_health/diseases/digestive/2007/12/9/55308.html" TargetMode="External"/><Relationship Id="rId4" Type="http://schemas.openxmlformats.org/officeDocument/2006/relationships/hyperlink" Target="http://www.tebyan.net/nutrition_health/society_health/drugs/2008/3/2/62831.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tebyan.net/nutrition_health/dites/disease_dites/heart/2006/6/3/17811.html" TargetMode="External"/><Relationship Id="rId2" Type="http://schemas.openxmlformats.org/officeDocument/2006/relationships/image" Target="../media/image8.jpeg"/><Relationship Id="rId1" Type="http://schemas.openxmlformats.org/officeDocument/2006/relationships/slideLayout" Target="../slideLayouts/slideLayout13.xml"/><Relationship Id="rId5" Type="http://schemas.openxmlformats.org/officeDocument/2006/relationships/hyperlink" Target="http://www.tebyan.net/nutrition_health/diseases/heart/2008/9/28/75402.html" TargetMode="External"/><Relationship Id="rId4" Type="http://schemas.openxmlformats.org/officeDocument/2006/relationships/hyperlink" Target="http://www.tebyan.net/nutrition_health/nutrients/minerals/2008/6/26/69077.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ilss.jpg"/>
          <p:cNvPicPr>
            <a:picLocks noChangeAspect="1"/>
          </p:cNvPicPr>
          <p:nvPr/>
        </p:nvPicPr>
        <p:blipFill>
          <a:blip r:embed="rId3"/>
          <a:stretch>
            <a:fillRect/>
          </a:stretch>
        </p:blipFill>
        <p:spPr>
          <a:xfrm>
            <a:off x="-32" y="1428736"/>
            <a:ext cx="9144032" cy="5429264"/>
          </a:xfrm>
          <a:prstGeom prst="rect">
            <a:avLst/>
          </a:prstGeom>
        </p:spPr>
      </p:pic>
      <p:sp>
        <p:nvSpPr>
          <p:cNvPr id="2" name="Title 1"/>
          <p:cNvSpPr>
            <a:spLocks noGrp="1"/>
          </p:cNvSpPr>
          <p:nvPr>
            <p:ph type="ctrTitle"/>
          </p:nvPr>
        </p:nvSpPr>
        <p:spPr>
          <a:xfrm>
            <a:off x="1142976" y="1228724"/>
            <a:ext cx="7170634" cy="1414458"/>
          </a:xfrm>
        </p:spPr>
        <p:style>
          <a:lnRef idx="0">
            <a:schemeClr val="accent3"/>
          </a:lnRef>
          <a:fillRef idx="3">
            <a:schemeClr val="accent3"/>
          </a:fillRef>
          <a:effectRef idx="3">
            <a:schemeClr val="accent3"/>
          </a:effectRef>
          <a:fontRef idx="minor">
            <a:schemeClr val="lt1"/>
          </a:fontRef>
        </p:style>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4000" cap="all" dirty="0">
                <a:ln w="0"/>
                <a:solidFill>
                  <a:srgbClr val="FFC000"/>
                </a:solidFill>
                <a:effectLst>
                  <a:reflection blurRad="12700" stA="50000" endPos="50000" dist="5000" dir="5400000" sy="-100000" rotWithShape="0"/>
                </a:effectLst>
                <a:cs typeface="B Titr" pitchFamily="2" charset="-78"/>
              </a:rPr>
              <a:t>اسید های چرب ضروری غیر اشباع</a:t>
            </a:r>
            <a:r>
              <a:rPr lang="fa-IR" sz="4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a-IR" sz="4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en-US" sz="4000" cap="all" baseline="-2500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Subtitle 2"/>
          <p:cNvSpPr>
            <a:spLocks noGrp="1"/>
          </p:cNvSpPr>
          <p:nvPr>
            <p:ph type="subTitle" idx="1"/>
          </p:nvPr>
        </p:nvSpPr>
        <p:spPr>
          <a:xfrm>
            <a:off x="785786" y="2928934"/>
            <a:ext cx="7854696" cy="1129158"/>
          </a:xfrm>
        </p:spPr>
        <p:txBody>
          <a:bodyPr>
            <a:normAutofit/>
          </a:bodyPr>
          <a:lstStyle/>
          <a:p>
            <a:pPr algn="ctr"/>
            <a:r>
              <a:rPr lang="fa-IR" sz="6000" dirty="0">
                <a:solidFill>
                  <a:srgbClr val="FFFF00"/>
                </a:solidFill>
                <a:cs typeface="B Homa" pitchFamily="2" charset="-78"/>
              </a:rPr>
              <a:t>امگا 3 و امگا6</a:t>
            </a:r>
            <a:endParaRPr lang="en-US" sz="6000" dirty="0">
              <a:solidFill>
                <a:srgbClr val="FFFF00"/>
              </a:solidFill>
              <a:cs typeface="B Homa" pitchFamily="2" charset="-78"/>
            </a:endParaRPr>
          </a:p>
        </p:txBody>
      </p:sp>
    </p:spTree>
  </p:cSld>
  <p:clrMapOvr>
    <a:masterClrMapping/>
  </p:clrMapOvr>
  <p:transition advTm="5429">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35480"/>
            <a:ext cx="8229600" cy="3922412"/>
          </a:xfrm>
        </p:spPr>
        <p:txBody>
          <a:bodyPr>
            <a:normAutofit/>
          </a:bodyPr>
          <a:lstStyle/>
          <a:p>
            <a:pPr algn="just" rtl="1"/>
            <a:r>
              <a:rPr lang="fa-IR" b="1" dirty="0">
                <a:solidFill>
                  <a:srgbClr val="001642"/>
                </a:solidFill>
                <a:cs typeface="B Titr" pitchFamily="2" charset="-78"/>
              </a:rPr>
              <a:t>بیماری پارکینسون</a:t>
            </a:r>
            <a:r>
              <a:rPr lang="en-US" dirty="0">
                <a:solidFill>
                  <a:srgbClr val="001642"/>
                </a:solidFill>
                <a:cs typeface="B Titr" pitchFamily="2" charset="-78"/>
              </a:rPr>
              <a:t>: </a:t>
            </a:r>
            <a:r>
              <a:rPr lang="fa-IR" dirty="0">
                <a:solidFill>
                  <a:schemeClr val="accent3">
                    <a:lumMod val="50000"/>
                  </a:schemeClr>
                </a:solidFill>
                <a:cs typeface="B Mitra" pitchFamily="2" charset="-78"/>
              </a:rPr>
              <a:t>به نظر می رسد مصرف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در افراد مبتلا به بیماری </a:t>
            </a:r>
            <a:r>
              <a:rPr lang="fa-IR" dirty="0">
                <a:solidFill>
                  <a:schemeClr val="accent3">
                    <a:lumMod val="50000"/>
                  </a:schemeClr>
                </a:solidFill>
                <a:cs typeface="B Mitra" pitchFamily="2" charset="-78"/>
                <a:hlinkClick r:id="rId3"/>
              </a:rPr>
              <a:t>پارکینسون</a:t>
            </a:r>
            <a:r>
              <a:rPr lang="fa-IR" dirty="0">
                <a:solidFill>
                  <a:schemeClr val="accent3">
                    <a:lumMod val="50000"/>
                  </a:schemeClr>
                </a:solidFill>
                <a:cs typeface="B Mitra" pitchFamily="2" charset="-78"/>
              </a:rPr>
              <a:t>، منجر به کند شدن پیشرفت این بیماری می شود</a:t>
            </a:r>
            <a:r>
              <a:rPr lang="en-US" dirty="0" smtClean="0">
                <a:solidFill>
                  <a:schemeClr val="accent3">
                    <a:lumMod val="50000"/>
                  </a:schemeClr>
                </a:solidFill>
                <a:cs typeface="B Mitra" pitchFamily="2" charset="-78"/>
              </a:rPr>
              <a:t>.</a:t>
            </a:r>
            <a:endParaRPr lang="fa-IR" dirty="0" smtClean="0">
              <a:solidFill>
                <a:schemeClr val="accent3">
                  <a:lumMod val="50000"/>
                </a:schemeClr>
              </a:solidFill>
              <a:cs typeface="B Mitra" pitchFamily="2" charset="-78"/>
            </a:endParaRPr>
          </a:p>
          <a:p>
            <a:pPr algn="just" rtl="1">
              <a:buNone/>
            </a:pPr>
            <a:endParaRPr lang="en-US" dirty="0">
              <a:solidFill>
                <a:schemeClr val="accent3">
                  <a:lumMod val="50000"/>
                </a:schemeClr>
              </a:solidFill>
              <a:cs typeface="B Mitra" pitchFamily="2" charset="-78"/>
            </a:endParaRPr>
          </a:p>
          <a:p>
            <a:pPr algn="just" rtl="1"/>
            <a:r>
              <a:rPr lang="fa-IR" b="1" dirty="0">
                <a:solidFill>
                  <a:srgbClr val="001642"/>
                </a:solidFill>
                <a:cs typeface="B Titr" pitchFamily="2" charset="-78"/>
              </a:rPr>
              <a:t>دیابت</a:t>
            </a:r>
            <a:r>
              <a:rPr lang="en-US" b="1" dirty="0">
                <a:solidFill>
                  <a:srgbClr val="001642"/>
                </a:solidFill>
                <a:cs typeface="B Titr" pitchFamily="2" charset="-78"/>
              </a:rPr>
              <a:t>: </a:t>
            </a:r>
            <a:r>
              <a:rPr lang="fa-IR" dirty="0">
                <a:solidFill>
                  <a:schemeClr val="accent3">
                    <a:lumMod val="50000"/>
                  </a:schemeClr>
                </a:solidFill>
                <a:cs typeface="B Mitra" pitchFamily="2" charset="-78"/>
              </a:rPr>
              <a:t>مطالعات نشان می دهند که داروهای خوراکی کاهند قند خون مانند</a:t>
            </a:r>
            <a:r>
              <a:rPr lang="en-US" dirty="0">
                <a:solidFill>
                  <a:schemeClr val="accent3">
                    <a:lumMod val="50000"/>
                  </a:schemeClr>
                </a:solidFill>
                <a:cs typeface="B Mitra" pitchFamily="2" charset="-78"/>
              </a:rPr>
              <a:t> </a:t>
            </a:r>
            <a:r>
              <a:rPr lang="en-US" dirty="0" err="1">
                <a:solidFill>
                  <a:schemeClr val="accent3">
                    <a:lumMod val="50000"/>
                  </a:schemeClr>
                </a:solidFill>
                <a:cs typeface="B Mitra" pitchFamily="2" charset="-78"/>
              </a:rPr>
              <a:t>Glyburide</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و</a:t>
            </a:r>
            <a:r>
              <a:rPr lang="en-US" dirty="0">
                <a:solidFill>
                  <a:schemeClr val="accent3">
                    <a:lumMod val="50000"/>
                  </a:schemeClr>
                </a:solidFill>
                <a:cs typeface="B Mitra" pitchFamily="2" charset="-78"/>
              </a:rPr>
              <a:t> </a:t>
            </a:r>
            <a:r>
              <a:rPr lang="en-US" dirty="0" err="1">
                <a:solidFill>
                  <a:schemeClr val="accent3">
                    <a:lumMod val="50000"/>
                  </a:schemeClr>
                </a:solidFill>
                <a:cs typeface="B Mitra" pitchFamily="2" charset="-78"/>
              </a:rPr>
              <a:t>Tolazamid</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ممکن است از تولید طبیعی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در بدن جلوگیری نمایند. همچنین شواهد نشان می دهند استفاده از این کوآنزیم در بهبود کنترل قند خون در </a:t>
            </a:r>
            <a:r>
              <a:rPr lang="fa-IR" dirty="0">
                <a:solidFill>
                  <a:schemeClr val="accent3">
                    <a:lumMod val="50000"/>
                  </a:schemeClr>
                </a:solidFill>
                <a:cs typeface="B Mitra" pitchFamily="2" charset="-78"/>
                <a:hlinkClick r:id="rId4"/>
              </a:rPr>
              <a:t>افراد دیابتی</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موثر است. پس در صورت دریافت مکمل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ممکن است نیاز به کاهش دوز دارو درمانی باشد</a:t>
            </a:r>
            <a:r>
              <a:rPr lang="en-US" dirty="0">
                <a:solidFill>
                  <a:schemeClr val="accent3">
                    <a:lumMod val="50000"/>
                  </a:schemeClr>
                </a:solidFill>
                <a:cs typeface="B Mitra" pitchFamily="2" charset="-78"/>
              </a:rPr>
              <a:t>.</a:t>
            </a:r>
          </a:p>
        </p:txBody>
      </p:sp>
    </p:spTree>
  </p:cSld>
  <p:clrMapOvr>
    <a:masterClrMapping/>
  </p:clrMapOvr>
  <p:transition advTm="19625">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752" y="1527048"/>
            <a:ext cx="8503920" cy="3330712"/>
          </a:xfrm>
        </p:spPr>
        <p:txBody>
          <a:bodyPr>
            <a:normAutofit fontScale="92500" lnSpcReduction="20000"/>
          </a:bodyPr>
          <a:lstStyle/>
          <a:p>
            <a:pPr algn="just" rtl="1"/>
            <a:r>
              <a:rPr lang="fa-IR" b="1" dirty="0">
                <a:solidFill>
                  <a:srgbClr val="001642"/>
                </a:solidFill>
                <a:cs typeface="B Titr" pitchFamily="2" charset="-78"/>
              </a:rPr>
              <a:t>سرطان</a:t>
            </a:r>
            <a:r>
              <a:rPr lang="en-US" b="1" dirty="0">
                <a:solidFill>
                  <a:srgbClr val="001642"/>
                </a:solidFill>
                <a:cs typeface="B Titr" pitchFamily="2" charset="-78"/>
              </a:rPr>
              <a:t>:</a:t>
            </a:r>
            <a:r>
              <a:rPr lang="en-US" b="1" dirty="0">
                <a:solidFill>
                  <a:schemeClr val="accent3">
                    <a:lumMod val="50000"/>
                  </a:schemeClr>
                </a:solidFill>
                <a:cs typeface="B Titr" pitchFamily="2" charset="-78"/>
              </a:rPr>
              <a:t> </a:t>
            </a:r>
            <a:r>
              <a:rPr lang="fa-IR" dirty="0">
                <a:solidFill>
                  <a:schemeClr val="accent3">
                    <a:lumMod val="50000"/>
                  </a:schemeClr>
                </a:solidFill>
                <a:cs typeface="B Mitra" pitchFamily="2" charset="-78"/>
              </a:rPr>
              <a:t>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با افزایش قدرت سلول های سیستم ایمنی، سلول های </a:t>
            </a:r>
            <a:r>
              <a:rPr lang="fa-IR" dirty="0">
                <a:solidFill>
                  <a:schemeClr val="accent3">
                    <a:lumMod val="50000"/>
                  </a:schemeClr>
                </a:solidFill>
                <a:cs typeface="B Mitra" pitchFamily="2" charset="-78"/>
                <a:hlinkClick r:id="rId2"/>
              </a:rPr>
              <a:t>سرطانی</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را از بین برده و از تکثیر آن ها پیشگیری می نماید</a:t>
            </a:r>
            <a:r>
              <a:rPr lang="en-US" dirty="0" smtClean="0">
                <a:solidFill>
                  <a:schemeClr val="accent3">
                    <a:lumMod val="50000"/>
                  </a:schemeClr>
                </a:solidFill>
                <a:cs typeface="B Mitra" pitchFamily="2" charset="-78"/>
              </a:rPr>
              <a:t>.</a:t>
            </a:r>
            <a:endParaRPr lang="fa-IR" dirty="0" smtClean="0">
              <a:solidFill>
                <a:schemeClr val="accent3">
                  <a:lumMod val="50000"/>
                </a:schemeClr>
              </a:solidFill>
              <a:cs typeface="B Mitra" pitchFamily="2" charset="-78"/>
            </a:endParaRPr>
          </a:p>
          <a:p>
            <a:pPr algn="just" rtl="1">
              <a:buNone/>
            </a:pPr>
            <a:endParaRPr lang="en-US" dirty="0">
              <a:solidFill>
                <a:schemeClr val="accent3">
                  <a:lumMod val="50000"/>
                </a:schemeClr>
              </a:solidFill>
              <a:cs typeface="B Mitra" pitchFamily="2" charset="-78"/>
            </a:endParaRPr>
          </a:p>
          <a:p>
            <a:pPr algn="just" rtl="1"/>
            <a:r>
              <a:rPr lang="fa-IR" b="1" dirty="0">
                <a:solidFill>
                  <a:srgbClr val="001642"/>
                </a:solidFill>
                <a:cs typeface="B Titr" pitchFamily="2" charset="-78"/>
              </a:rPr>
              <a:t>میگرن</a:t>
            </a:r>
            <a:r>
              <a:rPr lang="en-US" b="1" dirty="0">
                <a:solidFill>
                  <a:srgbClr val="001642"/>
                </a:solidFill>
                <a:cs typeface="B Titr" pitchFamily="2" charset="-78"/>
              </a:rPr>
              <a:t>: </a:t>
            </a:r>
            <a:r>
              <a:rPr lang="fa-IR" dirty="0">
                <a:solidFill>
                  <a:schemeClr val="accent3">
                    <a:lumMod val="50000"/>
                  </a:schemeClr>
                </a:solidFill>
                <a:cs typeface="B Mitra" pitchFamily="2" charset="-78"/>
              </a:rPr>
              <a:t>تحقیقات نشان داده اند که دریافت روزانه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سبب کاهش دفعات و طول مدت حمله های </a:t>
            </a:r>
            <a:r>
              <a:rPr lang="fa-IR" dirty="0">
                <a:solidFill>
                  <a:schemeClr val="accent3">
                    <a:lumMod val="50000"/>
                  </a:schemeClr>
                </a:solidFill>
                <a:cs typeface="B Mitra" pitchFamily="2" charset="-78"/>
                <a:hlinkClick r:id="rId3"/>
              </a:rPr>
              <a:t>میگرنی</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شده است</a:t>
            </a:r>
            <a:r>
              <a:rPr lang="en-US" dirty="0" smtClean="0">
                <a:solidFill>
                  <a:schemeClr val="accent3">
                    <a:lumMod val="50000"/>
                  </a:schemeClr>
                </a:solidFill>
                <a:cs typeface="B Mitra" pitchFamily="2" charset="-78"/>
              </a:rPr>
              <a:t>.</a:t>
            </a:r>
            <a:endParaRPr lang="fa-IR" dirty="0" smtClean="0">
              <a:solidFill>
                <a:schemeClr val="accent3">
                  <a:lumMod val="50000"/>
                </a:schemeClr>
              </a:solidFill>
              <a:cs typeface="B Mitra" pitchFamily="2" charset="-78"/>
            </a:endParaRPr>
          </a:p>
          <a:p>
            <a:pPr algn="just" rtl="1">
              <a:buNone/>
            </a:pPr>
            <a:endParaRPr lang="en-US" dirty="0">
              <a:solidFill>
                <a:schemeClr val="accent3">
                  <a:lumMod val="50000"/>
                </a:schemeClr>
              </a:solidFill>
              <a:cs typeface="B Mitra" pitchFamily="2" charset="-78"/>
            </a:endParaRPr>
          </a:p>
          <a:p>
            <a:pPr algn="just" rtl="1"/>
            <a:r>
              <a:rPr lang="fa-IR" b="1" dirty="0">
                <a:solidFill>
                  <a:srgbClr val="001642"/>
                </a:solidFill>
                <a:cs typeface="B Titr" pitchFamily="2" charset="-78"/>
              </a:rPr>
              <a:t>جراحی قلب</a:t>
            </a:r>
            <a:r>
              <a:rPr lang="en-US" b="1" dirty="0">
                <a:solidFill>
                  <a:srgbClr val="001642"/>
                </a:solidFill>
                <a:cs typeface="B Titr" pitchFamily="2" charset="-78"/>
              </a:rPr>
              <a:t>:</a:t>
            </a:r>
            <a:r>
              <a:rPr lang="en-US" b="1" dirty="0">
                <a:solidFill>
                  <a:schemeClr val="accent3">
                    <a:lumMod val="50000"/>
                  </a:schemeClr>
                </a:solidFill>
                <a:cs typeface="B Titr" pitchFamily="2" charset="-78"/>
              </a:rPr>
              <a:t> </a:t>
            </a:r>
            <a:r>
              <a:rPr lang="fa-IR" dirty="0">
                <a:solidFill>
                  <a:schemeClr val="accent3">
                    <a:lumMod val="50000"/>
                  </a:schemeClr>
                </a:solidFill>
                <a:cs typeface="B Mitra" pitchFamily="2" charset="-78"/>
              </a:rPr>
              <a:t>مطالعات نشان داده اند که دریافت مکمل های خوراکی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دو هفته قبل از عمل جراحی قلب، اثر مثبتی در بهبود عملکرد قلب بعد از جراحی دارد و مدت زمان اقامت در بیمارستان را کوتاه می کند</a:t>
            </a:r>
            <a:r>
              <a:rPr lang="en-US" dirty="0">
                <a:solidFill>
                  <a:schemeClr val="accent3">
                    <a:lumMod val="50000"/>
                  </a:schemeClr>
                </a:solidFill>
                <a:cs typeface="B Mitra" pitchFamily="2" charset="-78"/>
              </a:rPr>
              <a:t>. </a:t>
            </a:r>
          </a:p>
        </p:txBody>
      </p:sp>
    </p:spTree>
  </p:cSld>
  <p:clrMapOvr>
    <a:masterClrMapping/>
  </p:clrMapOvr>
  <p:transition advTm="10577">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1285860"/>
            <a:ext cx="8503920" cy="4357718"/>
          </a:xfrm>
        </p:spPr>
        <p:txBody>
          <a:bodyPr>
            <a:normAutofit/>
          </a:bodyPr>
          <a:lstStyle/>
          <a:p>
            <a:pPr algn="just" rtl="1">
              <a:buNone/>
            </a:pPr>
            <a:r>
              <a:rPr lang="fa-IR" b="1" dirty="0">
                <a:solidFill>
                  <a:srgbClr val="001642"/>
                </a:solidFill>
                <a:cs typeface="B Titr" pitchFamily="2" charset="-78"/>
              </a:rPr>
              <a:t>نارسایی احتقانی </a:t>
            </a:r>
            <a:r>
              <a:rPr lang="fa-IR" b="1" dirty="0" smtClean="0">
                <a:solidFill>
                  <a:srgbClr val="001642"/>
                </a:solidFill>
                <a:cs typeface="B Titr" pitchFamily="2" charset="-78"/>
              </a:rPr>
              <a:t>قلب</a:t>
            </a:r>
            <a:endParaRPr lang="en-US" b="1" dirty="0" smtClean="0">
              <a:solidFill>
                <a:srgbClr val="001642"/>
              </a:solidFill>
              <a:cs typeface="B Titr" pitchFamily="2" charset="-78"/>
            </a:endParaRPr>
          </a:p>
          <a:p>
            <a:pPr algn="just" rtl="1"/>
            <a:r>
              <a:rPr lang="en-US" dirty="0" smtClean="0">
                <a:solidFill>
                  <a:schemeClr val="accent3">
                    <a:lumMod val="50000"/>
                  </a:schemeClr>
                </a:solidFill>
                <a:cs typeface="B Mitra" pitchFamily="2" charset="-78"/>
              </a:rPr>
              <a:t>(CHF) </a:t>
            </a:r>
            <a:r>
              <a:rPr lang="fa-IR" dirty="0" smtClean="0">
                <a:solidFill>
                  <a:schemeClr val="accent3">
                    <a:lumMod val="50000"/>
                  </a:schemeClr>
                </a:solidFill>
                <a:cs typeface="B Mitra" pitchFamily="2" charset="-78"/>
              </a:rPr>
              <a:t>برخی </a:t>
            </a:r>
            <a:r>
              <a:rPr lang="fa-IR" dirty="0">
                <a:solidFill>
                  <a:schemeClr val="accent3">
                    <a:lumMod val="50000"/>
                  </a:schemeClr>
                </a:solidFill>
                <a:cs typeface="B Mitra" pitchFamily="2" charset="-78"/>
              </a:rPr>
              <a:t>مطالعات نشان می دهند که کوآنزیم </a:t>
            </a:r>
            <a:r>
              <a:rPr lang="en-US" dirty="0">
                <a:solidFill>
                  <a:schemeClr val="accent3">
                    <a:lumMod val="50000"/>
                  </a:schemeClr>
                </a:solidFill>
                <a:cs typeface="B Mitra" pitchFamily="2" charset="-78"/>
              </a:rPr>
              <a:t>Q10 </a:t>
            </a:r>
            <a:r>
              <a:rPr lang="fa-IR" dirty="0">
                <a:solidFill>
                  <a:schemeClr val="accent3">
                    <a:lumMod val="50000"/>
                  </a:schemeClr>
                </a:solidFill>
                <a:cs typeface="B Mitra" pitchFamily="2" charset="-78"/>
              </a:rPr>
              <a:t>می تواند در درمان </a:t>
            </a:r>
            <a:r>
              <a:rPr lang="fa-IR" dirty="0">
                <a:solidFill>
                  <a:schemeClr val="accent3">
                    <a:lumMod val="50000"/>
                  </a:schemeClr>
                </a:solidFill>
                <a:cs typeface="B Mitra" pitchFamily="2" charset="-78"/>
                <a:hlinkClick r:id="rId2"/>
              </a:rPr>
              <a:t>نارسایی احتقانی قلب</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مفید باشد. اما به یاد داشته باشید که از این ترکیب در کنار درمان های متداول استفاده می شود، نه جای آن ها. برخی علایم شایع مرتبط با این بیماری، گردش خون ناکافی، تنفس کوتاه، خستگی و ادم می باشند و از علل متداول</a:t>
            </a:r>
            <a:r>
              <a:rPr lang="en-US" dirty="0">
                <a:solidFill>
                  <a:schemeClr val="accent3">
                    <a:lumMod val="50000"/>
                  </a:schemeClr>
                </a:solidFill>
                <a:cs typeface="B Mitra" pitchFamily="2" charset="-78"/>
              </a:rPr>
              <a:t> CHF </a:t>
            </a:r>
            <a:r>
              <a:rPr lang="fa-IR" dirty="0">
                <a:solidFill>
                  <a:schemeClr val="accent3">
                    <a:lumMod val="50000"/>
                  </a:schemeClr>
                </a:solidFill>
                <a:cs typeface="B Mitra" pitchFamily="2" charset="-78"/>
              </a:rPr>
              <a:t>می توان به بیماری عروق کرونری، حمله قلبی، فشار خون بالا، افزایش سن و کاردیو میوپاتی (اختلال عضله قلب) اشاره نمود. افراد مبتلا به</a:t>
            </a:r>
            <a:r>
              <a:rPr lang="en-US" dirty="0">
                <a:solidFill>
                  <a:schemeClr val="accent3">
                    <a:lumMod val="50000"/>
                  </a:schemeClr>
                </a:solidFill>
                <a:cs typeface="B Mitra" pitchFamily="2" charset="-78"/>
              </a:rPr>
              <a:t> CHF </a:t>
            </a:r>
            <a:r>
              <a:rPr lang="fa-IR" dirty="0">
                <a:solidFill>
                  <a:schemeClr val="accent3">
                    <a:lumMod val="50000"/>
                  </a:schemeClr>
                </a:solidFill>
                <a:cs typeface="B Mitra" pitchFamily="2" charset="-78"/>
              </a:rPr>
              <a:t>نسبت به افراد سالم، سطح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کمتری در سلول های عضلانی قلب خود دارند</a:t>
            </a:r>
            <a:r>
              <a:rPr lang="en-US" dirty="0">
                <a:solidFill>
                  <a:schemeClr val="accent3">
                    <a:lumMod val="50000"/>
                  </a:schemeClr>
                </a:solidFill>
                <a:cs typeface="B Mitra" pitchFamily="2" charset="-78"/>
              </a:rPr>
              <a:t>.</a:t>
            </a:r>
          </a:p>
          <a:p>
            <a:endParaRPr lang="en-US" dirty="0"/>
          </a:p>
        </p:txBody>
      </p:sp>
    </p:spTree>
  </p:cSld>
  <p:clrMapOvr>
    <a:masterClrMapping/>
  </p:clrMapOvr>
  <p:transition advTm="30748">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35480"/>
            <a:ext cx="8229600" cy="3279470"/>
          </a:xfrm>
        </p:spPr>
        <p:txBody>
          <a:bodyPr>
            <a:normAutofit lnSpcReduction="10000"/>
          </a:bodyPr>
          <a:lstStyle/>
          <a:p>
            <a:pPr algn="just" rtl="1"/>
            <a:r>
              <a:rPr lang="fa-IR" b="1" dirty="0">
                <a:solidFill>
                  <a:srgbClr val="001642"/>
                </a:solidFill>
                <a:cs typeface="B Titr" pitchFamily="2" charset="-78"/>
              </a:rPr>
              <a:t>کاردیومیوپاتی</a:t>
            </a:r>
            <a:r>
              <a:rPr lang="en-US" dirty="0">
                <a:solidFill>
                  <a:srgbClr val="001642"/>
                </a:solidFill>
                <a:cs typeface="B Titr" pitchFamily="2" charset="-78"/>
              </a:rPr>
              <a:t>: </a:t>
            </a:r>
            <a:endParaRPr lang="fa-IR" dirty="0" smtClean="0">
              <a:solidFill>
                <a:srgbClr val="001642"/>
              </a:solidFill>
              <a:cs typeface="B Titr" pitchFamily="2" charset="-78"/>
            </a:endParaRPr>
          </a:p>
          <a:p>
            <a:pPr algn="just" rtl="1">
              <a:buNone/>
            </a:pPr>
            <a:r>
              <a:rPr lang="fa-IR" dirty="0" smtClean="0">
                <a:solidFill>
                  <a:schemeClr val="accent3">
                    <a:lumMod val="50000"/>
                  </a:schemeClr>
                </a:solidFill>
                <a:cs typeface="B Mitra" pitchFamily="2" charset="-78"/>
              </a:rPr>
              <a:t>این </a:t>
            </a:r>
            <a:r>
              <a:rPr lang="fa-IR" dirty="0">
                <a:solidFill>
                  <a:schemeClr val="accent3">
                    <a:lumMod val="50000"/>
                  </a:schemeClr>
                </a:solidFill>
                <a:cs typeface="B Mitra" pitchFamily="2" charset="-78"/>
              </a:rPr>
              <a:t>بیماری، یک نام عمومی است و به حالتی اطلاق می شود که عضله قلب دچار اختلال شود. برخی مطالعات پیشنهاد می کنند که مکمل کوآنزیم </a:t>
            </a:r>
            <a:r>
              <a:rPr lang="en-US" dirty="0">
                <a:solidFill>
                  <a:schemeClr val="accent3">
                    <a:lumMod val="50000"/>
                  </a:schemeClr>
                </a:solidFill>
                <a:cs typeface="B Mitra" pitchFamily="2" charset="-78"/>
              </a:rPr>
              <a:t>Q10 </a:t>
            </a:r>
            <a:r>
              <a:rPr lang="fa-IR" dirty="0">
                <a:solidFill>
                  <a:schemeClr val="accent3">
                    <a:lumMod val="50000"/>
                  </a:schemeClr>
                </a:solidFill>
                <a:cs typeface="B Mitra" pitchFamily="2" charset="-78"/>
              </a:rPr>
              <a:t>برای برخی از </a:t>
            </a:r>
            <a:r>
              <a:rPr lang="fa-IR" dirty="0" smtClean="0">
                <a:solidFill>
                  <a:schemeClr val="accent3">
                    <a:lumMod val="50000"/>
                  </a:schemeClr>
                </a:solidFill>
                <a:cs typeface="B Mitra" pitchFamily="2" charset="-78"/>
              </a:rPr>
              <a:t/>
            </a:r>
            <a:br>
              <a:rPr lang="fa-IR" dirty="0" smtClean="0">
                <a:solidFill>
                  <a:schemeClr val="accent3">
                    <a:lumMod val="50000"/>
                  </a:schemeClr>
                </a:solidFill>
                <a:cs typeface="B Mitra" pitchFamily="2" charset="-78"/>
              </a:rPr>
            </a:br>
            <a:r>
              <a:rPr lang="fa-IR" dirty="0" smtClean="0">
                <a:solidFill>
                  <a:schemeClr val="accent3">
                    <a:lumMod val="50000"/>
                  </a:schemeClr>
                </a:solidFill>
                <a:cs typeface="B Mitra" pitchFamily="2" charset="-78"/>
              </a:rPr>
              <a:t>فرم </a:t>
            </a:r>
            <a:r>
              <a:rPr lang="fa-IR" dirty="0">
                <a:solidFill>
                  <a:schemeClr val="accent3">
                    <a:lumMod val="50000"/>
                  </a:schemeClr>
                </a:solidFill>
                <a:cs typeface="B Mitra" pitchFamily="2" charset="-78"/>
              </a:rPr>
              <a:t>های کاردیومیوپاتی یا بیماری های عضله قلبی مفید است</a:t>
            </a:r>
            <a:r>
              <a:rPr lang="en-US" dirty="0" smtClean="0">
                <a:solidFill>
                  <a:schemeClr val="accent3">
                    <a:lumMod val="50000"/>
                  </a:schemeClr>
                </a:solidFill>
                <a:cs typeface="B Mitra" pitchFamily="2" charset="-78"/>
              </a:rPr>
              <a:t>.</a:t>
            </a:r>
          </a:p>
          <a:p>
            <a:pPr algn="just" rtl="1">
              <a:buNone/>
            </a:pPr>
            <a:endParaRPr lang="en-US" dirty="0">
              <a:solidFill>
                <a:schemeClr val="accent3">
                  <a:lumMod val="50000"/>
                </a:schemeClr>
              </a:solidFill>
              <a:cs typeface="B Mitra" pitchFamily="2" charset="-78"/>
            </a:endParaRPr>
          </a:p>
          <a:p>
            <a:pPr algn="just" rtl="1"/>
            <a:r>
              <a:rPr lang="fa-IR" b="1" dirty="0">
                <a:solidFill>
                  <a:srgbClr val="001642"/>
                </a:solidFill>
                <a:cs typeface="B Titr" pitchFamily="2" charset="-78"/>
              </a:rPr>
              <a:t>سایر بیماری ها</a:t>
            </a:r>
            <a:r>
              <a:rPr lang="en-US" b="1" dirty="0">
                <a:solidFill>
                  <a:srgbClr val="001642"/>
                </a:solidFill>
                <a:cs typeface="B Titr" pitchFamily="2" charset="-78"/>
              </a:rPr>
              <a:t>: </a:t>
            </a:r>
            <a:endParaRPr lang="fa-IR" b="1" dirty="0" smtClean="0">
              <a:solidFill>
                <a:srgbClr val="001642"/>
              </a:solidFill>
              <a:cs typeface="B Titr" pitchFamily="2" charset="-78"/>
            </a:endParaRPr>
          </a:p>
          <a:p>
            <a:pPr algn="just" rtl="1">
              <a:buNone/>
            </a:pPr>
            <a:r>
              <a:rPr lang="fa-IR" dirty="0" smtClean="0">
                <a:solidFill>
                  <a:schemeClr val="accent3">
                    <a:lumMod val="50000"/>
                  </a:schemeClr>
                </a:solidFill>
                <a:cs typeface="B Mitra" pitchFamily="2" charset="-78"/>
              </a:rPr>
              <a:t>تحقیقات </a:t>
            </a:r>
            <a:r>
              <a:rPr lang="fa-IR" dirty="0">
                <a:solidFill>
                  <a:schemeClr val="accent3">
                    <a:lumMod val="50000"/>
                  </a:schemeClr>
                </a:solidFill>
                <a:cs typeface="B Mitra" pitchFamily="2" charset="-78"/>
              </a:rPr>
              <a:t>دیگر درباره ی اثرات بالقوه کوآنزیم</a:t>
            </a:r>
            <a:r>
              <a:rPr lang="en-US" dirty="0">
                <a:solidFill>
                  <a:schemeClr val="accent3">
                    <a:lumMod val="50000"/>
                  </a:schemeClr>
                </a:solidFill>
                <a:cs typeface="B Mitra" pitchFamily="2" charset="-78"/>
              </a:rPr>
              <a:t> Q10 </a:t>
            </a:r>
            <a:r>
              <a:rPr lang="fa-IR" dirty="0">
                <a:solidFill>
                  <a:schemeClr val="accent3">
                    <a:lumMod val="50000"/>
                  </a:schemeClr>
                </a:solidFill>
                <a:cs typeface="B Mitra" pitchFamily="2" charset="-78"/>
              </a:rPr>
              <a:t>بر </a:t>
            </a:r>
            <a:r>
              <a:rPr lang="fa-IR" dirty="0">
                <a:solidFill>
                  <a:schemeClr val="accent3">
                    <a:lumMod val="50000"/>
                  </a:schemeClr>
                </a:solidFill>
                <a:cs typeface="B Mitra" pitchFamily="2" charset="-78"/>
                <a:hlinkClick r:id="rId2"/>
              </a:rPr>
              <a:t>سرطان سینه</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 </a:t>
            </a:r>
            <a:r>
              <a:rPr lang="fa-IR" dirty="0">
                <a:solidFill>
                  <a:schemeClr val="accent3">
                    <a:lumMod val="50000"/>
                  </a:schemeClr>
                </a:solidFill>
                <a:cs typeface="B Mitra" pitchFamily="2" charset="-78"/>
                <a:hlinkClick r:id="rId3"/>
              </a:rPr>
              <a:t>ایدز</a:t>
            </a:r>
            <a:r>
              <a:rPr lang="fa-IR" dirty="0">
                <a:solidFill>
                  <a:schemeClr val="accent3">
                    <a:lumMod val="50000"/>
                  </a:schemeClr>
                </a:solidFill>
                <a:cs typeface="B Mitra" pitchFamily="2" charset="-78"/>
              </a:rPr>
              <a:t>، بیماری های اطراف دندان و </a:t>
            </a:r>
            <a:r>
              <a:rPr lang="fa-IR" dirty="0">
                <a:solidFill>
                  <a:schemeClr val="accent3">
                    <a:lumMod val="50000"/>
                  </a:schemeClr>
                </a:solidFill>
                <a:cs typeface="B Mitra" pitchFamily="2" charset="-78"/>
                <a:hlinkClick r:id="rId4"/>
              </a:rPr>
              <a:t>آلزایمر</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در حال انجام است</a:t>
            </a:r>
            <a:r>
              <a:rPr lang="en-US" dirty="0">
                <a:solidFill>
                  <a:schemeClr val="accent3">
                    <a:lumMod val="50000"/>
                  </a:schemeClr>
                </a:solidFill>
                <a:cs typeface="B Mitra" pitchFamily="2" charset="-78"/>
              </a:rPr>
              <a:t>.</a:t>
            </a:r>
          </a:p>
          <a:p>
            <a:endParaRPr lang="en-US" dirty="0"/>
          </a:p>
        </p:txBody>
      </p:sp>
    </p:spTree>
  </p:cSld>
  <p:clrMapOvr>
    <a:masterClrMapping/>
  </p:clrMapOvr>
  <p:transition advTm="17706">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5794"/>
            <a:ext cx="8229600" cy="704104"/>
          </a:xfrm>
        </p:spPr>
        <p:txBody>
          <a:bodyPr>
            <a:normAutofit/>
          </a:bodyPr>
          <a:lstStyle/>
          <a:p>
            <a:pPr algn="ctr"/>
            <a:r>
              <a:rPr lang="fa-IR" sz="3600" b="1" dirty="0">
                <a:cs typeface="B Titr" pitchFamily="2" charset="-78"/>
              </a:rPr>
              <a:t>رويال ژل</a:t>
            </a:r>
            <a:endParaRPr lang="en-US" sz="3600" dirty="0">
              <a:cs typeface="B Titr" pitchFamily="2" charset="-78"/>
            </a:endParaRPr>
          </a:p>
        </p:txBody>
      </p:sp>
      <p:sp>
        <p:nvSpPr>
          <p:cNvPr id="3" name="Content Placeholder 2"/>
          <p:cNvSpPr>
            <a:spLocks noGrp="1"/>
          </p:cNvSpPr>
          <p:nvPr>
            <p:ph idx="1"/>
          </p:nvPr>
        </p:nvSpPr>
        <p:spPr>
          <a:xfrm>
            <a:off x="457200" y="1743077"/>
            <a:ext cx="8229600" cy="4257691"/>
          </a:xfrm>
        </p:spPr>
        <p:txBody>
          <a:bodyPr>
            <a:normAutofit fontScale="92500" lnSpcReduction="20000"/>
          </a:bodyPr>
          <a:lstStyle/>
          <a:p>
            <a:pPr algn="just" rtl="1">
              <a:buNone/>
            </a:pPr>
            <a:r>
              <a:rPr lang="fa-IR" sz="2900" dirty="0">
                <a:solidFill>
                  <a:srgbClr val="001642"/>
                </a:solidFill>
                <a:cs typeface="B Titr" pitchFamily="2" charset="-78"/>
              </a:rPr>
              <a:t>خواص درماني ژله شاهي زنبورعسل (رويال ژل) : </a:t>
            </a:r>
            <a:endParaRPr lang="fa-IR" sz="2900" dirty="0" smtClean="0">
              <a:solidFill>
                <a:srgbClr val="001642"/>
              </a:solidFill>
              <a:cs typeface="B Titr" pitchFamily="2" charset="-78"/>
            </a:endParaRPr>
          </a:p>
          <a:p>
            <a:pPr algn="just" rtl="1"/>
            <a:r>
              <a:rPr lang="fa-IR" sz="2900" dirty="0" smtClean="0">
                <a:solidFill>
                  <a:schemeClr val="accent3">
                    <a:lumMod val="50000"/>
                  </a:schemeClr>
                </a:solidFill>
                <a:cs typeface="B Mitra" pitchFamily="2" charset="-78"/>
              </a:rPr>
              <a:t>ژله </a:t>
            </a:r>
            <a:r>
              <a:rPr lang="fa-IR" sz="2900" dirty="0">
                <a:solidFill>
                  <a:schemeClr val="accent3">
                    <a:lumMod val="50000"/>
                  </a:schemeClr>
                </a:solidFill>
                <a:cs typeface="B Mitra" pitchFamily="2" charset="-78"/>
              </a:rPr>
              <a:t>شاهي كه زنبوران عسل آن را توليد مي كنند از خوردن گرده گل حاصل </a:t>
            </a:r>
            <a:r>
              <a:rPr lang="fa-IR" sz="2900" dirty="0" smtClean="0">
                <a:solidFill>
                  <a:schemeClr val="accent3">
                    <a:lumMod val="50000"/>
                  </a:schemeClr>
                </a:solidFill>
                <a:cs typeface="B Mitra" pitchFamily="2" charset="-78"/>
              </a:rPr>
              <a:t>ميشود </a:t>
            </a:r>
            <a:r>
              <a:rPr lang="fa-IR" sz="2900" dirty="0">
                <a:solidFill>
                  <a:schemeClr val="accent3">
                    <a:lumMod val="50000"/>
                  </a:schemeClr>
                </a:solidFill>
                <a:cs typeface="B Mitra" pitchFamily="2" charset="-78"/>
              </a:rPr>
              <a:t>و از غدا هاي حلقي زنبوران دايه مي تراود . اين ماده ژلاتيني با رنگ سفيد و درخشندگي هاي صدفي در برخي از كشورها چون آمريكا،فرانسه،انگلستان،ايتاليا، آلمان و ... به رويال ژل معروف شده است .ژله شاهي سرشار از هورمونهاي آميزشي و ويتامين </a:t>
            </a:r>
            <a:r>
              <a:rPr lang="en-US" sz="2900" dirty="0">
                <a:solidFill>
                  <a:schemeClr val="accent3">
                    <a:lumMod val="50000"/>
                  </a:schemeClr>
                </a:solidFill>
                <a:cs typeface="B Mitra" pitchFamily="2" charset="-78"/>
              </a:rPr>
              <a:t>E</a:t>
            </a:r>
            <a:r>
              <a:rPr lang="fa-IR" sz="2900" dirty="0">
                <a:solidFill>
                  <a:schemeClr val="accent3">
                    <a:lumMod val="50000"/>
                  </a:schemeClr>
                </a:solidFill>
                <a:cs typeface="B Mitra" pitchFamily="2" charset="-78"/>
              </a:rPr>
              <a:t> است كه فعاليت هاي آميزشي را تحريك مي كند و دارويي عالي براي پيشگيري موقت پيري زودرس است .</a:t>
            </a:r>
            <a:endParaRPr lang="en-US" sz="2900" dirty="0">
              <a:solidFill>
                <a:schemeClr val="accent3">
                  <a:lumMod val="50000"/>
                </a:schemeClr>
              </a:solidFill>
              <a:cs typeface="B Mitra" pitchFamily="2" charset="-78"/>
            </a:endParaRPr>
          </a:p>
          <a:p>
            <a:pPr algn="just" rtl="1"/>
            <a:r>
              <a:rPr lang="fa-IR" sz="2900" dirty="0">
                <a:solidFill>
                  <a:schemeClr val="accent3">
                    <a:lumMod val="50000"/>
                  </a:schemeClr>
                </a:solidFill>
                <a:cs typeface="B Mitra" pitchFamily="2" charset="-78"/>
              </a:rPr>
              <a:t>رويال ژل در ساختن مواد حافظ پوست يكي از عناصر اساسي است، اثرش مربوط به ويتامينها ، بويژه اسيد يانتوليك است . ژله شاهي با نتايج موفقيت آميز در مورد بيماريهاي قلب و رگها ، لوله گوارش ، پاركينسون و ... به كار رفته است . رويال ژل سرشار از استيل كولين است كه موجب گشاد شدن رگهاي خوني مي شود و بويژه براي اشخاص دچار فشار خون توصيه شده است و باعث تنظيم فشار خون ميشود . </a:t>
            </a:r>
            <a:endParaRPr lang="en-US" sz="2900" dirty="0">
              <a:solidFill>
                <a:schemeClr val="accent3">
                  <a:lumMod val="50000"/>
                </a:schemeClr>
              </a:solidFill>
              <a:cs typeface="B Mitra" pitchFamily="2" charset="-78"/>
            </a:endParaRPr>
          </a:p>
        </p:txBody>
      </p:sp>
    </p:spTree>
  </p:cSld>
  <p:clrMapOvr>
    <a:masterClrMapping/>
  </p:clrMapOvr>
  <p:transition advTm="26738">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3050"/>
            <a:ext cx="8229600" cy="4389120"/>
          </a:xfrm>
        </p:spPr>
        <p:txBody>
          <a:bodyPr/>
          <a:lstStyle/>
          <a:p>
            <a:pPr algn="just" rtl="1"/>
            <a:r>
              <a:rPr lang="fa-IR" sz="2800" dirty="0">
                <a:solidFill>
                  <a:schemeClr val="accent3">
                    <a:lumMod val="50000"/>
                  </a:schemeClr>
                </a:solidFill>
                <a:cs typeface="B Mitra" pitchFamily="2" charset="-78"/>
              </a:rPr>
              <a:t>رويال ژل در موارد كم خوني ، ناراحتيهاي اعصاب و روان ، آلزايمر ، ضعف عمومي بدن بسيار موثر مي </a:t>
            </a:r>
            <a:r>
              <a:rPr lang="fa-IR" sz="2800" dirty="0" smtClean="0">
                <a:solidFill>
                  <a:schemeClr val="accent3">
                    <a:lumMod val="50000"/>
                  </a:schemeClr>
                </a:solidFill>
                <a:cs typeface="B Mitra" pitchFamily="2" charset="-78"/>
              </a:rPr>
              <a:t>باشد. </a:t>
            </a:r>
            <a:r>
              <a:rPr lang="fa-IR" sz="2800" dirty="0">
                <a:solidFill>
                  <a:schemeClr val="accent3">
                    <a:lumMod val="50000"/>
                  </a:schemeClr>
                </a:solidFill>
                <a:cs typeface="B Mitra" pitchFamily="2" charset="-78"/>
              </a:rPr>
              <a:t>به علاوه داراي خاصيت انرژی زايي </a:t>
            </a:r>
            <a:r>
              <a:rPr lang="fa-IR" sz="2800" dirty="0" smtClean="0">
                <a:solidFill>
                  <a:schemeClr val="accent3">
                    <a:lumMod val="50000"/>
                  </a:schemeClr>
                </a:solidFill>
                <a:cs typeface="B Mitra" pitchFamily="2" charset="-78"/>
              </a:rPr>
              <a:t/>
            </a:r>
            <a:br>
              <a:rPr lang="fa-IR" sz="2800" dirty="0" smtClean="0">
                <a:solidFill>
                  <a:schemeClr val="accent3">
                    <a:lumMod val="50000"/>
                  </a:schemeClr>
                </a:solidFill>
                <a:cs typeface="B Mitra" pitchFamily="2" charset="-78"/>
              </a:rPr>
            </a:br>
            <a:r>
              <a:rPr lang="fa-IR" sz="2800" dirty="0" smtClean="0">
                <a:solidFill>
                  <a:schemeClr val="accent3">
                    <a:lumMod val="50000"/>
                  </a:schemeClr>
                </a:solidFill>
                <a:cs typeface="B Mitra" pitchFamily="2" charset="-78"/>
              </a:rPr>
              <a:t>فوق </a:t>
            </a:r>
            <a:r>
              <a:rPr lang="fa-IR" sz="2800" dirty="0">
                <a:solidFill>
                  <a:schemeClr val="accent3">
                    <a:lumMod val="50000"/>
                  </a:schemeClr>
                </a:solidFill>
                <a:cs typeface="B Mitra" pitchFamily="2" charset="-78"/>
              </a:rPr>
              <a:t>العاده اي هست .</a:t>
            </a:r>
            <a:endParaRPr lang="en-US" sz="2800" dirty="0">
              <a:solidFill>
                <a:schemeClr val="accent3">
                  <a:lumMod val="50000"/>
                </a:schemeClr>
              </a:solidFill>
              <a:cs typeface="B Mitra" pitchFamily="2" charset="-78"/>
            </a:endParaRPr>
          </a:p>
          <a:p>
            <a:pPr algn="just" rtl="1"/>
            <a:r>
              <a:rPr lang="fa-IR" sz="2500" dirty="0">
                <a:solidFill>
                  <a:srgbClr val="001642"/>
                </a:solidFill>
                <a:cs typeface="B Titr" pitchFamily="2" charset="-78"/>
              </a:rPr>
              <a:t>مقدار مصرف : </a:t>
            </a:r>
            <a:r>
              <a:rPr lang="fa-IR" sz="2800" dirty="0">
                <a:solidFill>
                  <a:schemeClr val="accent3">
                    <a:lumMod val="50000"/>
                  </a:schemeClr>
                </a:solidFill>
                <a:cs typeface="B Mitra" pitchFamily="2" charset="-78"/>
              </a:rPr>
              <a:t>روزي دو بار </a:t>
            </a:r>
            <a:endParaRPr lang="en-US" sz="2800" dirty="0">
              <a:solidFill>
                <a:schemeClr val="accent3">
                  <a:lumMod val="50000"/>
                </a:schemeClr>
              </a:solidFill>
              <a:cs typeface="B Mitra" pitchFamily="2" charset="-78"/>
            </a:endParaRPr>
          </a:p>
          <a:p>
            <a:pPr algn="just" rtl="1"/>
            <a:r>
              <a:rPr lang="fa-IR" sz="2500" dirty="0">
                <a:solidFill>
                  <a:srgbClr val="001642"/>
                </a:solidFill>
                <a:cs typeface="B Titr" pitchFamily="2" charset="-78"/>
              </a:rPr>
              <a:t>بزرگسالان :</a:t>
            </a:r>
            <a:r>
              <a:rPr lang="fa-IR" sz="2500" dirty="0">
                <a:solidFill>
                  <a:schemeClr val="accent3">
                    <a:lumMod val="50000"/>
                  </a:schemeClr>
                </a:solidFill>
                <a:cs typeface="B Titr" pitchFamily="2" charset="-78"/>
              </a:rPr>
              <a:t> </a:t>
            </a:r>
            <a:r>
              <a:rPr lang="fa-IR" sz="2800" dirty="0">
                <a:solidFill>
                  <a:schemeClr val="accent3">
                    <a:lumMod val="50000"/>
                  </a:schemeClr>
                </a:solidFill>
                <a:cs typeface="B Mitra" pitchFamily="2" charset="-78"/>
              </a:rPr>
              <a:t>1 قاشق چايخوري قبل از صبحانه و عصرانه</a:t>
            </a:r>
            <a:endParaRPr lang="en-US" sz="2800" dirty="0">
              <a:solidFill>
                <a:schemeClr val="accent3">
                  <a:lumMod val="50000"/>
                </a:schemeClr>
              </a:solidFill>
              <a:cs typeface="B Mitra" pitchFamily="2" charset="-78"/>
            </a:endParaRPr>
          </a:p>
          <a:p>
            <a:pPr algn="just" rtl="1"/>
            <a:r>
              <a:rPr lang="fa-IR" sz="2500" dirty="0">
                <a:solidFill>
                  <a:srgbClr val="001642"/>
                </a:solidFill>
                <a:cs typeface="B Titr" pitchFamily="2" charset="-78"/>
              </a:rPr>
              <a:t>اطفال زير 5 سال :</a:t>
            </a:r>
            <a:r>
              <a:rPr lang="fa-IR" sz="2500" dirty="0">
                <a:solidFill>
                  <a:schemeClr val="accent3">
                    <a:lumMod val="50000"/>
                  </a:schemeClr>
                </a:solidFill>
                <a:cs typeface="B Titr" pitchFamily="2" charset="-78"/>
              </a:rPr>
              <a:t> </a:t>
            </a:r>
            <a:r>
              <a:rPr lang="fa-IR" sz="2800" dirty="0">
                <a:solidFill>
                  <a:schemeClr val="accent3">
                    <a:lumMod val="50000"/>
                  </a:schemeClr>
                </a:solidFill>
                <a:cs typeface="B Mitra" pitchFamily="2" charset="-78"/>
              </a:rPr>
              <a:t>نصف قاشق چايخوري قبل از صبحانه و عصرانه</a:t>
            </a:r>
            <a:endParaRPr lang="en-US" sz="2800" dirty="0">
              <a:solidFill>
                <a:schemeClr val="accent3">
                  <a:lumMod val="50000"/>
                </a:schemeClr>
              </a:solidFill>
              <a:cs typeface="B Mitra" pitchFamily="2" charset="-78"/>
            </a:endParaRPr>
          </a:p>
          <a:p>
            <a:pPr algn="just" rtl="1"/>
            <a:r>
              <a:rPr lang="fa-IR" sz="2500" dirty="0">
                <a:solidFill>
                  <a:srgbClr val="001642"/>
                </a:solidFill>
                <a:cs typeface="B Titr" pitchFamily="2" charset="-78"/>
              </a:rPr>
              <a:t>تركيبات موجود در ژله شاهي :</a:t>
            </a:r>
            <a:endParaRPr lang="en-US" sz="2500" dirty="0">
              <a:solidFill>
                <a:srgbClr val="001642"/>
              </a:solidFill>
              <a:cs typeface="B Titr" pitchFamily="2" charset="-78"/>
            </a:endParaRPr>
          </a:p>
          <a:p>
            <a:pPr algn="just" rtl="1"/>
            <a:r>
              <a:rPr lang="fa-IR" sz="2500" dirty="0">
                <a:solidFill>
                  <a:schemeClr val="accent3">
                    <a:lumMod val="50000"/>
                  </a:schemeClr>
                </a:solidFill>
                <a:cs typeface="B Mitra" pitchFamily="2" charset="-78"/>
              </a:rPr>
              <a:t>ویتامین های</a:t>
            </a:r>
            <a:r>
              <a:rPr lang="en-US" sz="2500" dirty="0">
                <a:solidFill>
                  <a:schemeClr val="accent3">
                    <a:lumMod val="50000"/>
                  </a:schemeClr>
                </a:solidFill>
                <a:cs typeface="B Mitra" pitchFamily="2" charset="-78"/>
              </a:rPr>
              <a:t>E </a:t>
            </a:r>
            <a:r>
              <a:rPr lang="fa-IR" sz="2500" dirty="0">
                <a:solidFill>
                  <a:schemeClr val="accent3">
                    <a:lumMod val="50000"/>
                  </a:schemeClr>
                </a:solidFill>
                <a:cs typeface="B Mitra" pitchFamily="2" charset="-78"/>
              </a:rPr>
              <a:t>،  </a:t>
            </a:r>
            <a:r>
              <a:rPr lang="en-US" sz="2500" dirty="0">
                <a:solidFill>
                  <a:schemeClr val="accent3">
                    <a:lumMod val="50000"/>
                  </a:schemeClr>
                </a:solidFill>
                <a:cs typeface="B Mitra" pitchFamily="2" charset="-78"/>
              </a:rPr>
              <a:t>B2</a:t>
            </a:r>
            <a:r>
              <a:rPr lang="fa-IR" sz="2500" dirty="0">
                <a:solidFill>
                  <a:schemeClr val="accent3">
                    <a:lumMod val="50000"/>
                  </a:schemeClr>
                </a:solidFill>
                <a:cs typeface="B Mitra" pitchFamily="2" charset="-78"/>
              </a:rPr>
              <a:t> ، </a:t>
            </a:r>
            <a:r>
              <a:rPr lang="en-US" sz="2500" dirty="0">
                <a:solidFill>
                  <a:schemeClr val="accent3">
                    <a:lumMod val="50000"/>
                  </a:schemeClr>
                </a:solidFill>
                <a:cs typeface="B Mitra" pitchFamily="2" charset="-78"/>
              </a:rPr>
              <a:t>B1</a:t>
            </a:r>
            <a:r>
              <a:rPr lang="fa-IR" sz="2500" dirty="0">
                <a:solidFill>
                  <a:schemeClr val="accent3">
                    <a:lumMod val="50000"/>
                  </a:schemeClr>
                </a:solidFill>
                <a:cs typeface="B Mitra" pitchFamily="2" charset="-78"/>
              </a:rPr>
              <a:t> ، </a:t>
            </a:r>
            <a:r>
              <a:rPr lang="en-US" sz="2500" dirty="0">
                <a:solidFill>
                  <a:schemeClr val="accent3">
                    <a:lumMod val="50000"/>
                  </a:schemeClr>
                </a:solidFill>
                <a:cs typeface="B Mitra" pitchFamily="2" charset="-78"/>
              </a:rPr>
              <a:t>A</a:t>
            </a:r>
            <a:r>
              <a:rPr lang="fa-IR" sz="2500" dirty="0">
                <a:solidFill>
                  <a:schemeClr val="accent3">
                    <a:lumMod val="50000"/>
                  </a:schemeClr>
                </a:solidFill>
                <a:cs typeface="B Mitra" pitchFamily="2" charset="-78"/>
              </a:rPr>
              <a:t>،  </a:t>
            </a:r>
            <a:r>
              <a:rPr lang="en-US" sz="2500" dirty="0">
                <a:solidFill>
                  <a:schemeClr val="accent3">
                    <a:lumMod val="50000"/>
                  </a:schemeClr>
                </a:solidFill>
                <a:cs typeface="B Mitra" pitchFamily="2" charset="-78"/>
              </a:rPr>
              <a:t>B12</a:t>
            </a:r>
            <a:r>
              <a:rPr lang="fa-IR" sz="2500" dirty="0">
                <a:solidFill>
                  <a:schemeClr val="accent3">
                    <a:lumMod val="50000"/>
                  </a:schemeClr>
                </a:solidFill>
                <a:cs typeface="B Mitra" pitchFamily="2" charset="-78"/>
              </a:rPr>
              <a:t> ،</a:t>
            </a:r>
            <a:r>
              <a:rPr lang="en-US" sz="2500" dirty="0">
                <a:solidFill>
                  <a:schemeClr val="accent3">
                    <a:lumMod val="50000"/>
                  </a:schemeClr>
                </a:solidFill>
                <a:cs typeface="B Mitra" pitchFamily="2" charset="-78"/>
              </a:rPr>
              <a:t>B6 </a:t>
            </a:r>
            <a:r>
              <a:rPr lang="fa-IR" sz="2500" dirty="0">
                <a:solidFill>
                  <a:schemeClr val="accent3">
                    <a:lumMod val="50000"/>
                  </a:schemeClr>
                </a:solidFill>
                <a:cs typeface="B Mitra" pitchFamily="2" charset="-78"/>
              </a:rPr>
              <a:t> ، تركيبات ناشناخته ريتينول و ویتامین </a:t>
            </a:r>
            <a:r>
              <a:rPr lang="en-US" sz="2500" dirty="0">
                <a:solidFill>
                  <a:schemeClr val="accent3">
                    <a:lumMod val="50000"/>
                  </a:schemeClr>
                </a:solidFill>
                <a:cs typeface="B Mitra" pitchFamily="2" charset="-78"/>
              </a:rPr>
              <a:t>C</a:t>
            </a:r>
          </a:p>
          <a:p>
            <a:endParaRPr lang="en-US" dirty="0"/>
          </a:p>
        </p:txBody>
      </p:sp>
    </p:spTree>
  </p:cSld>
  <p:clrMapOvr>
    <a:masterClrMapping/>
  </p:clrMapOvr>
  <p:transition advTm="17784">
    <p:cover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rug2.jpg"/>
          <p:cNvPicPr>
            <a:picLocks noChangeAspect="1"/>
          </p:cNvPicPr>
          <p:nvPr/>
        </p:nvPicPr>
        <p:blipFill>
          <a:blip r:embed="rId2">
            <a:lum bright="20000"/>
          </a:blip>
          <a:stretch>
            <a:fillRect/>
          </a:stretch>
        </p:blipFill>
        <p:spPr>
          <a:xfrm>
            <a:off x="0" y="1071546"/>
            <a:ext cx="9144000" cy="5786454"/>
          </a:xfrm>
          <a:prstGeom prst="rect">
            <a:avLst/>
          </a:prstGeom>
          <a:effectLst>
            <a:softEdge rad="317500"/>
          </a:effectLst>
        </p:spPr>
      </p:pic>
      <p:sp>
        <p:nvSpPr>
          <p:cNvPr id="2" name="Title 1"/>
          <p:cNvSpPr>
            <a:spLocks noGrp="1"/>
          </p:cNvSpPr>
          <p:nvPr>
            <p:ph type="title"/>
          </p:nvPr>
        </p:nvSpPr>
        <p:spPr>
          <a:xfrm>
            <a:off x="457200" y="1071546"/>
            <a:ext cx="8229600" cy="775542"/>
          </a:xfrm>
        </p:spPr>
        <p:txBody>
          <a:bodyPr>
            <a:normAutofit fontScale="90000"/>
          </a:bodyPr>
          <a:lstStyle/>
          <a:p>
            <a:pPr algn="ctr"/>
            <a:r>
              <a:rPr lang="fa-IR" b="1" dirty="0">
                <a:solidFill>
                  <a:srgbClr val="001642"/>
                </a:solidFill>
                <a:cs typeface="B Farnaz" pitchFamily="2" charset="-78"/>
              </a:rPr>
              <a:t>سلنیم</a:t>
            </a:r>
            <a:endParaRPr lang="en-US" b="1" dirty="0">
              <a:solidFill>
                <a:srgbClr val="001642"/>
              </a:solidFill>
              <a:cs typeface="B Farnaz" pitchFamily="2" charset="-78"/>
            </a:endParaRPr>
          </a:p>
        </p:txBody>
      </p:sp>
      <p:sp>
        <p:nvSpPr>
          <p:cNvPr id="3" name="Content Placeholder 2"/>
          <p:cNvSpPr>
            <a:spLocks noGrp="1"/>
          </p:cNvSpPr>
          <p:nvPr>
            <p:ph idx="1"/>
          </p:nvPr>
        </p:nvSpPr>
        <p:spPr>
          <a:xfrm>
            <a:off x="301752" y="2143116"/>
            <a:ext cx="8503920" cy="3714776"/>
          </a:xfrm>
        </p:spPr>
        <p:txBody>
          <a:bodyPr>
            <a:normAutofit/>
          </a:bodyPr>
          <a:lstStyle/>
          <a:p>
            <a:pPr algn="just" rtl="1">
              <a:buNone/>
            </a:pPr>
            <a:r>
              <a:rPr lang="fa-IR" sz="2800" dirty="0" smtClean="0">
                <a:solidFill>
                  <a:schemeClr val="accent3">
                    <a:lumMod val="50000"/>
                  </a:schemeClr>
                </a:solidFill>
                <a:cs typeface="B Mitra" pitchFamily="2" charset="-78"/>
              </a:rPr>
              <a:t>    سلنیم </a:t>
            </a:r>
            <a:r>
              <a:rPr lang="fa-IR" sz="2800" dirty="0">
                <a:solidFill>
                  <a:schemeClr val="accent3">
                    <a:lumMod val="50000"/>
                  </a:schemeClr>
                </a:solidFill>
                <a:cs typeface="B Mitra" pitchFamily="2" charset="-78"/>
              </a:rPr>
              <a:t>یکی ازاملاح معدنی ضروری برای تامین سلامتی است ولی نیاز بدن به </a:t>
            </a:r>
            <a:r>
              <a:rPr lang="fa-IR" sz="2800" dirty="0" smtClean="0">
                <a:solidFill>
                  <a:schemeClr val="accent3">
                    <a:lumMod val="50000"/>
                  </a:schemeClr>
                </a:solidFill>
                <a:cs typeface="B Mitra" pitchFamily="2" charset="-78"/>
              </a:rPr>
              <a:t>آن بسیار </a:t>
            </a:r>
            <a:r>
              <a:rPr lang="fa-IR" sz="2800" dirty="0">
                <a:solidFill>
                  <a:schemeClr val="accent3">
                    <a:lumMod val="50000"/>
                  </a:schemeClr>
                </a:solidFill>
                <a:cs typeface="B Mitra" pitchFamily="2" charset="-78"/>
              </a:rPr>
              <a:t>اندک است. سلنیم با پروتئین ها ترکیب می شود و تولید موادی به نام سلنوپروتئین می کند که از آنزیمهای آنتی اکسیدانی مهم است. خواص آنتی اکسیدانی سلنوپروتئین ها به پیشگیری از تخریب سلولی ناشی از رادیکالهای آزاد کمک می کند. رادیکالهای آزاد محصولات فرعی متابولیسم اکسیژن هستند که ممکن است در پیشرفت بیمارهای مزمن مانند سرطان و بیماری قلبی سهیم باشند. سلنو-پروتئین های دیگر به تنظیم عملکرد تیروئید کمک می کنند. </a:t>
            </a:r>
            <a:endParaRPr lang="en-US" sz="2800" dirty="0">
              <a:solidFill>
                <a:schemeClr val="accent3">
                  <a:lumMod val="50000"/>
                </a:schemeClr>
              </a:solidFill>
              <a:cs typeface="B Mitra" pitchFamily="2" charset="-78"/>
            </a:endParaRPr>
          </a:p>
          <a:p>
            <a:endParaRPr lang="en-US" dirty="0"/>
          </a:p>
        </p:txBody>
      </p:sp>
    </p:spTree>
  </p:cSld>
  <p:clrMapOvr>
    <a:masterClrMapping/>
  </p:clrMapOvr>
  <p:transition advTm="25911">
    <p:checke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000108"/>
            <a:ext cx="8534400" cy="758952"/>
          </a:xfrm>
        </p:spPr>
        <p:txBody>
          <a:bodyPr>
            <a:noAutofit/>
          </a:bodyPr>
          <a:lstStyle/>
          <a:p>
            <a:pPr algn="ctr"/>
            <a:r>
              <a:rPr lang="en-US" sz="4000" b="1" dirty="0">
                <a:cs typeface="B Farnaz" pitchFamily="2" charset="-78"/>
              </a:rPr>
              <a:t/>
            </a:r>
            <a:br>
              <a:rPr lang="en-US" sz="4000" b="1" dirty="0">
                <a:cs typeface="B Farnaz" pitchFamily="2" charset="-78"/>
              </a:rPr>
            </a:br>
            <a:r>
              <a:rPr lang="fa-IR" sz="4000" b="1" dirty="0" smtClean="0">
                <a:cs typeface="B Farnaz" pitchFamily="2" charset="-78"/>
              </a:rPr>
              <a:t> </a:t>
            </a:r>
            <a:r>
              <a:rPr lang="fa-IR" sz="4000" b="1" dirty="0" smtClean="0">
                <a:solidFill>
                  <a:srgbClr val="001642"/>
                </a:solidFill>
                <a:cs typeface="B Farnaz" pitchFamily="2" charset="-78"/>
              </a:rPr>
              <a:t>منابع غذایی سلنیم:</a:t>
            </a:r>
            <a:endParaRPr lang="en-US" sz="4000" dirty="0">
              <a:solidFill>
                <a:srgbClr val="001642"/>
              </a:solidFill>
              <a:cs typeface="B Farnaz" pitchFamily="2" charset="-78"/>
            </a:endParaRPr>
          </a:p>
        </p:txBody>
      </p:sp>
      <p:sp>
        <p:nvSpPr>
          <p:cNvPr id="3" name="Content Placeholder 2"/>
          <p:cNvSpPr>
            <a:spLocks noGrp="1"/>
          </p:cNvSpPr>
          <p:nvPr>
            <p:ph idx="1"/>
          </p:nvPr>
        </p:nvSpPr>
        <p:spPr>
          <a:xfrm>
            <a:off x="457200" y="1935480"/>
            <a:ext cx="8229600" cy="4208164"/>
          </a:xfrm>
        </p:spPr>
        <p:txBody>
          <a:bodyPr>
            <a:normAutofit lnSpcReduction="10000"/>
          </a:bodyPr>
          <a:lstStyle/>
          <a:p>
            <a:pPr algn="just" rtl="1">
              <a:buNone/>
            </a:pPr>
            <a:r>
              <a:rPr lang="fa-IR" sz="2800" dirty="0">
                <a:solidFill>
                  <a:schemeClr val="accent3">
                    <a:lumMod val="50000"/>
                  </a:schemeClr>
                </a:solidFill>
                <a:cs typeface="B Mitra" pitchFamily="2" charset="-78"/>
              </a:rPr>
              <a:t>در بیشتر کشورهای دنیا غذاهای گیاهی منابع غذایی عمده سلنیم هستند. محتوی سلنیم غذاها به محتوی سلنیم خاکی که گیاه در آن رشد می کند، بستگی دارد. کمبود سلنیم اغلب در نواحی که سلنیم خاک پایین است، وجود دارد. این ماده دربعضی از انواع گوشت و غذاهای دریایی یافت می شود. حیواناتی که از گیاهان پرورش یافته در مناطق غنی از سلنیم استفاده می کنند، سطح سلنیم گوشتشان بالاتر است. بطور کلی منابع غذایی سلنیم شامل: مغزها (خشکبار)، ماهی تن ، گوشت گوساله، بوقلمون، مرغ، مخمر آبجو، سبوس گندم ، تخمه آفتابگردان، </a:t>
            </a:r>
            <a:r>
              <a:rPr lang="fa-IR" sz="2800" dirty="0" smtClean="0">
                <a:solidFill>
                  <a:schemeClr val="accent3">
                    <a:lumMod val="50000"/>
                  </a:schemeClr>
                </a:solidFill>
                <a:cs typeface="B Mitra" pitchFamily="2" charset="-78"/>
              </a:rPr>
              <a:t/>
            </a:r>
            <a:br>
              <a:rPr lang="fa-IR" sz="2800" dirty="0" smtClean="0">
                <a:solidFill>
                  <a:schemeClr val="accent3">
                    <a:lumMod val="50000"/>
                  </a:schemeClr>
                </a:solidFill>
                <a:cs typeface="B Mitra" pitchFamily="2" charset="-78"/>
              </a:rPr>
            </a:br>
            <a:r>
              <a:rPr lang="fa-IR" sz="2800" dirty="0" smtClean="0">
                <a:solidFill>
                  <a:schemeClr val="accent3">
                    <a:lumMod val="50000"/>
                  </a:schemeClr>
                </a:solidFill>
                <a:cs typeface="B Mitra" pitchFamily="2" charset="-78"/>
              </a:rPr>
              <a:t>سیر </a:t>
            </a:r>
            <a:r>
              <a:rPr lang="fa-IR" sz="2800" dirty="0">
                <a:solidFill>
                  <a:schemeClr val="accent3">
                    <a:lumMod val="50000"/>
                  </a:schemeClr>
                </a:solidFill>
                <a:cs typeface="B Mitra" pitchFamily="2" charset="-78"/>
              </a:rPr>
              <a:t>، دانه ها ، گردو، کشمش، امعاء واحشاء مانند جگر، قلوه و انوع ماهیهای آب شور </a:t>
            </a:r>
            <a:r>
              <a:rPr lang="fa-IR" sz="2800" dirty="0" smtClean="0">
                <a:solidFill>
                  <a:schemeClr val="accent3">
                    <a:lumMod val="50000"/>
                  </a:schemeClr>
                </a:solidFill>
                <a:cs typeface="B Mitra" pitchFamily="2" charset="-78"/>
              </a:rPr>
              <a:t>و شیرین </a:t>
            </a:r>
            <a:r>
              <a:rPr lang="fa-IR" sz="2800" dirty="0">
                <a:solidFill>
                  <a:schemeClr val="accent3">
                    <a:lumMod val="50000"/>
                  </a:schemeClr>
                </a:solidFill>
                <a:cs typeface="B Mitra" pitchFamily="2" charset="-78"/>
              </a:rPr>
              <a:t>(ماهی آزاد، شمشیر ماهی ، ماهی خال مخالی (</a:t>
            </a:r>
            <a:r>
              <a:rPr lang="en-US" sz="2800" dirty="0">
                <a:solidFill>
                  <a:schemeClr val="accent3">
                    <a:lumMod val="50000"/>
                  </a:schemeClr>
                </a:solidFill>
                <a:cs typeface="B Mitra" pitchFamily="2" charset="-78"/>
              </a:rPr>
              <a:t>mackerel</a:t>
            </a:r>
            <a:r>
              <a:rPr lang="fa-IR" sz="2800" dirty="0">
                <a:solidFill>
                  <a:schemeClr val="accent3">
                    <a:lumMod val="50000"/>
                  </a:schemeClr>
                </a:solidFill>
                <a:cs typeface="B Mitra" pitchFamily="2" charset="-78"/>
              </a:rPr>
              <a:t> ) و هالیبوت) است. </a:t>
            </a:r>
            <a:endParaRPr lang="en-US" sz="2800" dirty="0">
              <a:solidFill>
                <a:schemeClr val="accent3">
                  <a:lumMod val="50000"/>
                </a:schemeClr>
              </a:solidFill>
              <a:cs typeface="B Mitra" pitchFamily="2" charset="-78"/>
            </a:endParaRPr>
          </a:p>
          <a:p>
            <a:endParaRPr lang="en-US" dirty="0"/>
          </a:p>
        </p:txBody>
      </p:sp>
    </p:spTree>
  </p:cSld>
  <p:clrMapOvr>
    <a:masterClrMapping/>
  </p:clrMapOvr>
  <p:transition advTm="21637">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71546"/>
            <a:ext cx="8503920" cy="5357850"/>
          </a:xfrm>
        </p:spPr>
        <p:txBody>
          <a:bodyPr>
            <a:normAutofit/>
          </a:bodyPr>
          <a:lstStyle/>
          <a:p>
            <a:pPr algn="just" rtl="1"/>
            <a:r>
              <a:rPr lang="fa-IR" dirty="0">
                <a:solidFill>
                  <a:srgbClr val="001642"/>
                </a:solidFill>
                <a:cs typeface="B Titr" pitchFamily="2" charset="-78"/>
              </a:rPr>
              <a:t>میزان مورد نیاز افراد: </a:t>
            </a:r>
          </a:p>
          <a:p>
            <a:pPr algn="just" rtl="1"/>
            <a:endParaRPr lang="fa-IR" dirty="0"/>
          </a:p>
          <a:p>
            <a:pPr algn="just" rtl="1"/>
            <a:endParaRPr lang="fa-IR" dirty="0"/>
          </a:p>
          <a:p>
            <a:pPr algn="just" rtl="1"/>
            <a:endParaRPr lang="fa-IR" dirty="0"/>
          </a:p>
          <a:p>
            <a:pPr algn="just" rtl="1"/>
            <a:endParaRPr lang="fa-IR" dirty="0"/>
          </a:p>
          <a:p>
            <a:pPr algn="just" rtl="1"/>
            <a:endParaRPr lang="en-US" dirty="0"/>
          </a:p>
          <a:p>
            <a:pPr algn="just"/>
            <a:endParaRPr lang="en-US" dirty="0"/>
          </a:p>
        </p:txBody>
      </p:sp>
      <p:graphicFrame>
        <p:nvGraphicFramePr>
          <p:cNvPr id="6" name="Table 5"/>
          <p:cNvGraphicFramePr>
            <a:graphicFrameLocks noGrp="1"/>
          </p:cNvGraphicFramePr>
          <p:nvPr/>
        </p:nvGraphicFramePr>
        <p:xfrm>
          <a:off x="357158" y="1785926"/>
          <a:ext cx="8429688" cy="4266574"/>
        </p:xfrm>
        <a:graphic>
          <a:graphicData uri="http://schemas.openxmlformats.org/drawingml/2006/table">
            <a:tbl>
              <a:tblPr rtl="1" firstRow="1" bandRow="1">
                <a:tableStyleId>{5C22544A-7EE6-4342-B048-85BDC9FD1C3A}</a:tableStyleId>
              </a:tblPr>
              <a:tblGrid>
                <a:gridCol w="2107422"/>
                <a:gridCol w="2107422"/>
                <a:gridCol w="2107422"/>
                <a:gridCol w="2107422"/>
              </a:tblGrid>
              <a:tr h="649309">
                <a:tc>
                  <a:txBody>
                    <a:bodyPr/>
                    <a:lstStyle/>
                    <a:p>
                      <a:pPr algn="ctr" rtl="1">
                        <a:lnSpc>
                          <a:spcPct val="115000"/>
                        </a:lnSpc>
                        <a:spcAft>
                          <a:spcPts val="1000"/>
                        </a:spcAft>
                      </a:pPr>
                      <a:r>
                        <a:rPr lang="fa-IR" sz="2000" b="1" dirty="0">
                          <a:latin typeface="Calibri"/>
                          <a:ea typeface="Calibri"/>
                          <a:cs typeface="B Mitra" pitchFamily="2" charset="-78"/>
                        </a:rPr>
                        <a:t>شیردهی (میکروگرم/ روز)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بارداری (میکروگرم/ روز)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مردان/ زنان (میکروگرم/ روز)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سن (سال)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dirty="0">
                          <a:latin typeface="Calibri"/>
                          <a:ea typeface="Calibri"/>
                          <a:cs typeface="B Mitra" pitchFamily="2" charset="-78"/>
                        </a:rPr>
                        <a:t>-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15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0-6 ماه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20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7-12ماه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20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3-1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30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8-4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a:latin typeface="Calibri"/>
                          <a:ea typeface="Calibri"/>
                          <a:cs typeface="B Mitra" pitchFamily="2" charset="-78"/>
                        </a:rPr>
                        <a:t>-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a:latin typeface="Calibri"/>
                          <a:ea typeface="Calibri"/>
                          <a:cs typeface="B Mitra" pitchFamily="2" charset="-78"/>
                        </a:rPr>
                        <a:t>40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13-9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a:latin typeface="Calibri"/>
                          <a:ea typeface="Calibri"/>
                          <a:cs typeface="B Mitra" pitchFamily="2" charset="-78"/>
                        </a:rPr>
                        <a:t>70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a:latin typeface="Calibri"/>
                          <a:ea typeface="Calibri"/>
                          <a:cs typeface="B Mitra" pitchFamily="2" charset="-78"/>
                        </a:rPr>
                        <a:t>60 </a:t>
                      </a:r>
                      <a:endParaRPr lang="en-US" sz="2000" b="1">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55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18-14 </a:t>
                      </a:r>
                      <a:endParaRPr lang="en-US" sz="2000" b="1" dirty="0">
                        <a:latin typeface="Calibri"/>
                        <a:ea typeface="Calibri"/>
                        <a:cs typeface="B Mitra" pitchFamily="2" charset="-78"/>
                      </a:endParaRPr>
                    </a:p>
                  </a:txBody>
                  <a:tcPr marL="0" marR="0" marT="0" marB="0"/>
                </a:tc>
              </a:tr>
              <a:tr h="509362">
                <a:tc>
                  <a:txBody>
                    <a:bodyPr/>
                    <a:lstStyle/>
                    <a:p>
                      <a:pPr algn="ctr" rtl="1">
                        <a:lnSpc>
                          <a:spcPct val="115000"/>
                        </a:lnSpc>
                        <a:spcAft>
                          <a:spcPts val="1000"/>
                        </a:spcAft>
                      </a:pPr>
                      <a:r>
                        <a:rPr lang="fa-IR" sz="2000" b="1" dirty="0">
                          <a:latin typeface="Calibri"/>
                          <a:ea typeface="Calibri"/>
                          <a:cs typeface="B Mitra" pitchFamily="2" charset="-78"/>
                        </a:rPr>
                        <a:t>70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60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55 </a:t>
                      </a:r>
                      <a:endParaRPr lang="en-US" sz="2000" b="1"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2000" b="1" dirty="0">
                          <a:latin typeface="Calibri"/>
                          <a:ea typeface="Calibri"/>
                          <a:cs typeface="B Mitra" pitchFamily="2" charset="-78"/>
                        </a:rPr>
                        <a:t>بیشتر از 19 </a:t>
                      </a:r>
                      <a:endParaRPr lang="en-US" sz="2000" b="1" dirty="0">
                        <a:latin typeface="Calibri"/>
                        <a:ea typeface="Calibri"/>
                        <a:cs typeface="B Mitra" pitchFamily="2" charset="-78"/>
                      </a:endParaRPr>
                    </a:p>
                  </a:txBody>
                  <a:tcPr marL="0" marR="0" marT="0" marB="0"/>
                </a:tc>
              </a:tr>
            </a:tbl>
          </a:graphicData>
        </a:graphic>
      </p:graphicFrame>
    </p:spTree>
  </p:cSld>
  <p:clrMapOvr>
    <a:masterClrMapping/>
  </p:clrMapOvr>
  <p:transition advTm="18002">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1428736"/>
            <a:ext cx="8503920" cy="5143536"/>
          </a:xfrm>
        </p:spPr>
        <p:txBody>
          <a:bodyPr>
            <a:normAutofit fontScale="92500" lnSpcReduction="10000"/>
          </a:bodyPr>
          <a:lstStyle/>
          <a:p>
            <a:pPr algn="just" rtl="1"/>
            <a:r>
              <a:rPr lang="fa-IR" dirty="0">
                <a:solidFill>
                  <a:schemeClr val="accent3">
                    <a:lumMod val="50000"/>
                  </a:schemeClr>
                </a:solidFill>
                <a:cs typeface="B Mitra" pitchFamily="2" charset="-78"/>
              </a:rPr>
              <a:t>تحقیقات نشان می دهد که کمبود سلنیم با پیشرفت بیماری قلبی، هیپوتیروئیدیسم (کم کاری تیروئید) وضعف سیستم ایمنی ارتباط دارد. البته کمبود سلنیم به خودی خود </a:t>
            </a:r>
            <a:r>
              <a:rPr lang="fa-IR" dirty="0" smtClean="0">
                <a:solidFill>
                  <a:schemeClr val="accent3">
                    <a:lumMod val="50000"/>
                  </a:schemeClr>
                </a:solidFill>
                <a:cs typeface="B Mitra" pitchFamily="2" charset="-78"/>
              </a:rPr>
              <a:t>معمولاً </a:t>
            </a:r>
            <a:r>
              <a:rPr lang="fa-IR" dirty="0">
                <a:solidFill>
                  <a:schemeClr val="accent3">
                    <a:lumMod val="50000"/>
                  </a:schemeClr>
                </a:solidFill>
                <a:cs typeface="B Mitra" pitchFamily="2" charset="-78"/>
              </a:rPr>
              <a:t>باعث بیماری نمی شود، بلکه احتمال ابتلا به بیماریهای ناشی از استرسهای عفونی، بیوشیمیایی وتغذیه ای را افزایش می دهد. </a:t>
            </a:r>
            <a:endParaRPr lang="en-US" dirty="0">
              <a:solidFill>
                <a:schemeClr val="accent3">
                  <a:lumMod val="50000"/>
                </a:schemeClr>
              </a:solidFill>
              <a:cs typeface="B Mitra" pitchFamily="2" charset="-78"/>
            </a:endParaRPr>
          </a:p>
          <a:p>
            <a:pPr algn="just" rtl="1"/>
            <a:r>
              <a:rPr lang="fa-IR" sz="2600" dirty="0">
                <a:solidFill>
                  <a:srgbClr val="001642"/>
                </a:solidFill>
                <a:cs typeface="B Titr" pitchFamily="2" charset="-78"/>
              </a:rPr>
              <a:t>سه بیماری خاص با کمبود سلنیم مرتبط است: </a:t>
            </a:r>
            <a:endParaRPr lang="en-US" sz="2600" dirty="0">
              <a:solidFill>
                <a:srgbClr val="001642"/>
              </a:solidFill>
              <a:cs typeface="B Titr" pitchFamily="2" charset="-78"/>
            </a:endParaRPr>
          </a:p>
          <a:p>
            <a:pPr algn="just" rtl="1"/>
            <a:r>
              <a:rPr lang="fa-IR" dirty="0" smtClean="0">
                <a:solidFill>
                  <a:schemeClr val="accent3">
                    <a:lumMod val="50000"/>
                  </a:schemeClr>
                </a:solidFill>
                <a:cs typeface="B Mitra" pitchFamily="2" charset="-78"/>
              </a:rPr>
              <a:t>1- بیماری کشان که باعث بزرگ شدن قلب و عملکرد ضعیف آن می شود و درکودکان مبتلا به کمبود سلنیم ایجاد می شود. </a:t>
            </a:r>
            <a:endParaRPr lang="en-US" dirty="0" smtClean="0">
              <a:solidFill>
                <a:schemeClr val="accent3">
                  <a:lumMod val="50000"/>
                </a:schemeClr>
              </a:solidFill>
              <a:cs typeface="B Mitra" pitchFamily="2" charset="-78"/>
            </a:endParaRPr>
          </a:p>
          <a:p>
            <a:pPr algn="just" rtl="1"/>
            <a:r>
              <a:rPr lang="fa-IR" dirty="0" smtClean="0">
                <a:solidFill>
                  <a:schemeClr val="accent3">
                    <a:lumMod val="50000"/>
                  </a:schemeClr>
                </a:solidFill>
                <a:cs typeface="B Mitra" pitchFamily="2" charset="-78"/>
              </a:rPr>
              <a:t>2- بیماری کشان - بک که باعث استئوآرتروپاتی(بیماریهای مربوط به استخوان و مفاصل) میشود. </a:t>
            </a:r>
            <a:endParaRPr lang="en-US" dirty="0" smtClean="0">
              <a:solidFill>
                <a:schemeClr val="accent3">
                  <a:lumMod val="50000"/>
                </a:schemeClr>
              </a:solidFill>
              <a:cs typeface="B Mitra" pitchFamily="2" charset="-78"/>
            </a:endParaRPr>
          </a:p>
          <a:p>
            <a:pPr algn="just" rtl="1"/>
            <a:r>
              <a:rPr lang="fa-IR" dirty="0" smtClean="0">
                <a:solidFill>
                  <a:schemeClr val="accent3">
                    <a:lumMod val="50000"/>
                  </a:schemeClr>
                </a:solidFill>
                <a:cs typeface="B Mitra" pitchFamily="2" charset="-78"/>
              </a:rPr>
              <a:t>3- کرتینیسم اندمیک میکزودمی که باعث کندی و تاخیر رشد مغزی می شود. </a:t>
            </a:r>
            <a:endParaRPr lang="en-US" dirty="0" smtClean="0">
              <a:solidFill>
                <a:schemeClr val="accent3">
                  <a:lumMod val="50000"/>
                </a:schemeClr>
              </a:solidFill>
              <a:cs typeface="B Mitra" pitchFamily="2" charset="-78"/>
            </a:endParaRPr>
          </a:p>
          <a:p>
            <a:pPr algn="just" rtl="1"/>
            <a:r>
              <a:rPr lang="fa-IR" dirty="0" smtClean="0">
                <a:solidFill>
                  <a:schemeClr val="accent3">
                    <a:lumMod val="50000"/>
                  </a:schemeClr>
                </a:solidFill>
                <a:cs typeface="B Mitra" pitchFamily="2" charset="-78"/>
              </a:rPr>
              <a:t>بیماری کشان اولین بار درسال 1930 درچین مشاهده شد که در آن ناحیه خاک از لحاظ سلنیم بسیار فقیر بود، بطوری که دریافت سلنیم در این نواحی کمتر از 19 میکروگرم برای مردان وکمتر از 13 میکروگرم برای زنان بود. محققان براین باورند که افراد مبتلا به کمبود سلنیم مبتلا به ویروس خاصی می شوندکه باعث پیشرفت بیماری کشان می شود. </a:t>
            </a:r>
            <a:endParaRPr lang="en-US" dirty="0">
              <a:solidFill>
                <a:schemeClr val="accent3">
                  <a:lumMod val="50000"/>
                </a:schemeClr>
              </a:solidFill>
              <a:cs typeface="B Mitra" pitchFamily="2" charset="-78"/>
            </a:endParaRPr>
          </a:p>
        </p:txBody>
      </p:sp>
      <p:sp>
        <p:nvSpPr>
          <p:cNvPr id="4" name="Rectangle 3"/>
          <p:cNvSpPr/>
          <p:nvPr/>
        </p:nvSpPr>
        <p:spPr>
          <a:xfrm>
            <a:off x="2428860" y="895633"/>
            <a:ext cx="4714908" cy="461665"/>
          </a:xfrm>
          <a:prstGeom prst="rect">
            <a:avLst/>
          </a:prstGeom>
        </p:spPr>
        <p:txBody>
          <a:bodyPr wrap="square">
            <a:spAutoFit/>
          </a:bodyPr>
          <a:lstStyle/>
          <a:p>
            <a:pPr algn="ctr"/>
            <a:r>
              <a:rPr lang="fa-IR" sz="2400" b="1" dirty="0" smtClean="0">
                <a:solidFill>
                  <a:srgbClr val="001642"/>
                </a:solidFill>
                <a:cs typeface="B Titr" pitchFamily="2" charset="-78"/>
              </a:rPr>
              <a:t>چه زمانی کمبود سلنیم اتفاق می افتد ؟ </a:t>
            </a:r>
            <a:endParaRPr lang="en-US" sz="2400" b="1" dirty="0">
              <a:solidFill>
                <a:srgbClr val="001642"/>
              </a:solidFill>
              <a:cs typeface="B Titr" pitchFamily="2" charset="-78"/>
            </a:endParaRPr>
          </a:p>
        </p:txBody>
      </p:sp>
    </p:spTree>
  </p:cSld>
  <p:clrMapOvr>
    <a:masterClrMapping/>
  </p:clrMapOvr>
  <p:transition advTm="26224">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n.bmp"/>
          <p:cNvPicPr>
            <a:picLocks noChangeAspect="1"/>
          </p:cNvPicPr>
          <p:nvPr/>
        </p:nvPicPr>
        <p:blipFill>
          <a:blip r:embed="rId2"/>
          <a:stretch>
            <a:fillRect/>
          </a:stretch>
        </p:blipFill>
        <p:spPr>
          <a:xfrm>
            <a:off x="5357818" y="3714752"/>
            <a:ext cx="3429024" cy="307182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Content Placeholder 2"/>
          <p:cNvSpPr>
            <a:spLocks noGrp="1"/>
          </p:cNvSpPr>
          <p:nvPr>
            <p:ph idx="1"/>
          </p:nvPr>
        </p:nvSpPr>
        <p:spPr>
          <a:xfrm>
            <a:off x="457200" y="1285860"/>
            <a:ext cx="8229600" cy="3636660"/>
          </a:xfrm>
        </p:spPr>
        <p:txBody>
          <a:bodyPr/>
          <a:lstStyle/>
          <a:p>
            <a:pPr algn="just" rtl="1">
              <a:buNone/>
            </a:pPr>
            <a:r>
              <a:rPr lang="fa-IR" b="1" dirty="0">
                <a:solidFill>
                  <a:srgbClr val="001642"/>
                </a:solidFill>
                <a:cs typeface="B Titr" pitchFamily="2" charset="-78"/>
              </a:rPr>
              <a:t>تاثیر: </a:t>
            </a:r>
            <a:endParaRPr lang="fa-IR" b="1" dirty="0" smtClean="0">
              <a:solidFill>
                <a:srgbClr val="001642"/>
              </a:solidFill>
              <a:cs typeface="B Titr" pitchFamily="2" charset="-78"/>
            </a:endParaRPr>
          </a:p>
          <a:p>
            <a:pPr algn="just" rtl="1"/>
            <a:r>
              <a:rPr lang="fa-IR" dirty="0" smtClean="0">
                <a:solidFill>
                  <a:schemeClr val="accent3">
                    <a:lumMod val="50000"/>
                  </a:schemeClr>
                </a:solidFill>
                <a:cs typeface="B Mitra" pitchFamily="2" charset="-78"/>
              </a:rPr>
              <a:t>اسید </a:t>
            </a:r>
            <a:r>
              <a:rPr lang="fa-IR" dirty="0">
                <a:solidFill>
                  <a:schemeClr val="accent3">
                    <a:lumMod val="50000"/>
                  </a:schemeClr>
                </a:solidFill>
                <a:cs typeface="B Mitra" pitchFamily="2" charset="-78"/>
              </a:rPr>
              <a:t>های چرب امگا 3و امگا 6 از اجزاء غشاء سلولی اند ، باعث سیالیت غشاء و بهتر شدن عملکرد آن می گردند ، اسید لینولئیک عضوی از خانواده اسیدهای چرب امگا 6 است و اسید لینولنیک از خانواده امگا 3 می باشد . این اسید های چرب ، ایکوزانوئیدها را تولید می کنند که فعالیت ضد </a:t>
            </a:r>
            <a:r>
              <a:rPr lang="fa-IR" dirty="0" smtClean="0">
                <a:solidFill>
                  <a:schemeClr val="accent3">
                    <a:lumMod val="50000"/>
                  </a:schemeClr>
                </a:solidFill>
                <a:cs typeface="B Mitra" pitchFamily="2" charset="-78"/>
              </a:rPr>
              <a:t>التهابی، </a:t>
            </a:r>
            <a:r>
              <a:rPr lang="fa-IR" dirty="0">
                <a:solidFill>
                  <a:schemeClr val="accent3">
                    <a:lumMod val="50000"/>
                  </a:schemeClr>
                </a:solidFill>
                <a:cs typeface="B Mitra" pitchFamily="2" charset="-78"/>
              </a:rPr>
              <a:t>اتساع عروق و کاهش تجمع پلاکتی دارند. یکی از مهمترین ایکوزانوئیدها ، پروستاگلاندین </a:t>
            </a:r>
            <a:r>
              <a:rPr lang="en-US" dirty="0">
                <a:solidFill>
                  <a:schemeClr val="accent3">
                    <a:lumMod val="50000"/>
                  </a:schemeClr>
                </a:solidFill>
                <a:cs typeface="B Mitra" pitchFamily="2" charset="-78"/>
              </a:rPr>
              <a:t>E</a:t>
            </a:r>
            <a:r>
              <a:rPr lang="en-US" baseline="-25000" dirty="0">
                <a:solidFill>
                  <a:schemeClr val="accent3">
                    <a:lumMod val="50000"/>
                  </a:schemeClr>
                </a:solidFill>
                <a:cs typeface="B Mitra" pitchFamily="2" charset="-78"/>
              </a:rPr>
              <a:t>1</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 است که خاصیت ضد التهابی دارد.</a:t>
            </a:r>
            <a:endParaRPr lang="en-US" dirty="0">
              <a:solidFill>
                <a:schemeClr val="accent3">
                  <a:lumMod val="50000"/>
                </a:schemeClr>
              </a:solidFill>
              <a:cs typeface="B Mitra" pitchFamily="2" charset="-78"/>
            </a:endParaRPr>
          </a:p>
        </p:txBody>
      </p:sp>
    </p:spTree>
  </p:cSld>
  <p:clrMapOvr>
    <a:masterClrMapping/>
  </p:clrMapOvr>
  <p:transition advTm="32541">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0174"/>
            <a:ext cx="8229600" cy="4389120"/>
          </a:xfrm>
        </p:spPr>
        <p:txBody>
          <a:bodyPr>
            <a:normAutofit lnSpcReduction="10000"/>
          </a:bodyPr>
          <a:lstStyle/>
          <a:p>
            <a:pPr algn="just" rtl="1"/>
            <a:r>
              <a:rPr lang="fa-IR" dirty="0">
                <a:solidFill>
                  <a:schemeClr val="accent3">
                    <a:lumMod val="50000"/>
                  </a:schemeClr>
                </a:solidFill>
                <a:cs typeface="B Mitra" pitchFamily="2" charset="-78"/>
              </a:rPr>
              <a:t>کمبود سلنیم در بیمارانی که تنها منبع غذایی شان تغذیه پیراروده ای است (</a:t>
            </a:r>
            <a:r>
              <a:rPr lang="en-US" dirty="0">
                <a:solidFill>
                  <a:schemeClr val="accent3">
                    <a:lumMod val="50000"/>
                  </a:schemeClr>
                </a:solidFill>
                <a:cs typeface="B Mitra" pitchFamily="2" charset="-78"/>
              </a:rPr>
              <a:t>TPN</a:t>
            </a:r>
            <a:r>
              <a:rPr lang="fa-IR" dirty="0">
                <a:solidFill>
                  <a:schemeClr val="accent3">
                    <a:lumMod val="50000"/>
                  </a:schemeClr>
                </a:solidFill>
                <a:cs typeface="B Mitra" pitchFamily="2" charset="-78"/>
              </a:rPr>
              <a:t>) نیز وجود دارد. (</a:t>
            </a:r>
            <a:r>
              <a:rPr lang="en-US" dirty="0">
                <a:solidFill>
                  <a:schemeClr val="accent3">
                    <a:lumMod val="50000"/>
                  </a:schemeClr>
                </a:solidFill>
                <a:cs typeface="B Mitra" pitchFamily="2" charset="-78"/>
              </a:rPr>
              <a:t>TPN</a:t>
            </a:r>
            <a:r>
              <a:rPr lang="fa-IR" dirty="0">
                <a:solidFill>
                  <a:schemeClr val="accent3">
                    <a:lumMod val="50000"/>
                  </a:schemeClr>
                </a:solidFill>
                <a:cs typeface="B Mitra" pitchFamily="2" charset="-78"/>
              </a:rPr>
              <a:t> یکی از روشهای تغذیه است که از طریق ورید انجام می شود، زیرا دراین بیماران سیستم گوارشی عملکرد مطلوب را ندارد). مواد مغذی که از این طریق وارد ریه می شود نیاز به هضم ندارد و درمایعات حل می شود. محلولهای </a:t>
            </a:r>
            <a:r>
              <a:rPr lang="en-US" dirty="0">
                <a:solidFill>
                  <a:schemeClr val="accent3">
                    <a:lumMod val="50000"/>
                  </a:schemeClr>
                </a:solidFill>
                <a:cs typeface="B Mitra" pitchFamily="2" charset="-78"/>
              </a:rPr>
              <a:t>TPN</a:t>
            </a:r>
            <a:r>
              <a:rPr lang="fa-IR" dirty="0">
                <a:solidFill>
                  <a:schemeClr val="accent3">
                    <a:lumMod val="50000"/>
                  </a:schemeClr>
                </a:solidFill>
                <a:cs typeface="B Mitra" pitchFamily="2" charset="-78"/>
              </a:rPr>
              <a:t> باید محتوی سلنیم باشد تا ازکمبود این ریزمغذی جلوگیری شود. پزشکان باید وضعیت بیمارانی را که تحت </a:t>
            </a:r>
            <a:r>
              <a:rPr lang="en-US" dirty="0">
                <a:solidFill>
                  <a:schemeClr val="accent3">
                    <a:lumMod val="50000"/>
                  </a:schemeClr>
                </a:solidFill>
                <a:cs typeface="B Mitra" pitchFamily="2" charset="-78"/>
              </a:rPr>
              <a:t>TPN</a:t>
            </a:r>
            <a:r>
              <a:rPr lang="fa-IR" dirty="0">
                <a:solidFill>
                  <a:schemeClr val="accent3">
                    <a:lumMod val="50000"/>
                  </a:schemeClr>
                </a:solidFill>
                <a:cs typeface="B Mitra" pitchFamily="2" charset="-78"/>
              </a:rPr>
              <a:t> قرار می گیرند، ارزیابی کنند تا این افراد دچار کمبود نشوند. </a:t>
            </a:r>
            <a:endParaRPr lang="en-US" dirty="0">
              <a:solidFill>
                <a:schemeClr val="accent3">
                  <a:lumMod val="50000"/>
                </a:schemeClr>
              </a:solidFill>
              <a:cs typeface="B Mitra" pitchFamily="2" charset="-78"/>
            </a:endParaRPr>
          </a:p>
          <a:p>
            <a:pPr algn="just" rtl="1"/>
            <a:r>
              <a:rPr lang="fa-IR" dirty="0">
                <a:solidFill>
                  <a:schemeClr val="accent3">
                    <a:lumMod val="50000"/>
                  </a:schemeClr>
                </a:solidFill>
                <a:cs typeface="B Mitra" pitchFamily="2" charset="-78"/>
              </a:rPr>
              <a:t>اختلات معدی – روده ای شدید ممکن است جذب سلنیم را کاهش دهد و درنتیجه باعث تخلیه یا کمبود آن شود. مشکلات معدی- روده ای که بر جذب سلنیم اثر </a:t>
            </a:r>
            <a:r>
              <a:rPr lang="fa-IR" dirty="0" smtClean="0">
                <a:solidFill>
                  <a:schemeClr val="accent3">
                    <a:lumMod val="50000"/>
                  </a:schemeClr>
                </a:solidFill>
                <a:cs typeface="B Mitra" pitchFamily="2" charset="-78"/>
              </a:rPr>
              <a:t/>
            </a:r>
            <a:br>
              <a:rPr lang="fa-IR" dirty="0" smtClean="0">
                <a:solidFill>
                  <a:schemeClr val="accent3">
                    <a:lumMod val="50000"/>
                  </a:schemeClr>
                </a:solidFill>
                <a:cs typeface="B Mitra" pitchFamily="2" charset="-78"/>
              </a:rPr>
            </a:br>
            <a:r>
              <a:rPr lang="fa-IR" dirty="0" smtClean="0">
                <a:solidFill>
                  <a:schemeClr val="accent3">
                    <a:lumMod val="50000"/>
                  </a:schemeClr>
                </a:solidFill>
                <a:cs typeface="B Mitra" pitchFamily="2" charset="-78"/>
              </a:rPr>
              <a:t>می </a:t>
            </a:r>
            <a:r>
              <a:rPr lang="fa-IR" dirty="0">
                <a:solidFill>
                  <a:schemeClr val="accent3">
                    <a:lumMod val="50000"/>
                  </a:schemeClr>
                </a:solidFill>
                <a:cs typeface="B Mitra" pitchFamily="2" charset="-78"/>
              </a:rPr>
              <a:t>گذارد، معمولا" در جذب مواد مغذی دیگر نیز موثر است و پایش وضعیت تغذیه ای ضروری است تا درمانهای پزشکی -تغذیه ای متناسب صورت گیرد. </a:t>
            </a:r>
            <a:endParaRPr lang="en-US" dirty="0">
              <a:solidFill>
                <a:schemeClr val="accent3">
                  <a:lumMod val="50000"/>
                </a:schemeClr>
              </a:solidFill>
              <a:cs typeface="B Mitra" pitchFamily="2" charset="-78"/>
            </a:endParaRPr>
          </a:p>
          <a:p>
            <a:endParaRPr lang="en-US" dirty="0"/>
          </a:p>
        </p:txBody>
      </p:sp>
    </p:spTree>
  </p:cSld>
  <p:clrMapOvr>
    <a:masterClrMapping/>
  </p:clrMapOvr>
  <p:transition advTm="21996">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812660"/>
            <a:ext cx="8534400" cy="758952"/>
          </a:xfrm>
        </p:spPr>
        <p:txBody>
          <a:bodyPr>
            <a:noAutofit/>
          </a:bodyPr>
          <a:lstStyle/>
          <a:p>
            <a:pPr algn="ctr"/>
            <a:r>
              <a:rPr lang="en-US" sz="4000" b="1" dirty="0">
                <a:cs typeface="B Farnaz" pitchFamily="2" charset="-78"/>
              </a:rPr>
              <a:t/>
            </a:r>
            <a:br>
              <a:rPr lang="en-US" sz="4000" b="1" dirty="0">
                <a:cs typeface="B Farnaz" pitchFamily="2" charset="-78"/>
              </a:rPr>
            </a:br>
            <a:r>
              <a:rPr lang="fa-IR" sz="4000" b="1" dirty="0" smtClean="0">
                <a:cs typeface="B Farnaz" pitchFamily="2" charset="-78"/>
              </a:rPr>
              <a:t> چه افرادی نیازمند مکمل سلنیم هستند ؟</a:t>
            </a:r>
            <a:endParaRPr lang="en-US" sz="4000" b="1" dirty="0">
              <a:cs typeface="B Farnaz" pitchFamily="2" charset="-78"/>
            </a:endParaRPr>
          </a:p>
        </p:txBody>
      </p:sp>
      <p:sp>
        <p:nvSpPr>
          <p:cNvPr id="3" name="Content Placeholder 2"/>
          <p:cNvSpPr>
            <a:spLocks noGrp="1"/>
          </p:cNvSpPr>
          <p:nvPr>
            <p:ph idx="1"/>
          </p:nvPr>
        </p:nvSpPr>
        <p:spPr/>
        <p:txBody>
          <a:bodyPr>
            <a:normAutofit/>
          </a:bodyPr>
          <a:lstStyle/>
          <a:p>
            <a:pPr algn="just" rtl="1"/>
            <a:r>
              <a:rPr lang="fa-IR" dirty="0">
                <a:solidFill>
                  <a:schemeClr val="accent3">
                    <a:lumMod val="50000"/>
                  </a:schemeClr>
                </a:solidFill>
                <a:cs typeface="B Mitra" pitchFamily="2" charset="-78"/>
              </a:rPr>
              <a:t>معمولا" سلنیم خون افرادی که بیماریهای شدید حاد دارند و دچار التهاب و عفونت منتشره هستند، پایین است .پزشکان، بیماران مبتلا به بیماریهای معدی-روده ای و یا عفونت شدید را از لحا ظ وضعیت سلنیم ارزیابی می کنند تا نیاز آنها را برای مکمل یاری بسنجند. </a:t>
            </a:r>
            <a:endParaRPr lang="en-US" dirty="0">
              <a:solidFill>
                <a:schemeClr val="accent3">
                  <a:lumMod val="50000"/>
                </a:schemeClr>
              </a:solidFill>
              <a:cs typeface="B Mitra" pitchFamily="2" charset="-78"/>
            </a:endParaRPr>
          </a:p>
          <a:p>
            <a:pPr algn="just" rtl="1"/>
            <a:r>
              <a:rPr lang="fa-IR" dirty="0">
                <a:solidFill>
                  <a:schemeClr val="accent3">
                    <a:lumMod val="50000"/>
                  </a:schemeClr>
                </a:solidFill>
                <a:cs typeface="B Mitra" pitchFamily="2" charset="-78"/>
              </a:rPr>
              <a:t>افرادی که کمبود ید دارند ممکن است از مکمل سلنیم بهره ببرند. تحقیقات نشان داده است که کمبود سلنیم ممکن است اثرات کمبود ید را در غده تیروئید تشدید کند وکفایت وضعیت تغذیه ای سلنیم اثر محافظتی دربرابر اختلالات عصبی کمبود ید دارد. یافته های تحقیقاتی که در فرانسه انجام شد، نشانگر این است که مکمل سلنیم ممکن است اثر محافظتی در برابر گواتر (بزرگ شدن غده تیروئید داشته باشد).</a:t>
            </a:r>
            <a:endParaRPr lang="en-US" dirty="0">
              <a:solidFill>
                <a:schemeClr val="accent3">
                  <a:lumMod val="50000"/>
                </a:schemeClr>
              </a:solidFill>
              <a:cs typeface="B Mitra" pitchFamily="2" charset="-78"/>
            </a:endParaRPr>
          </a:p>
        </p:txBody>
      </p:sp>
    </p:spTree>
  </p:cSld>
  <p:clrMapOvr>
    <a:masterClrMapping/>
  </p:clrMapOvr>
  <p:transition advTm="16021">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752" y="1214422"/>
            <a:ext cx="8503920" cy="5286412"/>
          </a:xfrm>
        </p:spPr>
        <p:txBody>
          <a:bodyPr>
            <a:normAutofit fontScale="92500" lnSpcReduction="20000"/>
          </a:bodyPr>
          <a:lstStyle/>
          <a:p>
            <a:pPr algn="just" rtl="1">
              <a:buNone/>
            </a:pPr>
            <a:endParaRPr lang="en-US" dirty="0" smtClean="0"/>
          </a:p>
          <a:p>
            <a:pPr algn="just" rtl="1"/>
            <a:r>
              <a:rPr lang="fa-IR" dirty="0" smtClean="0">
                <a:solidFill>
                  <a:schemeClr val="accent3">
                    <a:lumMod val="50000"/>
                  </a:schemeClr>
                </a:solidFill>
                <a:cs typeface="B Mitra" pitchFamily="2" charset="-78"/>
              </a:rPr>
              <a:t>سلنیم </a:t>
            </a:r>
            <a:r>
              <a:rPr lang="fa-IR" dirty="0">
                <a:solidFill>
                  <a:schemeClr val="accent3">
                    <a:lumMod val="50000"/>
                  </a:schemeClr>
                </a:solidFill>
                <a:cs typeface="B Mitra" pitchFamily="2" charset="-78"/>
              </a:rPr>
              <a:t>در غذاهایی که قسمت عمده رژیم غذایی افراد را تشکیل می دهد، مانند ذرت، گندم و لوبیا سویا بصورت سلنومتیونین، (آنالوگ سلنیم آلی اسیدآمینه متیونین) وجود دارد. سلنومتیونین می تواند با </a:t>
            </a:r>
            <a:r>
              <a:rPr lang="fa-IR" dirty="0" smtClean="0">
                <a:solidFill>
                  <a:schemeClr val="accent3">
                    <a:lumMod val="50000"/>
                  </a:schemeClr>
                </a:solidFill>
                <a:cs typeface="B Mitra" pitchFamily="2" charset="-78"/>
              </a:rPr>
              <a:t>پروتئین </a:t>
            </a:r>
            <a:r>
              <a:rPr lang="fa-IR" dirty="0">
                <a:solidFill>
                  <a:schemeClr val="accent3">
                    <a:lumMod val="50000"/>
                  </a:schemeClr>
                </a:solidFill>
                <a:cs typeface="B Mitra" pitchFamily="2" charset="-78"/>
              </a:rPr>
              <a:t>های بدن ترکیب شود و به عنوان ناقل ذخیره سلنیم در بافتها و اندامهای بدن عمل کند. </a:t>
            </a:r>
            <a:endParaRPr lang="en-US" dirty="0">
              <a:solidFill>
                <a:schemeClr val="accent3">
                  <a:lumMod val="50000"/>
                </a:schemeClr>
              </a:solidFill>
              <a:cs typeface="B Mitra" pitchFamily="2" charset="-78"/>
            </a:endParaRPr>
          </a:p>
          <a:p>
            <a:pPr algn="just" rtl="1"/>
            <a:r>
              <a:rPr lang="fa-IR" dirty="0">
                <a:solidFill>
                  <a:schemeClr val="accent3">
                    <a:lumMod val="50000"/>
                  </a:schemeClr>
                </a:solidFill>
                <a:cs typeface="B Mitra" pitchFamily="2" charset="-78"/>
              </a:rPr>
              <a:t>مکمل های سلنیم ممکن است محتوی سلنیت و سلنات سدیم (فرمهای غیر آلی سلنیم) باشد. سلنومتیونین معمولا" بهترین فرم از لحاظ جذب و مصرف در بدن است. </a:t>
            </a:r>
            <a:endParaRPr lang="en-US" dirty="0">
              <a:solidFill>
                <a:schemeClr val="accent3">
                  <a:lumMod val="50000"/>
                </a:schemeClr>
              </a:solidFill>
              <a:cs typeface="B Mitra" pitchFamily="2" charset="-78"/>
            </a:endParaRPr>
          </a:p>
          <a:p>
            <a:pPr algn="just" rtl="1"/>
            <a:r>
              <a:rPr lang="fa-IR" dirty="0">
                <a:solidFill>
                  <a:schemeClr val="accent3">
                    <a:lumMod val="50000"/>
                  </a:schemeClr>
                </a:solidFill>
                <a:cs typeface="B Mitra" pitchFamily="2" charset="-78"/>
              </a:rPr>
              <a:t>سلنیم همچنین در " مخمر غنی از سلنیم " وجود دارد که محتوی 1000 تا 2000 میکروگرم سلنیم به ازاء هر گرم است. بیشتر سلنیم موجود دراین مخمرها به فرم سلنومتیونین است. این فرم از سلنیم در کار آزمایی پیشگیری از سرطان درسال 1983 مورد استفاده قرار گرفت، که نشان داد دریافت 200 میکروگرم سلنیم در روز می تواند باعث کاهش خطر سرطان پروستات، ریه،کولون ورکتوم شود. بااین حال بعضی از مخمرها ممکن است محتوی فرمهای غیر آلی سلنیم باشد که به اندازه سلنومتیونین مورد استفاده قرار نمی گیرد. درمطالعه ای که درسال 1995 انجام شد، فرمهای آلی سلنیم ، غلظت سلنیم خون را بیش از فرمهای غیر آلی افزایش داد و به طور قابل ملاحظه ای باعث افزایش عملکرد آنزیمهای وابسته به سلنیم شد. تحقیقات هنوز در مورد ارزیابی اثرات ترکیبات شیمیایی مختلف سلنیم ادامه دارد اما در حال حاضر بهترین انتخاب فرم آلی آن است</a:t>
            </a:r>
            <a:endParaRPr lang="en-US" dirty="0">
              <a:solidFill>
                <a:schemeClr val="accent3">
                  <a:lumMod val="50000"/>
                </a:schemeClr>
              </a:solidFill>
              <a:cs typeface="B Mitra" pitchFamily="2" charset="-78"/>
            </a:endParaRPr>
          </a:p>
        </p:txBody>
      </p:sp>
      <p:sp>
        <p:nvSpPr>
          <p:cNvPr id="4" name="Rectangle 3"/>
          <p:cNvSpPr/>
          <p:nvPr/>
        </p:nvSpPr>
        <p:spPr>
          <a:xfrm>
            <a:off x="4655937" y="639529"/>
            <a:ext cx="3845153" cy="584775"/>
          </a:xfrm>
          <a:prstGeom prst="rect">
            <a:avLst/>
          </a:prstGeom>
        </p:spPr>
        <p:txBody>
          <a:bodyPr wrap="square">
            <a:spAutoFit/>
          </a:bodyPr>
          <a:lstStyle/>
          <a:p>
            <a:pPr algn="ctr">
              <a:spcBef>
                <a:spcPct val="0"/>
              </a:spcBef>
            </a:pPr>
            <a:r>
              <a:rPr lang="fa-IR" sz="3200" b="1" dirty="0">
                <a:solidFill>
                  <a:schemeClr val="tx2"/>
                </a:solidFill>
                <a:latin typeface="+mj-lt"/>
                <a:ea typeface="+mj-ea"/>
                <a:cs typeface="B Farnaz" pitchFamily="2" charset="-78"/>
              </a:rPr>
              <a:t>مکمل های سلنیم : </a:t>
            </a:r>
            <a:endParaRPr lang="en-US" sz="3200" b="1" dirty="0">
              <a:solidFill>
                <a:schemeClr val="tx2"/>
              </a:solidFill>
              <a:latin typeface="+mj-lt"/>
              <a:ea typeface="+mj-ea"/>
              <a:cs typeface="B Farnaz" pitchFamily="2" charset="-78"/>
            </a:endParaRPr>
          </a:p>
        </p:txBody>
      </p:sp>
    </p:spTree>
  </p:cSld>
  <p:clrMapOvr>
    <a:masterClrMapping/>
  </p:clrMapOvr>
  <p:transition advTm="30467">
    <p:newsfla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752" y="1071546"/>
            <a:ext cx="8503920" cy="5330952"/>
          </a:xfrm>
        </p:spPr>
        <p:txBody>
          <a:bodyPr>
            <a:normAutofit lnSpcReduction="10000"/>
          </a:bodyPr>
          <a:lstStyle/>
          <a:p>
            <a:pPr algn="just" rtl="1">
              <a:buNone/>
            </a:pPr>
            <a:r>
              <a:rPr lang="fa-IR" sz="2600" dirty="0">
                <a:solidFill>
                  <a:srgbClr val="001642"/>
                </a:solidFill>
                <a:cs typeface="B Titr" pitchFamily="2" charset="-78"/>
              </a:rPr>
              <a:t>سلنیم وسرطان : </a:t>
            </a:r>
            <a:endParaRPr lang="en-US" sz="2600" dirty="0">
              <a:solidFill>
                <a:srgbClr val="001642"/>
              </a:solidFill>
              <a:cs typeface="B Titr" pitchFamily="2" charset="-78"/>
            </a:endParaRPr>
          </a:p>
          <a:p>
            <a:pPr algn="just" rtl="1"/>
            <a:r>
              <a:rPr lang="fa-IR" sz="2200" dirty="0">
                <a:solidFill>
                  <a:schemeClr val="accent3">
                    <a:lumMod val="50000"/>
                  </a:schemeClr>
                </a:solidFill>
                <a:cs typeface="B Mitra" pitchFamily="2" charset="-78"/>
              </a:rPr>
              <a:t>تحقیقات بیانگر میزان کمتر مرگ و میر ناشی از سرطان ها شامل: ریه ، کولورکتال و پروستات در بین افرادی است که دریافت و سطح سلنیم خون آنها بالاتر است. به علاوه بروز سرطان پوست غیر ملانوم بطور قابل ملاحظه ای در نواحی که خاک فقیر از سلنیم است، بیش از نواحی دیگر است . </a:t>
            </a:r>
            <a:endParaRPr lang="en-US" sz="2200" dirty="0">
              <a:solidFill>
                <a:schemeClr val="accent3">
                  <a:lumMod val="50000"/>
                </a:schemeClr>
              </a:solidFill>
              <a:cs typeface="B Mitra" pitchFamily="2" charset="-78"/>
            </a:endParaRPr>
          </a:p>
          <a:p>
            <a:pPr algn="just" rtl="1"/>
            <a:r>
              <a:rPr lang="fa-IR" sz="2200" dirty="0">
                <a:solidFill>
                  <a:schemeClr val="accent3">
                    <a:lumMod val="50000"/>
                  </a:schemeClr>
                </a:solidFill>
                <a:cs typeface="B Mitra" pitchFamily="2" charset="-78"/>
              </a:rPr>
              <a:t>به نظر میرسد سلنیم از 2 طریق بر سرطان اثر می گذارد؛ یکی به عنوان آنتی اکسیدان، بدین ترتیب که سلنیم به محافظت بدن از اثرات مخرب رادیکالهای آزاد کمک می کند و دیگر اینکه رشد تومور را کاهش می دهد و یا آن را متوقف می کند. برخی از محصولات ناشی از تجزیه سلنیم از طریق افزایش فعالیت سلولهای ایمنی و مهار تکامل وپیشرفت عروق خونی تومور از رشد آن جلوگیر ی می کند</a:t>
            </a:r>
            <a:r>
              <a:rPr lang="fa-IR" sz="2200" dirty="0">
                <a:cs typeface="B Mitra" pitchFamily="2" charset="-78"/>
              </a:rPr>
              <a:t>. </a:t>
            </a:r>
            <a:endParaRPr lang="en-US" sz="2200" dirty="0">
              <a:cs typeface="B Mitra" pitchFamily="2" charset="-78"/>
            </a:endParaRPr>
          </a:p>
          <a:p>
            <a:pPr algn="just">
              <a:buNone/>
            </a:pPr>
            <a:r>
              <a:rPr lang="fa-IR" dirty="0">
                <a:solidFill>
                  <a:srgbClr val="001642"/>
                </a:solidFill>
                <a:cs typeface="B Titr" pitchFamily="2" charset="-78"/>
              </a:rPr>
              <a:t>سلنیم وآرتریت : </a:t>
            </a:r>
            <a:endParaRPr lang="en-US" dirty="0">
              <a:solidFill>
                <a:srgbClr val="001642"/>
              </a:solidFill>
              <a:cs typeface="B Titr" pitchFamily="2" charset="-78"/>
            </a:endParaRPr>
          </a:p>
          <a:p>
            <a:pPr algn="just"/>
            <a:r>
              <a:rPr lang="fa-IR" sz="2200" dirty="0">
                <a:solidFill>
                  <a:schemeClr val="accent3">
                    <a:lumMod val="50000"/>
                  </a:schemeClr>
                </a:solidFill>
                <a:cs typeface="B Mitra" pitchFamily="2" charset="-78"/>
              </a:rPr>
              <a:t>تحقیقات بیانگر این است که کاهش سطوح سلنیم خون در آرتریت روماتوئید (بیماری مزمنی که باعث درد، سفتی و سختی، تورم وکاهش عملکرد مفاصل می شود)، نقش دارد. به علاوه بعضی از افرادیکه دچار التهاب مفاصل هستند، مقدار کمی سلنیم دریافت می کنند. </a:t>
            </a:r>
            <a:endParaRPr lang="en-US" sz="2200" dirty="0">
              <a:solidFill>
                <a:schemeClr val="accent3">
                  <a:lumMod val="50000"/>
                </a:schemeClr>
              </a:solidFill>
              <a:cs typeface="B Mitra" pitchFamily="2" charset="-78"/>
            </a:endParaRPr>
          </a:p>
          <a:p>
            <a:pPr algn="just"/>
            <a:r>
              <a:rPr lang="fa-IR" sz="2200" dirty="0">
                <a:solidFill>
                  <a:schemeClr val="accent3">
                    <a:lumMod val="50000"/>
                  </a:schemeClr>
                </a:solidFill>
                <a:cs typeface="B Mitra" pitchFamily="2" charset="-78"/>
              </a:rPr>
              <a:t>بدن به طور طبیعی رادیکالهای آزاد را تولید می کند تا به از بین بردن اندامها و بافتهای خراب شده، کمک کند اما این مواد می تواند به بافت سالم هم ضرر برساند. سلنیم به عنوان آنتی اکسیدان ممکن است به رهایی از علائم آرتریت از طریق کنترل سطوح رادیکالهای آزاد کمک کند. </a:t>
            </a:r>
            <a:endParaRPr lang="en-US" sz="2200" dirty="0">
              <a:solidFill>
                <a:schemeClr val="accent3">
                  <a:lumMod val="50000"/>
                </a:schemeClr>
              </a:solidFill>
              <a:cs typeface="B Mitra" pitchFamily="2" charset="-78"/>
            </a:endParaRPr>
          </a:p>
        </p:txBody>
      </p:sp>
    </p:spTree>
  </p:cSld>
  <p:clrMapOvr>
    <a:masterClrMapping/>
  </p:clrMapOvr>
  <p:transition advTm="29750">
    <p:spli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3050"/>
            <a:ext cx="8229600" cy="4389120"/>
          </a:xfrm>
        </p:spPr>
        <p:txBody>
          <a:bodyPr>
            <a:normAutofit/>
          </a:bodyPr>
          <a:lstStyle/>
          <a:p>
            <a:pPr>
              <a:spcBef>
                <a:spcPct val="0"/>
              </a:spcBef>
              <a:buNone/>
            </a:pPr>
            <a:r>
              <a:rPr lang="fa-IR" sz="4000" b="1" dirty="0">
                <a:solidFill>
                  <a:schemeClr val="tx2"/>
                </a:solidFill>
                <a:latin typeface="+mj-lt"/>
                <a:ea typeface="+mj-ea"/>
                <a:cs typeface="B Farnaz" pitchFamily="2" charset="-78"/>
              </a:rPr>
              <a:t>سلنیم و ایدز : </a:t>
            </a:r>
            <a:endParaRPr lang="en-US" sz="4000" b="1" dirty="0">
              <a:solidFill>
                <a:schemeClr val="tx2"/>
              </a:solidFill>
              <a:latin typeface="+mj-lt"/>
              <a:ea typeface="+mj-ea"/>
              <a:cs typeface="B Farnaz" pitchFamily="2" charset="-78"/>
            </a:endParaRPr>
          </a:p>
          <a:p>
            <a:pPr algn="just" rtl="1"/>
            <a:r>
              <a:rPr lang="fa-IR" dirty="0">
                <a:solidFill>
                  <a:schemeClr val="accent3">
                    <a:lumMod val="50000"/>
                  </a:schemeClr>
                </a:solidFill>
                <a:cs typeface="B Mitra" pitchFamily="2" charset="-78"/>
              </a:rPr>
              <a:t>سوء جذب ناشی از </a:t>
            </a:r>
            <a:r>
              <a:rPr lang="en-US" dirty="0">
                <a:solidFill>
                  <a:schemeClr val="accent3">
                    <a:lumMod val="50000"/>
                  </a:schemeClr>
                </a:solidFill>
                <a:cs typeface="B Mitra" pitchFamily="2" charset="-78"/>
              </a:rPr>
              <a:t>HIV/AIDS</a:t>
            </a:r>
            <a:r>
              <a:rPr lang="fa-IR" dirty="0">
                <a:solidFill>
                  <a:schemeClr val="accent3">
                    <a:lumMod val="50000"/>
                  </a:schemeClr>
                </a:solidFill>
                <a:cs typeface="B Mitra" pitchFamily="2" charset="-78"/>
              </a:rPr>
              <a:t> می تواند باعث تخلیه سطوح تعداد زیادی از مواد مغذی شامل سلنیم شود. کمبود سلنیم با کاهش سلولهای ایمنی، افزایش پیشرفت بیماری و خطر بالای مرگ در جمعیت مبتلا به </a:t>
            </a:r>
            <a:r>
              <a:rPr lang="en-US" dirty="0">
                <a:solidFill>
                  <a:schemeClr val="accent3">
                    <a:lumMod val="50000"/>
                  </a:schemeClr>
                </a:solidFill>
                <a:cs typeface="B Mitra" pitchFamily="2" charset="-78"/>
              </a:rPr>
              <a:t>HIV/AIDS</a:t>
            </a:r>
            <a:r>
              <a:rPr lang="fa-IR" dirty="0">
                <a:solidFill>
                  <a:schemeClr val="accent3">
                    <a:lumMod val="50000"/>
                  </a:schemeClr>
                </a:solidFill>
                <a:cs typeface="B Mitra" pitchFamily="2" charset="-78"/>
              </a:rPr>
              <a:t> ارتباط دارد. </a:t>
            </a:r>
            <a:r>
              <a:rPr lang="en-US" dirty="0">
                <a:solidFill>
                  <a:schemeClr val="accent3">
                    <a:lumMod val="50000"/>
                  </a:schemeClr>
                </a:solidFill>
                <a:cs typeface="B Mitra" pitchFamily="2" charset="-78"/>
              </a:rPr>
              <a:t>HIV/AIDS</a:t>
            </a:r>
            <a:r>
              <a:rPr lang="fa-IR" dirty="0">
                <a:solidFill>
                  <a:schemeClr val="accent3">
                    <a:lumMod val="50000"/>
                  </a:schemeClr>
                </a:solidFill>
                <a:cs typeface="B Mitra" pitchFamily="2" charset="-78"/>
              </a:rPr>
              <a:t> به تدریج باعث تخریب سیستم ایمنی می شود و استرس اکسیداتیو درتخریب بیشتر سلولهای ایمنی دخیل است. مواد مغذی آنتی اکسیدانی مانند سلنیم به محافظت سلول در برابر استرس اکسیداتیو کمک می کند، بنابراین بالقوه می تواند پیشرفت بیماری را کند کند. از طرفی سلنیم ممکن است برای تکثیر ویروس </a:t>
            </a:r>
            <a:r>
              <a:rPr lang="en-US" dirty="0">
                <a:solidFill>
                  <a:schemeClr val="accent3">
                    <a:lumMod val="50000"/>
                  </a:schemeClr>
                </a:solidFill>
                <a:cs typeface="B Mitra" pitchFamily="2" charset="-78"/>
              </a:rPr>
              <a:t>HIV</a:t>
            </a:r>
            <a:r>
              <a:rPr lang="fa-IR" dirty="0">
                <a:solidFill>
                  <a:schemeClr val="accent3">
                    <a:lumMod val="50000"/>
                  </a:schemeClr>
                </a:solidFill>
                <a:cs typeface="B Mitra" pitchFamily="2" charset="-78"/>
              </a:rPr>
              <a:t> مورد نیاز باشد که باعث کاهش و تخلیه سطوح سلنیم می شود. </a:t>
            </a:r>
            <a:endParaRPr lang="en-US" dirty="0">
              <a:solidFill>
                <a:schemeClr val="accent3">
                  <a:lumMod val="50000"/>
                </a:schemeClr>
              </a:solidFill>
              <a:cs typeface="B Mitra" pitchFamily="2" charset="-78"/>
            </a:endParaRPr>
          </a:p>
          <a:p>
            <a:endParaRPr lang="en-US" dirty="0"/>
          </a:p>
        </p:txBody>
      </p:sp>
    </p:spTree>
  </p:cSld>
  <p:clrMapOvr>
    <a:masterClrMapping/>
  </p:clrMapOvr>
  <p:transition advTm="15569">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389120"/>
          </a:xfrm>
        </p:spPr>
        <p:txBody>
          <a:bodyPr>
            <a:normAutofit/>
          </a:bodyPr>
          <a:lstStyle/>
          <a:p>
            <a:pPr algn="just" rtl="1"/>
            <a:r>
              <a:rPr lang="fa-IR" dirty="0"/>
              <a:t> </a:t>
            </a:r>
            <a:r>
              <a:rPr lang="fa-IR" sz="2000" dirty="0" smtClean="0">
                <a:solidFill>
                  <a:srgbClr val="001642"/>
                </a:solidFill>
                <a:cs typeface="B Titr" pitchFamily="2" charset="-78"/>
              </a:rPr>
              <a:t>آیا </a:t>
            </a:r>
            <a:r>
              <a:rPr lang="fa-IR" sz="2000" dirty="0">
                <a:solidFill>
                  <a:srgbClr val="001642"/>
                </a:solidFill>
                <a:cs typeface="B Titr" pitchFamily="2" charset="-78"/>
              </a:rPr>
              <a:t>مصرف سلنیم زیاد نیز خطراتی برای سلامتی دارد؟ </a:t>
            </a:r>
            <a:endParaRPr lang="en-US" dirty="0">
              <a:solidFill>
                <a:srgbClr val="001642"/>
              </a:solidFill>
              <a:cs typeface="B Titr" pitchFamily="2" charset="-78"/>
            </a:endParaRPr>
          </a:p>
          <a:p>
            <a:pPr algn="just" rtl="1"/>
            <a:r>
              <a:rPr lang="fa-IR" dirty="0">
                <a:solidFill>
                  <a:schemeClr val="accent3">
                    <a:lumMod val="50000"/>
                  </a:schemeClr>
                </a:solidFill>
                <a:cs typeface="B Mitra" pitchFamily="2" charset="-78"/>
              </a:rPr>
              <a:t>اگر سلنیم خون به بیش از 100 میکروگرم در دسی لیتر برسد، شرایطی به نام سلنوزیس به وجود می آید. علائم سلنوزیس شامل: آشفتگی معدی – روده ای ، ریزش مو ، لکه های سفید روی ناخن، تنفس با بوی سیر، خستگی، تحریک پذیری و اختلال مربوط به اعصاب است . </a:t>
            </a:r>
            <a:endParaRPr lang="en-US" dirty="0">
              <a:solidFill>
                <a:schemeClr val="accent3">
                  <a:lumMod val="50000"/>
                </a:schemeClr>
              </a:solidFill>
              <a:cs typeface="B Mitra" pitchFamily="2" charset="-78"/>
            </a:endParaRPr>
          </a:p>
          <a:p>
            <a:pPr algn="just" rtl="1"/>
            <a:r>
              <a:rPr lang="fa-IR" dirty="0">
                <a:solidFill>
                  <a:schemeClr val="accent3">
                    <a:lumMod val="50000"/>
                  </a:schemeClr>
                </a:solidFill>
                <a:cs typeface="B Mitra" pitchFamily="2" charset="-78"/>
              </a:rPr>
              <a:t>حداکثر مقدار قابل تحمل سلنیم در سنین مختلف به شرح زیر می باشد: </a:t>
            </a:r>
            <a:endParaRPr lang="en-US" dirty="0">
              <a:solidFill>
                <a:schemeClr val="accent3">
                  <a:lumMod val="50000"/>
                </a:schemeClr>
              </a:solidFill>
              <a:cs typeface="B Mitra" pitchFamily="2" charset="-78"/>
            </a:endParaRPr>
          </a:p>
          <a:p>
            <a:endParaRPr lang="en-US" dirty="0"/>
          </a:p>
        </p:txBody>
      </p:sp>
      <p:graphicFrame>
        <p:nvGraphicFramePr>
          <p:cNvPr id="4" name="Table 3"/>
          <p:cNvGraphicFramePr>
            <a:graphicFrameLocks noGrp="1"/>
          </p:cNvGraphicFramePr>
          <p:nvPr/>
        </p:nvGraphicFramePr>
        <p:xfrm>
          <a:off x="428596" y="4071942"/>
          <a:ext cx="8143932" cy="2214576"/>
        </p:xfrm>
        <a:graphic>
          <a:graphicData uri="http://schemas.openxmlformats.org/drawingml/2006/table">
            <a:tbl>
              <a:tblPr rtl="1" firstRow="1" bandRow="1">
                <a:tableStyleId>{5C22544A-7EE6-4342-B048-85BDC9FD1C3A}</a:tableStyleId>
              </a:tblPr>
              <a:tblGrid>
                <a:gridCol w="4071966"/>
                <a:gridCol w="4071966"/>
              </a:tblGrid>
              <a:tr h="276822">
                <a:tc>
                  <a:txBody>
                    <a:bodyPr/>
                    <a:lstStyle/>
                    <a:p>
                      <a:pPr algn="ctr" rtl="1">
                        <a:lnSpc>
                          <a:spcPct val="115000"/>
                        </a:lnSpc>
                        <a:spcAft>
                          <a:spcPts val="1000"/>
                        </a:spcAft>
                      </a:pPr>
                      <a:r>
                        <a:rPr lang="fa-IR" sz="1100" dirty="0">
                          <a:latin typeface="Calibri"/>
                          <a:ea typeface="Calibri"/>
                          <a:cs typeface="B Mitra" pitchFamily="2" charset="-78"/>
                        </a:rPr>
                        <a:t>سن (سال)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dirty="0">
                          <a:latin typeface="Calibri"/>
                          <a:ea typeface="Calibri"/>
                          <a:cs typeface="B Mitra" pitchFamily="2" charset="-78"/>
                        </a:rPr>
                        <a:t>مردان/ زنان (میکروگرم/روز) </a:t>
                      </a:r>
                      <a:endParaRPr lang="en-US" sz="1100" dirty="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dirty="0">
                          <a:latin typeface="Calibri"/>
                          <a:ea typeface="Calibri"/>
                          <a:cs typeface="B Mitra" pitchFamily="2" charset="-78"/>
                        </a:rPr>
                        <a:t>6-0 ماه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a:latin typeface="Calibri"/>
                          <a:ea typeface="Calibri"/>
                          <a:cs typeface="B Mitra" pitchFamily="2" charset="-78"/>
                        </a:rPr>
                        <a:t>45 </a:t>
                      </a:r>
                      <a:endParaRPr lang="en-US" sz="110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dirty="0">
                          <a:latin typeface="Calibri"/>
                          <a:ea typeface="Calibri"/>
                          <a:cs typeface="B Mitra" pitchFamily="2" charset="-78"/>
                        </a:rPr>
                        <a:t>12-7 ماه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a:latin typeface="Calibri"/>
                          <a:ea typeface="Calibri"/>
                          <a:cs typeface="B Mitra" pitchFamily="2" charset="-78"/>
                        </a:rPr>
                        <a:t>60 </a:t>
                      </a:r>
                      <a:endParaRPr lang="en-US" sz="110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dirty="0">
                          <a:latin typeface="Calibri"/>
                          <a:ea typeface="Calibri"/>
                          <a:cs typeface="B Mitra" pitchFamily="2" charset="-78"/>
                        </a:rPr>
                        <a:t>3-1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a:latin typeface="Calibri"/>
                          <a:ea typeface="Calibri"/>
                          <a:cs typeface="B Mitra" pitchFamily="2" charset="-78"/>
                        </a:rPr>
                        <a:t>90 </a:t>
                      </a:r>
                      <a:endParaRPr lang="en-US" sz="110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dirty="0">
                          <a:latin typeface="Calibri"/>
                          <a:ea typeface="Calibri"/>
                          <a:cs typeface="B Mitra" pitchFamily="2" charset="-78"/>
                        </a:rPr>
                        <a:t>8-4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a:latin typeface="Calibri"/>
                          <a:ea typeface="Calibri"/>
                          <a:cs typeface="B Mitra" pitchFamily="2" charset="-78"/>
                        </a:rPr>
                        <a:t>150 </a:t>
                      </a:r>
                      <a:endParaRPr lang="en-US" sz="110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dirty="0">
                          <a:latin typeface="Calibri"/>
                          <a:ea typeface="Calibri"/>
                          <a:cs typeface="B Mitra" pitchFamily="2" charset="-78"/>
                        </a:rPr>
                        <a:t>13-9 </a:t>
                      </a:r>
                      <a:endParaRPr lang="en-US" sz="1100" dirty="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dirty="0">
                          <a:latin typeface="Calibri"/>
                          <a:ea typeface="Calibri"/>
                          <a:cs typeface="B Mitra" pitchFamily="2" charset="-78"/>
                        </a:rPr>
                        <a:t>280 </a:t>
                      </a:r>
                      <a:endParaRPr lang="en-US" sz="1100" dirty="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a:latin typeface="Calibri"/>
                          <a:ea typeface="Calibri"/>
                          <a:cs typeface="B Mitra" pitchFamily="2" charset="-78"/>
                        </a:rPr>
                        <a:t>18-14 </a:t>
                      </a:r>
                      <a:endParaRPr lang="en-US" sz="110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dirty="0">
                          <a:latin typeface="Calibri"/>
                          <a:ea typeface="Calibri"/>
                          <a:cs typeface="B Mitra" pitchFamily="2" charset="-78"/>
                        </a:rPr>
                        <a:t>400 </a:t>
                      </a:r>
                      <a:endParaRPr lang="en-US" sz="1100" dirty="0">
                        <a:latin typeface="Calibri"/>
                        <a:ea typeface="Calibri"/>
                        <a:cs typeface="B Mitra" pitchFamily="2" charset="-78"/>
                      </a:endParaRPr>
                    </a:p>
                  </a:txBody>
                  <a:tcPr marL="0" marR="0" marT="0" marB="0"/>
                </a:tc>
              </a:tr>
              <a:tr h="276822">
                <a:tc>
                  <a:txBody>
                    <a:bodyPr/>
                    <a:lstStyle/>
                    <a:p>
                      <a:pPr algn="ctr" rtl="1">
                        <a:lnSpc>
                          <a:spcPct val="115000"/>
                        </a:lnSpc>
                        <a:spcAft>
                          <a:spcPts val="1000"/>
                        </a:spcAft>
                      </a:pPr>
                      <a:r>
                        <a:rPr lang="fa-IR" sz="1100">
                          <a:latin typeface="Calibri"/>
                          <a:ea typeface="Calibri"/>
                          <a:cs typeface="B Mitra" pitchFamily="2" charset="-78"/>
                        </a:rPr>
                        <a:t>بیشتر از 19 </a:t>
                      </a:r>
                      <a:endParaRPr lang="en-US" sz="1100">
                        <a:latin typeface="Calibri"/>
                        <a:ea typeface="Calibri"/>
                        <a:cs typeface="B Mitra" pitchFamily="2" charset="-78"/>
                      </a:endParaRPr>
                    </a:p>
                  </a:txBody>
                  <a:tcPr marL="0" marR="0" marT="0" marB="0"/>
                </a:tc>
                <a:tc>
                  <a:txBody>
                    <a:bodyPr/>
                    <a:lstStyle/>
                    <a:p>
                      <a:pPr algn="ctr" rtl="1">
                        <a:lnSpc>
                          <a:spcPct val="115000"/>
                        </a:lnSpc>
                        <a:spcAft>
                          <a:spcPts val="1000"/>
                        </a:spcAft>
                      </a:pPr>
                      <a:r>
                        <a:rPr lang="fa-IR" sz="1100" dirty="0">
                          <a:latin typeface="Calibri"/>
                          <a:ea typeface="Calibri"/>
                          <a:cs typeface="B Mitra" pitchFamily="2" charset="-78"/>
                        </a:rPr>
                        <a:t>400 </a:t>
                      </a:r>
                      <a:endParaRPr lang="en-US" sz="1100" dirty="0">
                        <a:latin typeface="Calibri"/>
                        <a:ea typeface="Calibri"/>
                        <a:cs typeface="B Mitra" pitchFamily="2" charset="-78"/>
                      </a:endParaRPr>
                    </a:p>
                  </a:txBody>
                  <a:tcPr marL="0" marR="0" marT="0" marB="0"/>
                </a:tc>
              </a:tr>
            </a:tbl>
          </a:graphicData>
        </a:graphic>
      </p:graphicFrame>
    </p:spTree>
  </p:cSld>
  <p:clrMapOvr>
    <a:masterClrMapping/>
  </p:clrMapOvr>
  <p:transition advTm="24040">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846980"/>
          </a:xfrm>
        </p:spPr>
        <p:txBody>
          <a:bodyPr>
            <a:normAutofit fontScale="90000"/>
          </a:bodyPr>
          <a:lstStyle/>
          <a:p>
            <a:pPr algn="ctr"/>
            <a:r>
              <a:rPr lang="fa-IR" b="1" dirty="0" smtClean="0"/>
              <a:t/>
            </a:r>
            <a:br>
              <a:rPr lang="fa-IR" b="1" dirty="0" smtClean="0"/>
            </a:br>
            <a:r>
              <a:rPr lang="en-US" b="1" dirty="0" err="1" smtClean="0"/>
              <a:t>ICaps</a:t>
            </a:r>
            <a:endParaRPr lang="en-US" dirty="0"/>
          </a:p>
        </p:txBody>
      </p:sp>
      <p:sp>
        <p:nvSpPr>
          <p:cNvPr id="3" name="Content Placeholder 2"/>
          <p:cNvSpPr>
            <a:spLocks noGrp="1"/>
          </p:cNvSpPr>
          <p:nvPr>
            <p:ph idx="1"/>
          </p:nvPr>
        </p:nvSpPr>
        <p:spPr/>
        <p:txBody>
          <a:bodyPr>
            <a:normAutofit fontScale="85000" lnSpcReduction="10000"/>
          </a:bodyPr>
          <a:lstStyle/>
          <a:p>
            <a:pPr algn="l" rtl="0"/>
            <a:r>
              <a:rPr lang="en-US" b="1" dirty="0" err="1">
                <a:solidFill>
                  <a:srgbClr val="001642"/>
                </a:solidFill>
              </a:rPr>
              <a:t>ICaps</a:t>
            </a:r>
            <a:r>
              <a:rPr lang="en-US" b="1" baseline="30000" dirty="0">
                <a:solidFill>
                  <a:srgbClr val="001642"/>
                </a:solidFill>
              </a:rPr>
              <a:t>®</a:t>
            </a:r>
            <a:r>
              <a:rPr lang="en-US" b="1" dirty="0">
                <a:solidFill>
                  <a:srgbClr val="001642"/>
                </a:solidFill>
              </a:rPr>
              <a:t> Multivitamin </a:t>
            </a:r>
            <a:r>
              <a:rPr lang="en-US" b="1" dirty="0" smtClean="0">
                <a:solidFill>
                  <a:srgbClr val="001642"/>
                </a:solidFill>
              </a:rPr>
              <a:t>Formula</a:t>
            </a:r>
          </a:p>
          <a:p>
            <a:pPr algn="l" rtl="0"/>
            <a:endParaRPr lang="en-US" b="1" dirty="0">
              <a:solidFill>
                <a:srgbClr val="001642"/>
              </a:solidFill>
            </a:endParaRPr>
          </a:p>
          <a:p>
            <a:pPr algn="just" rtl="0"/>
            <a:r>
              <a:rPr lang="en-US" dirty="0" err="1">
                <a:solidFill>
                  <a:schemeClr val="accent3">
                    <a:lumMod val="50000"/>
                  </a:schemeClr>
                </a:solidFill>
              </a:rPr>
              <a:t>ICaps</a:t>
            </a:r>
            <a:r>
              <a:rPr lang="en-US" baseline="30000" dirty="0">
                <a:solidFill>
                  <a:schemeClr val="accent3">
                    <a:lumMod val="50000"/>
                  </a:schemeClr>
                </a:solidFill>
              </a:rPr>
              <a:t>®</a:t>
            </a:r>
            <a:r>
              <a:rPr lang="en-US" dirty="0">
                <a:solidFill>
                  <a:schemeClr val="accent3">
                    <a:lumMod val="50000"/>
                  </a:schemeClr>
                </a:solidFill>
              </a:rPr>
              <a:t> MV Eye Vitamin and Mineral Supplement is a </a:t>
            </a:r>
            <a:r>
              <a:rPr lang="en-US" dirty="0" err="1">
                <a:solidFill>
                  <a:schemeClr val="accent3">
                    <a:lumMod val="50000"/>
                  </a:schemeClr>
                </a:solidFill>
              </a:rPr>
              <a:t>lutein</a:t>
            </a:r>
            <a:r>
              <a:rPr lang="en-US" dirty="0">
                <a:solidFill>
                  <a:schemeClr val="accent3">
                    <a:lumMod val="50000"/>
                  </a:schemeClr>
                </a:solidFill>
              </a:rPr>
              <a:t>-enriched multivitamin providing high levels of </a:t>
            </a:r>
            <a:r>
              <a:rPr lang="en-US" dirty="0" err="1">
                <a:solidFill>
                  <a:schemeClr val="accent3">
                    <a:lumMod val="50000"/>
                  </a:schemeClr>
                </a:solidFill>
              </a:rPr>
              <a:t>lutein</a:t>
            </a:r>
            <a:r>
              <a:rPr lang="en-US" dirty="0">
                <a:solidFill>
                  <a:schemeClr val="accent3">
                    <a:lumMod val="50000"/>
                  </a:schemeClr>
                </a:solidFill>
              </a:rPr>
              <a:t> and </a:t>
            </a:r>
            <a:r>
              <a:rPr lang="en-US" dirty="0" err="1">
                <a:solidFill>
                  <a:schemeClr val="accent3">
                    <a:lumMod val="50000"/>
                  </a:schemeClr>
                </a:solidFill>
              </a:rPr>
              <a:t>zeaxanthin</a:t>
            </a:r>
            <a:r>
              <a:rPr lang="en-US" dirty="0">
                <a:solidFill>
                  <a:schemeClr val="accent3">
                    <a:lumMod val="50000"/>
                  </a:schemeClr>
                </a:solidFill>
              </a:rPr>
              <a:t> for eye health in a formula for overall body health.</a:t>
            </a:r>
          </a:p>
          <a:p>
            <a:pPr algn="just" rtl="0"/>
            <a:r>
              <a:rPr lang="en-US" dirty="0" err="1">
                <a:solidFill>
                  <a:schemeClr val="accent3">
                    <a:lumMod val="50000"/>
                  </a:schemeClr>
                </a:solidFill>
              </a:rPr>
              <a:t>ICaps</a:t>
            </a:r>
            <a:r>
              <a:rPr lang="en-US" baseline="30000" dirty="0">
                <a:solidFill>
                  <a:schemeClr val="accent3">
                    <a:lumMod val="50000"/>
                  </a:schemeClr>
                </a:solidFill>
              </a:rPr>
              <a:t>®</a:t>
            </a:r>
            <a:r>
              <a:rPr lang="en-US" dirty="0">
                <a:solidFill>
                  <a:schemeClr val="accent3">
                    <a:lumMod val="50000"/>
                  </a:schemeClr>
                </a:solidFill>
              </a:rPr>
              <a:t> MV is based on the AREDS formula and combines the essential eye and body vitamins and minerals in one formulation for increased convenience. </a:t>
            </a:r>
            <a:r>
              <a:rPr lang="en-US" dirty="0" err="1">
                <a:solidFill>
                  <a:schemeClr val="accent3">
                    <a:lumMod val="50000"/>
                  </a:schemeClr>
                </a:solidFill>
              </a:rPr>
              <a:t>ICaps</a:t>
            </a:r>
            <a:r>
              <a:rPr lang="en-US" baseline="30000" dirty="0">
                <a:solidFill>
                  <a:schemeClr val="accent3">
                    <a:lumMod val="50000"/>
                  </a:schemeClr>
                </a:solidFill>
              </a:rPr>
              <a:t>®</a:t>
            </a:r>
            <a:r>
              <a:rPr lang="en-US" dirty="0">
                <a:solidFill>
                  <a:schemeClr val="accent3">
                    <a:lumMod val="50000"/>
                  </a:schemeClr>
                </a:solidFill>
              </a:rPr>
              <a:t> MV are coated, delayed-release tablets which provide better absorption with less stomach upset.</a:t>
            </a:r>
          </a:p>
          <a:p>
            <a:pPr algn="just" rtl="0"/>
            <a:r>
              <a:rPr lang="en-US" dirty="0" err="1">
                <a:solidFill>
                  <a:schemeClr val="accent3">
                    <a:lumMod val="50000"/>
                  </a:schemeClr>
                </a:solidFill>
              </a:rPr>
              <a:t>ICaps</a:t>
            </a:r>
            <a:r>
              <a:rPr lang="en-US" baseline="30000" dirty="0">
                <a:solidFill>
                  <a:schemeClr val="accent3">
                    <a:lumMod val="50000"/>
                  </a:schemeClr>
                </a:solidFill>
              </a:rPr>
              <a:t>®</a:t>
            </a:r>
            <a:r>
              <a:rPr lang="en-US" dirty="0">
                <a:solidFill>
                  <a:schemeClr val="accent3">
                    <a:lumMod val="50000"/>
                  </a:schemeClr>
                </a:solidFill>
              </a:rPr>
              <a:t> MV is free of vitamin A for those that should avoid beta carotene, and has a recommended dosage of two tablets taken twice a day.</a:t>
            </a:r>
          </a:p>
          <a:p>
            <a:endParaRPr lang="en-US" dirty="0"/>
          </a:p>
        </p:txBody>
      </p:sp>
    </p:spTree>
  </p:cSld>
  <p:clrMapOvr>
    <a:masterClrMapping/>
  </p:clrMapOvr>
  <p:transition spd="med" advTm="1755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160465"/>
            <a:ext cx="8229600" cy="4054485"/>
          </a:xfrm>
        </p:spPr>
        <p:txBody>
          <a:bodyPr>
            <a:normAutofit/>
          </a:bodyPr>
          <a:lstStyle/>
          <a:p>
            <a:pPr algn="just" rtl="1"/>
            <a:r>
              <a:rPr lang="fa-IR" b="1" dirty="0">
                <a:solidFill>
                  <a:srgbClr val="001642"/>
                </a:solidFill>
                <a:cs typeface="B Titr" pitchFamily="2" charset="-78"/>
              </a:rPr>
              <a:t>علل کمبود: </a:t>
            </a:r>
            <a:r>
              <a:rPr lang="fa-IR" dirty="0">
                <a:solidFill>
                  <a:schemeClr val="accent3">
                    <a:lumMod val="50000"/>
                  </a:schemeClr>
                </a:solidFill>
                <a:cs typeface="B Mitra" pitchFamily="2" charset="-78"/>
              </a:rPr>
              <a:t>فقر منابع غذایی دریایی و روغن های گیاهی در رژیم ، کمبود روی ، منیزیم ، ویتامین </a:t>
            </a:r>
            <a:r>
              <a:rPr lang="en-US" dirty="0">
                <a:solidFill>
                  <a:schemeClr val="accent3">
                    <a:lumMod val="50000"/>
                  </a:schemeClr>
                </a:solidFill>
                <a:cs typeface="B Mitra" pitchFamily="2" charset="-78"/>
              </a:rPr>
              <a:t>B6</a:t>
            </a:r>
            <a:r>
              <a:rPr lang="fa-IR" dirty="0">
                <a:solidFill>
                  <a:schemeClr val="accent3">
                    <a:lumMod val="50000"/>
                  </a:schemeClr>
                </a:solidFill>
                <a:cs typeface="B Mitra" pitchFamily="2" charset="-78"/>
              </a:rPr>
              <a:t> ، سالمندی ، سوء جذب چربی ، استرس های فیزیولوژیک </a:t>
            </a:r>
            <a:r>
              <a:rPr lang="fa-IR" dirty="0" smtClean="0">
                <a:solidFill>
                  <a:schemeClr val="accent3">
                    <a:lumMod val="50000"/>
                  </a:schemeClr>
                </a:solidFill>
                <a:cs typeface="B Mitra" pitchFamily="2" charset="-78"/>
              </a:rPr>
              <a:t>(تروما، </a:t>
            </a:r>
            <a:r>
              <a:rPr lang="fa-IR" dirty="0">
                <a:solidFill>
                  <a:schemeClr val="accent3">
                    <a:lumMod val="50000"/>
                  </a:schemeClr>
                </a:solidFill>
                <a:cs typeface="B Mitra" pitchFamily="2" charset="-78"/>
              </a:rPr>
              <a:t>بیماری مزمن ، جراحی ) ، دوران </a:t>
            </a:r>
            <a:r>
              <a:rPr lang="fa-IR" dirty="0" smtClean="0">
                <a:solidFill>
                  <a:schemeClr val="accent3">
                    <a:lumMod val="50000"/>
                  </a:schemeClr>
                </a:solidFill>
                <a:cs typeface="B Mitra" pitchFamily="2" charset="-78"/>
              </a:rPr>
              <a:t>رشد</a:t>
            </a:r>
          </a:p>
          <a:p>
            <a:pPr algn="just" rtl="1">
              <a:buNone/>
            </a:pPr>
            <a:endParaRPr lang="fa-IR" dirty="0">
              <a:solidFill>
                <a:srgbClr val="001642"/>
              </a:solidFill>
              <a:cs typeface="B Mitra" pitchFamily="2" charset="-78"/>
            </a:endParaRPr>
          </a:p>
          <a:p>
            <a:pPr algn="just" rtl="1"/>
            <a:r>
              <a:rPr lang="fa-IR" b="1" dirty="0">
                <a:solidFill>
                  <a:srgbClr val="001642"/>
                </a:solidFill>
                <a:cs typeface="B Titr" pitchFamily="2" charset="-78"/>
              </a:rPr>
              <a:t>نشانه های کمبود :</a:t>
            </a:r>
            <a:r>
              <a:rPr lang="fa-IR" b="1" dirty="0">
                <a:solidFill>
                  <a:srgbClr val="001642"/>
                </a:solidFill>
              </a:rPr>
              <a:t> </a:t>
            </a:r>
            <a:r>
              <a:rPr lang="fa-IR" dirty="0">
                <a:solidFill>
                  <a:schemeClr val="accent3">
                    <a:lumMod val="50000"/>
                  </a:schemeClr>
                </a:solidFill>
                <a:cs typeface="B Mitra" pitchFamily="2" charset="-78"/>
              </a:rPr>
              <a:t>خشکی پوست ، پوسته پوسته شدن ، ریزش مو ، کاهش قدرت ترمیم زخم ، اختلال در بینایی ، کاهش تکامل ، ناباروری ، کاهش فعالیت کبد و کلیه ، افزایش شکنندگی گلبول های قرمز ، کاهش عملکرد سیستم ایمنی ، افزایش خطر </a:t>
            </a:r>
            <a:r>
              <a:rPr lang="fa-IR" dirty="0" smtClean="0">
                <a:solidFill>
                  <a:schemeClr val="accent3">
                    <a:lumMod val="50000"/>
                  </a:schemeClr>
                </a:solidFill>
                <a:cs typeface="B Mitra" pitchFamily="2" charset="-78"/>
              </a:rPr>
              <a:t>(پرفشاری </a:t>
            </a:r>
            <a:r>
              <a:rPr lang="fa-IR" dirty="0">
                <a:solidFill>
                  <a:schemeClr val="accent3">
                    <a:lumMod val="50000"/>
                  </a:schemeClr>
                </a:solidFill>
                <a:cs typeface="B Mitra" pitchFamily="2" charset="-78"/>
              </a:rPr>
              <a:t>خون ، آترواسکلروز ، ترومبوز وریدی ، بیماری های التهابی مثل آرتریت روماتوئید ).</a:t>
            </a:r>
            <a:endParaRPr lang="en-US" dirty="0">
              <a:solidFill>
                <a:schemeClr val="accent3">
                  <a:lumMod val="50000"/>
                </a:schemeClr>
              </a:solidFill>
              <a:cs typeface="B Mitra" pitchFamily="2" charset="-78"/>
            </a:endParaRPr>
          </a:p>
        </p:txBody>
      </p:sp>
      <p:pic>
        <p:nvPicPr>
          <p:cNvPr id="4" name="Picture 3" descr="gn.bmp"/>
          <p:cNvPicPr>
            <a:picLocks noChangeAspect="1"/>
          </p:cNvPicPr>
          <p:nvPr/>
        </p:nvPicPr>
        <p:blipFill>
          <a:blip r:embed="rId2"/>
          <a:stretch>
            <a:fillRect/>
          </a:stretch>
        </p:blipFill>
        <p:spPr>
          <a:xfrm>
            <a:off x="285720" y="4786322"/>
            <a:ext cx="1714512" cy="15716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advTm="31293">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428736"/>
            <a:ext cx="8229600" cy="4411699"/>
          </a:xfrm>
        </p:spPr>
        <p:txBody>
          <a:bodyPr/>
          <a:lstStyle/>
          <a:p>
            <a:pPr algn="just" rtl="1"/>
            <a:r>
              <a:rPr lang="fa-IR" b="1" dirty="0">
                <a:solidFill>
                  <a:srgbClr val="001642"/>
                </a:solidFill>
                <a:cs typeface="B Titr" pitchFamily="2" charset="-78"/>
              </a:rPr>
              <a:t>مقادیر مصرف روزانه : </a:t>
            </a:r>
            <a:r>
              <a:rPr lang="fa-IR" dirty="0">
                <a:solidFill>
                  <a:schemeClr val="accent3">
                    <a:lumMod val="50000"/>
                  </a:schemeClr>
                </a:solidFill>
                <a:cs typeface="B Mitra" pitchFamily="2" charset="-78"/>
              </a:rPr>
              <a:t>در افراد سالمی که به ندرت ماهی می خورند 0/5 -1 گرم در افراد مبتلا به بیماری های مزمن 2-4 گرم در درمان فوری بیماری های شدید </a:t>
            </a:r>
            <a:r>
              <a:rPr lang="fa-IR" dirty="0" smtClean="0">
                <a:solidFill>
                  <a:schemeClr val="accent3">
                    <a:lumMod val="50000"/>
                  </a:schemeClr>
                </a:solidFill>
                <a:cs typeface="B Mitra" pitchFamily="2" charset="-78"/>
              </a:rPr>
              <a:t>(تروما </a:t>
            </a:r>
            <a:r>
              <a:rPr lang="fa-IR" dirty="0">
                <a:solidFill>
                  <a:schemeClr val="accent3">
                    <a:lumMod val="50000"/>
                  </a:schemeClr>
                </a:solidFill>
                <a:cs typeface="B Mitra" pitchFamily="2" charset="-78"/>
              </a:rPr>
              <a:t>، جراحی سنگین ، نقاهت ) 3-30 </a:t>
            </a:r>
            <a:r>
              <a:rPr lang="fa-IR" dirty="0" smtClean="0">
                <a:solidFill>
                  <a:schemeClr val="accent3">
                    <a:lumMod val="50000"/>
                  </a:schemeClr>
                </a:solidFill>
                <a:cs typeface="B Mitra" pitchFamily="2" charset="-78"/>
              </a:rPr>
              <a:t>گرم</a:t>
            </a:r>
          </a:p>
          <a:p>
            <a:pPr algn="just" rtl="1">
              <a:buNone/>
            </a:pPr>
            <a:endParaRPr lang="fa-IR" dirty="0">
              <a:solidFill>
                <a:schemeClr val="accent3">
                  <a:lumMod val="50000"/>
                </a:schemeClr>
              </a:solidFill>
              <a:cs typeface="B Mitra" pitchFamily="2" charset="-78"/>
            </a:endParaRPr>
          </a:p>
          <a:p>
            <a:pPr algn="just" rtl="1"/>
            <a:r>
              <a:rPr lang="fa-IR" b="1" dirty="0">
                <a:solidFill>
                  <a:srgbClr val="001642"/>
                </a:solidFill>
                <a:cs typeface="B Titr" pitchFamily="2" charset="-78"/>
              </a:rPr>
              <a:t>سمیت : </a:t>
            </a:r>
            <a:r>
              <a:rPr lang="fa-IR" dirty="0">
                <a:solidFill>
                  <a:schemeClr val="accent3">
                    <a:lumMod val="50000"/>
                  </a:schemeClr>
                </a:solidFill>
                <a:cs typeface="B Mitra" pitchFamily="2" charset="-78"/>
              </a:rPr>
              <a:t>مقادیر بالای اسیدهای چرب ضروری بدون ویتامین </a:t>
            </a:r>
            <a:r>
              <a:rPr lang="en-US" dirty="0">
                <a:solidFill>
                  <a:schemeClr val="accent3">
                    <a:lumMod val="50000"/>
                  </a:schemeClr>
                </a:solidFill>
                <a:cs typeface="B Mitra" pitchFamily="2" charset="-78"/>
              </a:rPr>
              <a:t>E</a:t>
            </a:r>
            <a:r>
              <a:rPr lang="fa-IR" dirty="0">
                <a:solidFill>
                  <a:schemeClr val="accent3">
                    <a:lumMod val="50000"/>
                  </a:schemeClr>
                </a:solidFill>
                <a:cs typeface="B Mitra" pitchFamily="2" charset="-78"/>
              </a:rPr>
              <a:t> اضافی می تواند باعث تخلیه ویتامین </a:t>
            </a:r>
            <a:r>
              <a:rPr lang="en-US" dirty="0">
                <a:solidFill>
                  <a:schemeClr val="accent3">
                    <a:lumMod val="50000"/>
                  </a:schemeClr>
                </a:solidFill>
                <a:cs typeface="B Mitra" pitchFamily="2" charset="-78"/>
              </a:rPr>
              <a:t>E </a:t>
            </a:r>
            <a:r>
              <a:rPr lang="fa-IR" dirty="0">
                <a:solidFill>
                  <a:schemeClr val="accent3">
                    <a:lumMod val="50000"/>
                  </a:schemeClr>
                </a:solidFill>
                <a:cs typeface="B Mitra" pitchFamily="2" charset="-78"/>
              </a:rPr>
              <a:t> بدن شود. در برخی مبتلایان به دیابت میزان بالای امگا 3 باعث کاهش فعالیت انسولین می گردد . در مبتلایان به نارسایی انعقاد و یا مصرف کنندگان داروهای ضدانعقاد مصرف امگا 3 موجب خونریزی می شود.</a:t>
            </a:r>
            <a:endParaRPr lang="en-US" dirty="0">
              <a:solidFill>
                <a:schemeClr val="accent3">
                  <a:lumMod val="50000"/>
                </a:schemeClr>
              </a:solidFill>
              <a:cs typeface="B Mitra" pitchFamily="2" charset="-78"/>
            </a:endParaRPr>
          </a:p>
        </p:txBody>
      </p:sp>
      <p:pic>
        <p:nvPicPr>
          <p:cNvPr id="4" name="Picture 3" descr="gn.bmp"/>
          <p:cNvPicPr>
            <a:picLocks noChangeAspect="1"/>
          </p:cNvPicPr>
          <p:nvPr/>
        </p:nvPicPr>
        <p:blipFill>
          <a:blip r:embed="rId2"/>
          <a:stretch>
            <a:fillRect/>
          </a:stretch>
        </p:blipFill>
        <p:spPr>
          <a:xfrm>
            <a:off x="285720" y="4786322"/>
            <a:ext cx="1714512" cy="15716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advTm="2184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444444.jpg"/>
          <p:cNvPicPr>
            <a:picLocks noChangeAspect="1"/>
          </p:cNvPicPr>
          <p:nvPr/>
        </p:nvPicPr>
        <p:blipFill>
          <a:blip r:embed="rId2">
            <a:lum bright="30000"/>
          </a:blip>
          <a:stretch>
            <a:fillRect/>
          </a:stretch>
        </p:blipFill>
        <p:spPr>
          <a:xfrm flipV="1">
            <a:off x="0" y="1071546"/>
            <a:ext cx="9144032" cy="5786478"/>
          </a:xfrm>
          <a:prstGeom prst="rect">
            <a:avLst/>
          </a:prstGeom>
        </p:spPr>
      </p:pic>
      <p:sp>
        <p:nvSpPr>
          <p:cNvPr id="2" name="Title 1"/>
          <p:cNvSpPr>
            <a:spLocks noGrp="1"/>
          </p:cNvSpPr>
          <p:nvPr>
            <p:ph type="title"/>
          </p:nvPr>
        </p:nvSpPr>
        <p:spPr>
          <a:xfrm>
            <a:off x="457200" y="714356"/>
            <a:ext cx="8229600" cy="928686"/>
          </a:xfrm>
        </p:spPr>
        <p:txBody>
          <a:bodyPr/>
          <a:lstStyle/>
          <a:p>
            <a:pPr algn="ctr" rtl="1"/>
            <a:r>
              <a:rPr lang="fa-IR" b="1" dirty="0">
                <a:cs typeface="B Titr" pitchFamily="2" charset="-78"/>
              </a:rPr>
              <a:t>کوآنزیم</a:t>
            </a:r>
            <a:r>
              <a:rPr lang="en-US" b="1" dirty="0">
                <a:cs typeface="B Titr" pitchFamily="2" charset="-78"/>
              </a:rPr>
              <a:t> Q10 </a:t>
            </a:r>
            <a:r>
              <a:rPr lang="fa-IR" b="1" dirty="0">
                <a:cs typeface="B Titr" pitchFamily="2" charset="-78"/>
              </a:rPr>
              <a:t> </a:t>
            </a:r>
            <a:endParaRPr lang="en-US" dirty="0">
              <a:cs typeface="B Titr" pitchFamily="2" charset="-78"/>
            </a:endParaRPr>
          </a:p>
        </p:txBody>
      </p:sp>
      <p:sp>
        <p:nvSpPr>
          <p:cNvPr id="3" name="Content Placeholder 2"/>
          <p:cNvSpPr>
            <a:spLocks noGrp="1"/>
          </p:cNvSpPr>
          <p:nvPr>
            <p:ph idx="1"/>
          </p:nvPr>
        </p:nvSpPr>
        <p:spPr>
          <a:xfrm>
            <a:off x="285720" y="1785926"/>
            <a:ext cx="8503920" cy="4643446"/>
          </a:xfrm>
        </p:spPr>
        <p:txBody>
          <a:bodyPr>
            <a:normAutofit fontScale="85000" lnSpcReduction="10000"/>
          </a:bodyPr>
          <a:lstStyle/>
          <a:p>
            <a:pPr algn="just" rtl="1"/>
            <a:r>
              <a:rPr lang="fa-IR" b="1" dirty="0">
                <a:solidFill>
                  <a:schemeClr val="accent3">
                    <a:lumMod val="50000"/>
                  </a:schemeClr>
                </a:solidFill>
                <a:cs typeface="B Titr" pitchFamily="2" charset="-78"/>
              </a:rPr>
              <a:t>کوآنزیم</a:t>
            </a:r>
            <a:r>
              <a:rPr lang="en-US" b="1" dirty="0">
                <a:solidFill>
                  <a:schemeClr val="accent3">
                    <a:lumMod val="50000"/>
                  </a:schemeClr>
                </a:solidFill>
                <a:cs typeface="B Titr" pitchFamily="2" charset="-78"/>
              </a:rPr>
              <a:t> Q10 </a:t>
            </a:r>
            <a:r>
              <a:rPr lang="fa-IR" b="1" dirty="0">
                <a:solidFill>
                  <a:schemeClr val="accent3">
                    <a:lumMod val="50000"/>
                  </a:schemeClr>
                </a:solidFill>
                <a:cs typeface="B Titr" pitchFamily="2" charset="-78"/>
              </a:rPr>
              <a:t>چیست؟</a:t>
            </a:r>
            <a:endParaRPr lang="en-US" b="1" dirty="0">
              <a:solidFill>
                <a:schemeClr val="accent3">
                  <a:lumMod val="50000"/>
                </a:schemeClr>
              </a:solidFill>
              <a:cs typeface="B Titr" pitchFamily="2" charset="-78"/>
            </a:endParaRPr>
          </a:p>
          <a:p>
            <a:pPr algn="just"/>
            <a:r>
              <a:rPr lang="fa-IR" dirty="0">
                <a:solidFill>
                  <a:schemeClr val="bg2">
                    <a:lumMod val="10000"/>
                  </a:schemeClr>
                </a:solidFill>
                <a:cs typeface="B Mitra" pitchFamily="2" charset="-78"/>
              </a:rPr>
              <a:t>کوآنزیم</a:t>
            </a:r>
            <a:r>
              <a:rPr lang="en-US" dirty="0">
                <a:solidFill>
                  <a:schemeClr val="bg2">
                    <a:lumMod val="10000"/>
                  </a:schemeClr>
                </a:solidFill>
                <a:cs typeface="B Mitra" pitchFamily="2" charset="-78"/>
              </a:rPr>
              <a:t> Q10 </a:t>
            </a:r>
            <a:r>
              <a:rPr lang="fa-IR" dirty="0">
                <a:solidFill>
                  <a:schemeClr val="bg2">
                    <a:lumMod val="10000"/>
                  </a:schemeClr>
                </a:solidFill>
                <a:cs typeface="B Mitra" pitchFamily="2" charset="-78"/>
              </a:rPr>
              <a:t>که "یوبی کوئینون" هم نامیده می شود، یک </a:t>
            </a:r>
            <a:r>
              <a:rPr lang="fa-IR" dirty="0">
                <a:solidFill>
                  <a:schemeClr val="bg2">
                    <a:lumMod val="10000"/>
                  </a:schemeClr>
                </a:solidFill>
                <a:cs typeface="B Mitra" pitchFamily="2" charset="-78"/>
                <a:hlinkClick r:id="rId3"/>
              </a:rPr>
              <a:t>آنتی اکسیدان </a:t>
            </a:r>
            <a:r>
              <a:rPr lang="fa-IR" dirty="0">
                <a:solidFill>
                  <a:schemeClr val="bg2">
                    <a:lumMod val="10000"/>
                  </a:schemeClr>
                </a:solidFill>
                <a:cs typeface="B Mitra" pitchFamily="2" charset="-78"/>
              </a:rPr>
              <a:t>قوی است که در غشای داخلی میتوکندری تمام بافت ها یافت می شود و برای اولین بار توسط محققان در سال 1957 از میتوکندری گاو جدا شد</a:t>
            </a:r>
            <a:r>
              <a:rPr lang="en-US" dirty="0">
                <a:solidFill>
                  <a:schemeClr val="bg2">
                    <a:lumMod val="10000"/>
                  </a:schemeClr>
                </a:solidFill>
                <a:cs typeface="B Mitra" pitchFamily="2" charset="-78"/>
              </a:rPr>
              <a:t>. </a:t>
            </a:r>
          </a:p>
          <a:p>
            <a:pPr algn="just"/>
            <a:r>
              <a:rPr lang="fa-IR" dirty="0">
                <a:solidFill>
                  <a:schemeClr val="bg2">
                    <a:lumMod val="10000"/>
                  </a:schemeClr>
                </a:solidFill>
                <a:cs typeface="B Mitra" pitchFamily="2" charset="-78"/>
              </a:rPr>
              <a:t>نام آن از کلمه</a:t>
            </a:r>
            <a:r>
              <a:rPr lang="en-US" dirty="0">
                <a:solidFill>
                  <a:schemeClr val="bg2">
                    <a:lumMod val="10000"/>
                  </a:schemeClr>
                </a:solidFill>
                <a:cs typeface="B Mitra" pitchFamily="2" charset="-78"/>
              </a:rPr>
              <a:t> "Ubiquitous" </a:t>
            </a:r>
            <a:r>
              <a:rPr lang="fa-IR" dirty="0">
                <a:solidFill>
                  <a:schemeClr val="bg2">
                    <a:lumMod val="10000"/>
                  </a:schemeClr>
                </a:solidFill>
                <a:cs typeface="B Mitra" pitchFamily="2" charset="-78"/>
              </a:rPr>
              <a:t>به معنای "حاضر در همه جا" گرفته شده است</a:t>
            </a:r>
            <a:r>
              <a:rPr lang="en-US" dirty="0">
                <a:solidFill>
                  <a:schemeClr val="bg2">
                    <a:lumMod val="10000"/>
                  </a:schemeClr>
                </a:solidFill>
                <a:cs typeface="B Mitra" pitchFamily="2" charset="-78"/>
              </a:rPr>
              <a:t>. </a:t>
            </a:r>
          </a:p>
          <a:p>
            <a:pPr algn="just"/>
            <a:r>
              <a:rPr lang="fa-IR" dirty="0">
                <a:solidFill>
                  <a:schemeClr val="bg2">
                    <a:lumMod val="10000"/>
                  </a:schemeClr>
                </a:solidFill>
                <a:cs typeface="B Mitra" pitchFamily="2" charset="-78"/>
              </a:rPr>
              <a:t>در حقیقت کوآنزیم</a:t>
            </a:r>
            <a:r>
              <a:rPr lang="en-US" dirty="0">
                <a:solidFill>
                  <a:schemeClr val="bg2">
                    <a:lumMod val="10000"/>
                  </a:schemeClr>
                </a:solidFill>
                <a:cs typeface="B Mitra" pitchFamily="2" charset="-78"/>
              </a:rPr>
              <a:t> Q10 </a:t>
            </a:r>
            <a:r>
              <a:rPr lang="fa-IR" dirty="0">
                <a:solidFill>
                  <a:schemeClr val="bg2">
                    <a:lumMod val="10000"/>
                  </a:schemeClr>
                </a:solidFill>
                <a:cs typeface="B Mitra" pitchFamily="2" charset="-78"/>
              </a:rPr>
              <a:t>که نام شیمیایی آن "2 و 3- دی متوکسی 5- متیل بنزوکوئینون</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rPr>
              <a:t>می باشد، ترکیبی محلول در چربی است و ساختمان آن شبیه </a:t>
            </a:r>
            <a:r>
              <a:rPr lang="fa-IR" dirty="0">
                <a:solidFill>
                  <a:schemeClr val="bg2">
                    <a:lumMod val="10000"/>
                  </a:schemeClr>
                </a:solidFill>
                <a:cs typeface="B Mitra" pitchFamily="2" charset="-78"/>
                <a:hlinkClick r:id="rId4"/>
              </a:rPr>
              <a:t>ویتامین</a:t>
            </a:r>
            <a:r>
              <a:rPr lang="en-US" dirty="0">
                <a:solidFill>
                  <a:schemeClr val="bg2">
                    <a:lumMod val="10000"/>
                  </a:schemeClr>
                </a:solidFill>
                <a:cs typeface="B Mitra" pitchFamily="2" charset="-78"/>
                <a:hlinkClick r:id="rId4"/>
              </a:rPr>
              <a:t>K </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rPr>
              <a:t>می باشد</a:t>
            </a:r>
            <a:r>
              <a:rPr lang="en-US" dirty="0">
                <a:solidFill>
                  <a:schemeClr val="bg2">
                    <a:lumMod val="10000"/>
                  </a:schemeClr>
                </a:solidFill>
                <a:cs typeface="B Mitra" pitchFamily="2" charset="-78"/>
              </a:rPr>
              <a:t>. </a:t>
            </a:r>
          </a:p>
          <a:p>
            <a:pPr algn="just"/>
            <a:r>
              <a:rPr lang="fa-IR" b="1" dirty="0">
                <a:solidFill>
                  <a:schemeClr val="accent3">
                    <a:lumMod val="50000"/>
                  </a:schemeClr>
                </a:solidFill>
                <a:cs typeface="B Titr" pitchFamily="2" charset="-78"/>
              </a:rPr>
              <a:t>عملکردهای کوآنزیم</a:t>
            </a:r>
            <a:r>
              <a:rPr lang="en-US" b="1" dirty="0">
                <a:solidFill>
                  <a:schemeClr val="accent3">
                    <a:lumMod val="50000"/>
                  </a:schemeClr>
                </a:solidFill>
                <a:cs typeface="B Titr" pitchFamily="2" charset="-78"/>
              </a:rPr>
              <a:t> Q10 </a:t>
            </a:r>
            <a:r>
              <a:rPr lang="fa-IR" b="1" dirty="0">
                <a:solidFill>
                  <a:schemeClr val="accent3">
                    <a:lumMod val="50000"/>
                  </a:schemeClr>
                </a:solidFill>
                <a:cs typeface="B Titr" pitchFamily="2" charset="-78"/>
              </a:rPr>
              <a:t>در بدن</a:t>
            </a:r>
            <a:endParaRPr lang="en-US" b="1" dirty="0">
              <a:solidFill>
                <a:schemeClr val="accent3">
                  <a:lumMod val="50000"/>
                </a:schemeClr>
              </a:solidFill>
              <a:cs typeface="B Titr" pitchFamily="2" charset="-78"/>
            </a:endParaRPr>
          </a:p>
          <a:p>
            <a:pPr algn="just" rtl="1"/>
            <a:r>
              <a:rPr lang="fa-IR" dirty="0" smtClean="0">
                <a:solidFill>
                  <a:schemeClr val="bg2">
                    <a:lumMod val="10000"/>
                  </a:schemeClr>
                </a:solidFill>
                <a:cs typeface="B Mitra" pitchFamily="2" charset="-78"/>
              </a:rPr>
              <a:t>در تولید انرژی داخل سلولی نقش حیاتی دارد. وظیفه آن در انتقال الکترون ها در زنجیره انتقال الکترون </a:t>
            </a:r>
            <a:br>
              <a:rPr lang="fa-IR" dirty="0" smtClean="0">
                <a:solidFill>
                  <a:schemeClr val="bg2">
                    <a:lumMod val="10000"/>
                  </a:schemeClr>
                </a:solidFill>
                <a:cs typeface="B Mitra" pitchFamily="2" charset="-78"/>
              </a:rPr>
            </a:br>
            <a:r>
              <a:rPr lang="fa-IR" dirty="0" smtClean="0">
                <a:solidFill>
                  <a:schemeClr val="bg2">
                    <a:lumMod val="10000"/>
                  </a:schemeClr>
                </a:solidFill>
                <a:cs typeface="B Mitra" pitchFamily="2" charset="-78"/>
              </a:rPr>
              <a:t>میتوکندری ها و کمک به سنتز آدنوزین تری فسفات در غشای آن ها می باشد</a:t>
            </a:r>
            <a:r>
              <a:rPr lang="en-US" dirty="0" smtClean="0">
                <a:solidFill>
                  <a:schemeClr val="bg2">
                    <a:lumMod val="10000"/>
                  </a:schemeClr>
                </a:solidFill>
                <a:cs typeface="B Mitra" pitchFamily="2" charset="-78"/>
              </a:rPr>
              <a:t>.</a:t>
            </a:r>
          </a:p>
          <a:p>
            <a:pPr algn="just" rtl="1"/>
            <a:r>
              <a:rPr lang="fa-IR" dirty="0" smtClean="0">
                <a:solidFill>
                  <a:schemeClr val="bg2">
                    <a:lumMod val="10000"/>
                  </a:schemeClr>
                </a:solidFill>
                <a:cs typeface="B Mitra" pitchFamily="2" charset="-78"/>
              </a:rPr>
              <a:t>یک آنتی اکسیدان محلول در چربی است که از پراکسیداسیون لیپیدهای غشایی جلوگیری کرده، به تثبیت غشای سلول کمک می کند و سبب حفظ استحکام و عملکرد سلول می شود</a:t>
            </a:r>
            <a:r>
              <a:rPr lang="en-US" dirty="0" smtClean="0">
                <a:solidFill>
                  <a:schemeClr val="bg2">
                    <a:lumMod val="10000"/>
                  </a:schemeClr>
                </a:solidFill>
                <a:cs typeface="B Mitra" pitchFamily="2" charset="-78"/>
              </a:rPr>
              <a:t>.</a:t>
            </a:r>
          </a:p>
          <a:p>
            <a:pPr algn="just" rtl="1"/>
            <a:r>
              <a:rPr lang="en-US" dirty="0" smtClean="0">
                <a:solidFill>
                  <a:schemeClr val="bg2">
                    <a:lumMod val="10000"/>
                  </a:schemeClr>
                </a:solidFill>
                <a:cs typeface="B Mitra" pitchFamily="2" charset="-78"/>
              </a:rPr>
              <a:t> </a:t>
            </a:r>
            <a:r>
              <a:rPr lang="fa-IR" dirty="0" smtClean="0">
                <a:solidFill>
                  <a:schemeClr val="bg2">
                    <a:lumMod val="10000"/>
                  </a:schemeClr>
                </a:solidFill>
                <a:cs typeface="B Mitra" pitchFamily="2" charset="-78"/>
              </a:rPr>
              <a:t>سبب تحریک سیستم ایمنی بدن می شود</a:t>
            </a:r>
            <a:r>
              <a:rPr lang="en-US" dirty="0" smtClean="0">
                <a:solidFill>
                  <a:schemeClr val="bg2">
                    <a:lumMod val="10000"/>
                  </a:schemeClr>
                </a:solidFill>
                <a:cs typeface="B Mitra" pitchFamily="2" charset="-78"/>
              </a:rPr>
              <a:t>.</a:t>
            </a:r>
            <a:r>
              <a:rPr lang="en-US" sz="3000" dirty="0" smtClean="0">
                <a:solidFill>
                  <a:schemeClr val="bg2">
                    <a:lumMod val="10000"/>
                  </a:schemeClr>
                </a:solidFill>
              </a:rPr>
              <a:t>*</a:t>
            </a:r>
            <a:endParaRPr lang="en-US" dirty="0">
              <a:solidFill>
                <a:schemeClr val="bg2">
                  <a:lumMod val="10000"/>
                </a:schemeClr>
              </a:solidFill>
              <a:cs typeface="B Mitra" pitchFamily="2" charset="-78"/>
            </a:endParaRPr>
          </a:p>
        </p:txBody>
      </p:sp>
    </p:spTree>
  </p:cSld>
  <p:clrMapOvr>
    <a:masterClrMapping/>
  </p:clrMapOvr>
  <p:transition advTm="31512">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4389120"/>
          </a:xfrm>
        </p:spPr>
        <p:txBody>
          <a:bodyPr>
            <a:normAutofit fontScale="92500"/>
          </a:bodyPr>
          <a:lstStyle/>
          <a:p>
            <a:pPr algn="just"/>
            <a:r>
              <a:rPr lang="fa-IR" sz="3200" b="1" dirty="0">
                <a:solidFill>
                  <a:srgbClr val="001642"/>
                </a:solidFill>
                <a:cs typeface="B Titr" pitchFamily="2" charset="-78"/>
              </a:rPr>
              <a:t>تولید و جذب </a:t>
            </a:r>
            <a:endParaRPr lang="en-US" sz="3200" b="1" dirty="0">
              <a:solidFill>
                <a:srgbClr val="001642"/>
              </a:solidFill>
              <a:cs typeface="B Titr" pitchFamily="2" charset="-78"/>
            </a:endParaRPr>
          </a:p>
          <a:p>
            <a:pPr algn="just" rtl="1"/>
            <a:r>
              <a:rPr lang="fa-IR" sz="2100" dirty="0">
                <a:solidFill>
                  <a:schemeClr val="accent3">
                    <a:lumMod val="50000"/>
                  </a:schemeClr>
                </a:solidFill>
                <a:cs typeface="B Mitra" pitchFamily="2" charset="-78"/>
              </a:rPr>
              <a:t>این کوآنزیم در تمام سلول های بدن به ویژه در </a:t>
            </a:r>
            <a:r>
              <a:rPr lang="fa-IR" sz="2100" dirty="0">
                <a:solidFill>
                  <a:schemeClr val="accent3">
                    <a:lumMod val="50000"/>
                  </a:schemeClr>
                </a:solidFill>
                <a:cs typeface="B Mitra" pitchFamily="2" charset="-78"/>
                <a:hlinkClick r:id="rId2"/>
              </a:rPr>
              <a:t>قلب</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3"/>
              </a:rPr>
              <a:t>کبد</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4"/>
              </a:rPr>
              <a:t>کلیه </a:t>
            </a:r>
            <a:r>
              <a:rPr lang="fa-IR" sz="2100" dirty="0">
                <a:solidFill>
                  <a:schemeClr val="accent3">
                    <a:lumMod val="50000"/>
                  </a:schemeClr>
                </a:solidFill>
                <a:cs typeface="B Mitra" pitchFamily="2" charset="-78"/>
              </a:rPr>
              <a:t>و لوزالمعده از اسید آمینه تیروزین ساخته می شود و نقش مهمی را در تولید انرژی داخل سلولی آن ها دارد</a:t>
            </a:r>
            <a:r>
              <a:rPr lang="en-US" sz="2100" dirty="0">
                <a:solidFill>
                  <a:schemeClr val="accent3">
                    <a:lumMod val="50000"/>
                  </a:schemeClr>
                </a:solidFill>
                <a:cs typeface="B Mitra" pitchFamily="2" charset="-78"/>
              </a:rPr>
              <a:t>.</a:t>
            </a:r>
          </a:p>
          <a:p>
            <a:pPr algn="just" rtl="1"/>
            <a:r>
              <a:rPr lang="fa-IR" sz="2100" dirty="0">
                <a:solidFill>
                  <a:schemeClr val="accent3">
                    <a:lumMod val="50000"/>
                  </a:schemeClr>
                </a:solidFill>
                <a:cs typeface="B Mitra" pitchFamily="2" charset="-78"/>
              </a:rPr>
              <a:t>برای سنتز این ماده در بدن به چندین کوفاکتور از جمله ویتامین های </a:t>
            </a:r>
            <a:r>
              <a:rPr lang="en-US" sz="2100" dirty="0">
                <a:solidFill>
                  <a:schemeClr val="accent3">
                    <a:lumMod val="50000"/>
                  </a:schemeClr>
                </a:solidFill>
                <a:cs typeface="B Mitra" pitchFamily="2" charset="-78"/>
                <a:hlinkClick r:id="rId5"/>
              </a:rPr>
              <a:t>B12</a:t>
            </a:r>
            <a:r>
              <a:rPr lang="en-US" sz="2100" dirty="0">
                <a:solidFill>
                  <a:schemeClr val="accent3">
                    <a:lumMod val="50000"/>
                  </a:schemeClr>
                </a:solidFill>
                <a:cs typeface="B Mitra" pitchFamily="2" charset="-78"/>
              </a:rPr>
              <a:t>, </a:t>
            </a:r>
            <a:r>
              <a:rPr lang="en-US" sz="2100" dirty="0">
                <a:solidFill>
                  <a:schemeClr val="accent3">
                    <a:lumMod val="50000"/>
                  </a:schemeClr>
                </a:solidFill>
                <a:cs typeface="B Mitra" pitchFamily="2" charset="-78"/>
                <a:hlinkClick r:id="rId6"/>
              </a:rPr>
              <a:t>B6</a:t>
            </a:r>
            <a:r>
              <a:rPr lang="en-US" sz="2100" dirty="0">
                <a:solidFill>
                  <a:schemeClr val="accent3">
                    <a:lumMod val="50000"/>
                  </a:schemeClr>
                </a:solidFill>
                <a:cs typeface="B Mitra" pitchFamily="2" charset="-78"/>
              </a:rPr>
              <a:t>, </a:t>
            </a:r>
            <a:r>
              <a:rPr lang="en-US" sz="2100" dirty="0">
                <a:solidFill>
                  <a:schemeClr val="accent3">
                    <a:lumMod val="50000"/>
                  </a:schemeClr>
                </a:solidFill>
                <a:cs typeface="B Mitra" pitchFamily="2" charset="-78"/>
                <a:hlinkClick r:id="rId7"/>
              </a:rPr>
              <a:t>B2</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8"/>
              </a:rPr>
              <a:t>اسید فولیک</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9"/>
              </a:rPr>
              <a:t>نیاسین</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0"/>
              </a:rPr>
              <a:t>پانتوتنیک اسید</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و </a:t>
            </a:r>
            <a:r>
              <a:rPr lang="fa-IR" sz="2100" dirty="0">
                <a:solidFill>
                  <a:schemeClr val="accent3">
                    <a:lumMod val="50000"/>
                  </a:schemeClr>
                </a:solidFill>
                <a:cs typeface="B Mitra" pitchFamily="2" charset="-78"/>
                <a:hlinkClick r:id="rId11"/>
              </a:rPr>
              <a:t>ویتامین</a:t>
            </a:r>
            <a:r>
              <a:rPr lang="en-US" sz="2100" dirty="0">
                <a:solidFill>
                  <a:schemeClr val="accent3">
                    <a:lumMod val="50000"/>
                  </a:schemeClr>
                </a:solidFill>
                <a:cs typeface="B Mitra" pitchFamily="2" charset="-78"/>
                <a:hlinkClick r:id="rId11"/>
              </a:rPr>
              <a:t> C </a:t>
            </a:r>
            <a:r>
              <a:rPr lang="fa-IR" sz="2100" dirty="0">
                <a:solidFill>
                  <a:schemeClr val="accent3">
                    <a:lumMod val="50000"/>
                  </a:schemeClr>
                </a:solidFill>
                <a:cs typeface="B Mitra" pitchFamily="2" charset="-78"/>
              </a:rPr>
              <a:t>نیاز است. توانایی تولید کوآنزیم</a:t>
            </a:r>
            <a:r>
              <a:rPr lang="en-US" sz="2100" dirty="0">
                <a:solidFill>
                  <a:schemeClr val="accent3">
                    <a:lumMod val="50000"/>
                  </a:schemeClr>
                </a:solidFill>
                <a:cs typeface="B Mitra" pitchFamily="2" charset="-78"/>
              </a:rPr>
              <a:t> Q10 </a:t>
            </a:r>
            <a:r>
              <a:rPr lang="fa-IR" sz="2100" dirty="0">
                <a:solidFill>
                  <a:schemeClr val="accent3">
                    <a:lumMod val="50000"/>
                  </a:schemeClr>
                </a:solidFill>
                <a:cs typeface="B Mitra" pitchFamily="2" charset="-78"/>
              </a:rPr>
              <a:t>در بدن با افزایش سن کاهش می یابد</a:t>
            </a:r>
            <a:r>
              <a:rPr lang="en-US" sz="2100" dirty="0">
                <a:solidFill>
                  <a:schemeClr val="accent3">
                    <a:lumMod val="50000"/>
                  </a:schemeClr>
                </a:solidFill>
                <a:cs typeface="B Mitra" pitchFamily="2" charset="-78"/>
              </a:rPr>
              <a:t>. </a:t>
            </a:r>
          </a:p>
          <a:p>
            <a:pPr algn="just" rtl="1"/>
            <a:r>
              <a:rPr lang="fa-IR" sz="2100" dirty="0">
                <a:solidFill>
                  <a:schemeClr val="accent3">
                    <a:lumMod val="50000"/>
                  </a:schemeClr>
                </a:solidFill>
                <a:cs typeface="B Mitra" pitchFamily="2" charset="-78"/>
              </a:rPr>
              <a:t>جذب کوآنزیم</a:t>
            </a:r>
            <a:r>
              <a:rPr lang="en-US" sz="2100" dirty="0">
                <a:solidFill>
                  <a:schemeClr val="accent3">
                    <a:lumMod val="50000"/>
                  </a:schemeClr>
                </a:solidFill>
                <a:cs typeface="B Mitra" pitchFamily="2" charset="-78"/>
              </a:rPr>
              <a:t> Q10 </a:t>
            </a:r>
            <a:r>
              <a:rPr lang="fa-IR" sz="2100" dirty="0">
                <a:solidFill>
                  <a:schemeClr val="accent3">
                    <a:lumMod val="50000"/>
                  </a:schemeClr>
                </a:solidFill>
                <a:cs typeface="B Mitra" pitchFamily="2" charset="-78"/>
              </a:rPr>
              <a:t>موجود در غذا (یا مکمل ها) از روده باریک و تحت تاثیر حضور غذا صورت می گیرد، یعنی با معده خالی، کمتر و به همراه غذای چرب، بیشتر جذب می شود</a:t>
            </a:r>
            <a:r>
              <a:rPr lang="en-US" sz="2100" dirty="0">
                <a:solidFill>
                  <a:schemeClr val="accent3">
                    <a:lumMod val="50000"/>
                  </a:schemeClr>
                </a:solidFill>
                <a:cs typeface="B Mitra" pitchFamily="2" charset="-78"/>
              </a:rPr>
              <a:t>.</a:t>
            </a:r>
          </a:p>
          <a:p>
            <a:pPr algn="just" rtl="1"/>
            <a:r>
              <a:rPr lang="fa-IR" sz="3200" b="1" dirty="0">
                <a:solidFill>
                  <a:srgbClr val="001642"/>
                </a:solidFill>
                <a:cs typeface="B Titr" pitchFamily="2" charset="-78"/>
              </a:rPr>
              <a:t>منابع غذایی</a:t>
            </a:r>
            <a:r>
              <a:rPr lang="en-US" sz="3200" b="1" dirty="0">
                <a:solidFill>
                  <a:srgbClr val="001642"/>
                </a:solidFill>
                <a:cs typeface="B Titr" pitchFamily="2" charset="-78"/>
              </a:rPr>
              <a:t> Q10 </a:t>
            </a:r>
          </a:p>
          <a:p>
            <a:pPr algn="just" rtl="1"/>
            <a:r>
              <a:rPr lang="fa-IR" sz="2100" dirty="0">
                <a:solidFill>
                  <a:schemeClr val="accent3">
                    <a:lumMod val="50000"/>
                  </a:schemeClr>
                </a:solidFill>
                <a:cs typeface="B Mitra" pitchFamily="2" charset="-78"/>
              </a:rPr>
              <a:t>این کوآنزیم می تواند از غذاها یا مکمل ها به دست آید، اما در بدن نیز تولید می شود</a:t>
            </a:r>
            <a:r>
              <a:rPr lang="en-US" sz="2100" dirty="0">
                <a:solidFill>
                  <a:schemeClr val="accent3">
                    <a:lumMod val="50000"/>
                  </a:schemeClr>
                </a:solidFill>
                <a:cs typeface="B Mitra" pitchFamily="2" charset="-78"/>
              </a:rPr>
              <a:t>. </a:t>
            </a:r>
          </a:p>
          <a:p>
            <a:pPr algn="just" rtl="1"/>
            <a:r>
              <a:rPr lang="fa-IR" sz="2100" dirty="0">
                <a:solidFill>
                  <a:schemeClr val="accent3">
                    <a:lumMod val="50000"/>
                  </a:schemeClr>
                </a:solidFill>
                <a:cs typeface="B Mitra" pitchFamily="2" charset="-78"/>
              </a:rPr>
              <a:t>منابع غنی آن عبارتند از</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2"/>
              </a:rPr>
              <a:t>ماهی</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های چرب، مرغ، </a:t>
            </a:r>
            <a:r>
              <a:rPr lang="fa-IR" sz="2100" dirty="0">
                <a:solidFill>
                  <a:schemeClr val="accent3">
                    <a:lumMod val="50000"/>
                  </a:schemeClr>
                </a:solidFill>
                <a:cs typeface="B Mitra" pitchFamily="2" charset="-78"/>
                <a:hlinkClick r:id="rId13"/>
              </a:rPr>
              <a:t>گوشت قرمز</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 دل و جگر و قلوه</a:t>
            </a:r>
            <a:r>
              <a:rPr lang="en-US" sz="2100" dirty="0">
                <a:solidFill>
                  <a:schemeClr val="accent3">
                    <a:lumMod val="50000"/>
                  </a:schemeClr>
                </a:solidFill>
                <a:cs typeface="B Mitra" pitchFamily="2" charset="-78"/>
              </a:rPr>
              <a:t>.</a:t>
            </a:r>
          </a:p>
          <a:p>
            <a:pPr algn="just" rtl="1"/>
            <a:r>
              <a:rPr lang="fa-IR" sz="2100" dirty="0">
                <a:solidFill>
                  <a:schemeClr val="accent3">
                    <a:lumMod val="50000"/>
                  </a:schemeClr>
                </a:solidFill>
                <a:cs typeface="B Mitra" pitchFamily="2" charset="-78"/>
              </a:rPr>
              <a:t>سایر منابع آن شامل</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4"/>
              </a:rPr>
              <a:t>غلات سبوس دار</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5"/>
              </a:rPr>
              <a:t>سویا</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6"/>
              </a:rPr>
              <a:t>بادام زمینی </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7"/>
              </a:rPr>
              <a:t>آجیل</a:t>
            </a:r>
            <a:r>
              <a:rPr lang="fa-IR" sz="2100" dirty="0">
                <a:solidFill>
                  <a:schemeClr val="accent3">
                    <a:lumMod val="50000"/>
                  </a:schemeClr>
                </a:solidFill>
                <a:cs typeface="B Mitra" pitchFamily="2" charset="-78"/>
              </a:rPr>
              <a:t>، روغن کانولا و </a:t>
            </a:r>
            <a:r>
              <a:rPr lang="fa-IR" sz="2100" dirty="0">
                <a:solidFill>
                  <a:schemeClr val="accent3">
                    <a:lumMod val="50000"/>
                  </a:schemeClr>
                </a:solidFill>
                <a:cs typeface="B Mitra" pitchFamily="2" charset="-78"/>
                <a:hlinkClick r:id="rId18"/>
              </a:rPr>
              <a:t>روغن سویا </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19"/>
              </a:rPr>
              <a:t>جوانه گندم</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hlinkClick r:id="rId20"/>
              </a:rPr>
              <a:t>تخم مرغ </a:t>
            </a:r>
            <a:r>
              <a:rPr lang="fa-IR" sz="2100" dirty="0">
                <a:solidFill>
                  <a:schemeClr val="accent3">
                    <a:lumMod val="50000"/>
                  </a:schemeClr>
                </a:solidFill>
                <a:cs typeface="B Mitra" pitchFamily="2" charset="-78"/>
              </a:rPr>
              <a:t>و </a:t>
            </a:r>
            <a:r>
              <a:rPr lang="fa-IR" sz="2100" dirty="0">
                <a:solidFill>
                  <a:schemeClr val="accent3">
                    <a:lumMod val="50000"/>
                  </a:schemeClr>
                </a:solidFill>
                <a:cs typeface="B Mitra" pitchFamily="2" charset="-78"/>
                <a:hlinkClick r:id="rId21"/>
              </a:rPr>
              <a:t>سبزی جات</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به ویژه </a:t>
            </a:r>
            <a:r>
              <a:rPr lang="fa-IR" sz="2100" dirty="0">
                <a:solidFill>
                  <a:schemeClr val="accent3">
                    <a:lumMod val="50000"/>
                  </a:schemeClr>
                </a:solidFill>
                <a:cs typeface="B Mitra" pitchFamily="2" charset="-78"/>
                <a:hlinkClick r:id="rId22"/>
              </a:rPr>
              <a:t>اسفناج</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و</a:t>
            </a:r>
            <a:r>
              <a:rPr lang="en-US" sz="2100" dirty="0">
                <a:solidFill>
                  <a:schemeClr val="accent3">
                    <a:lumMod val="50000"/>
                  </a:schemeClr>
                </a:solidFill>
                <a:cs typeface="B Mitra" pitchFamily="2" charset="-78"/>
                <a:hlinkClick r:id="rId23"/>
              </a:rPr>
              <a:t> </a:t>
            </a:r>
            <a:r>
              <a:rPr lang="fa-IR" sz="2100" dirty="0">
                <a:solidFill>
                  <a:schemeClr val="accent3">
                    <a:lumMod val="50000"/>
                  </a:schemeClr>
                </a:solidFill>
                <a:cs typeface="B Mitra" pitchFamily="2" charset="-78"/>
                <a:hlinkClick r:id="rId23"/>
              </a:rPr>
              <a:t>بروکلی</a:t>
            </a:r>
            <a:r>
              <a:rPr lang="en-US" sz="2100" dirty="0">
                <a:solidFill>
                  <a:schemeClr val="accent3">
                    <a:lumMod val="50000"/>
                  </a:schemeClr>
                </a:solidFill>
                <a:cs typeface="B Mitra" pitchFamily="2" charset="-78"/>
              </a:rPr>
              <a:t> </a:t>
            </a:r>
            <a:r>
              <a:rPr lang="fa-IR" sz="2100" dirty="0">
                <a:solidFill>
                  <a:schemeClr val="accent3">
                    <a:lumMod val="50000"/>
                  </a:schemeClr>
                </a:solidFill>
                <a:cs typeface="B Mitra" pitchFamily="2" charset="-78"/>
              </a:rPr>
              <a:t>است</a:t>
            </a:r>
            <a:r>
              <a:rPr lang="en-US" sz="2100" dirty="0">
                <a:solidFill>
                  <a:schemeClr val="accent3">
                    <a:lumMod val="50000"/>
                  </a:schemeClr>
                </a:solidFill>
                <a:cs typeface="B Mitra" pitchFamily="2" charset="-78"/>
              </a:rPr>
              <a:t>. </a:t>
            </a:r>
          </a:p>
        </p:txBody>
      </p:sp>
      <p:pic>
        <p:nvPicPr>
          <p:cNvPr id="5" name="Picture 4" descr="pills2.jpg"/>
          <p:cNvPicPr>
            <a:picLocks noChangeAspect="1"/>
          </p:cNvPicPr>
          <p:nvPr/>
        </p:nvPicPr>
        <p:blipFill>
          <a:blip r:embed="rId24"/>
          <a:stretch>
            <a:fillRect/>
          </a:stretch>
        </p:blipFill>
        <p:spPr>
          <a:xfrm>
            <a:off x="285720" y="5000636"/>
            <a:ext cx="2512441" cy="15716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advTm="34117">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752" y="1071546"/>
            <a:ext cx="8503920" cy="4572032"/>
          </a:xfrm>
        </p:spPr>
        <p:txBody>
          <a:bodyPr>
            <a:normAutofit lnSpcReduction="10000"/>
          </a:bodyPr>
          <a:lstStyle/>
          <a:p>
            <a:pPr algn="r" rtl="1"/>
            <a:endParaRPr lang="en-US" dirty="0"/>
          </a:p>
          <a:p>
            <a:pPr algn="just" rtl="1">
              <a:lnSpc>
                <a:spcPct val="90000"/>
              </a:lnSpc>
              <a:buNone/>
            </a:pPr>
            <a:r>
              <a:rPr lang="fa-IR" b="1" dirty="0">
                <a:solidFill>
                  <a:srgbClr val="001642"/>
                </a:solidFill>
                <a:cs typeface="B Titr" pitchFamily="2" charset="-78"/>
              </a:rPr>
              <a:t>مقادیر مورد نیاز</a:t>
            </a:r>
            <a:endParaRPr lang="en-US" b="1" dirty="0">
              <a:solidFill>
                <a:srgbClr val="001642"/>
              </a:solidFill>
              <a:cs typeface="B Titr" pitchFamily="2" charset="-78"/>
            </a:endParaRPr>
          </a:p>
          <a:p>
            <a:pPr algn="just" rtl="1">
              <a:lnSpc>
                <a:spcPct val="90000"/>
              </a:lnSpc>
            </a:pPr>
            <a:r>
              <a:rPr lang="fa-IR" b="1" dirty="0">
                <a:solidFill>
                  <a:srgbClr val="001642"/>
                </a:solidFill>
                <a:cs typeface="B Titr" pitchFamily="2" charset="-78"/>
              </a:rPr>
              <a:t>میزان توصیه شده این کوآنزیم به شرح ذیل است</a:t>
            </a:r>
            <a:r>
              <a:rPr lang="en-US" b="1" dirty="0">
                <a:solidFill>
                  <a:srgbClr val="001642"/>
                </a:solidFill>
                <a:cs typeface="B Titr" pitchFamily="2" charset="-78"/>
              </a:rPr>
              <a:t>:</a:t>
            </a: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برای افراد سالم</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حدود 30 تا 60 میلی گرم در روز </a:t>
            </a:r>
            <a:endParaRPr lang="en-US" dirty="0">
              <a:solidFill>
                <a:schemeClr val="accent3">
                  <a:lumMod val="50000"/>
                </a:schemeClr>
              </a:solidFill>
              <a:cs typeface="B Mitra" pitchFamily="2" charset="-78"/>
            </a:endParaRP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برای افراد مبتلا به نارسایی قلب و فشار خون بالا</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حدود 50 تا150میلی گرم در روز </a:t>
            </a:r>
            <a:endParaRPr lang="en-US" dirty="0">
              <a:solidFill>
                <a:schemeClr val="accent3">
                  <a:lumMod val="50000"/>
                </a:schemeClr>
              </a:solidFill>
              <a:cs typeface="B Mitra" pitchFamily="2" charset="-78"/>
            </a:endParaRPr>
          </a:p>
          <a:p>
            <a:pPr algn="just" rtl="1">
              <a:lnSpc>
                <a:spcPct val="90000"/>
              </a:lnSpc>
            </a:pPr>
            <a:r>
              <a:rPr lang="fa-IR" b="1" dirty="0">
                <a:solidFill>
                  <a:srgbClr val="001642"/>
                </a:solidFill>
                <a:cs typeface="B Titr" pitchFamily="2" charset="-78"/>
              </a:rPr>
              <a:t>علل کمبود کوآنزیم</a:t>
            </a:r>
            <a:r>
              <a:rPr lang="en-US" b="1" dirty="0">
                <a:solidFill>
                  <a:srgbClr val="001642"/>
                </a:solidFill>
                <a:cs typeface="B Titr" pitchFamily="2" charset="-78"/>
              </a:rPr>
              <a:t> Q10</a:t>
            </a: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دریافت ناکافی به ویژه اگر نیاز به آن در اثر یک بیماری افزایش یابد</a:t>
            </a:r>
            <a:r>
              <a:rPr lang="en-US" dirty="0">
                <a:solidFill>
                  <a:schemeClr val="accent3">
                    <a:lumMod val="50000"/>
                  </a:schemeClr>
                </a:solidFill>
                <a:cs typeface="B Mitra" pitchFamily="2" charset="-78"/>
              </a:rPr>
              <a:t>.</a:t>
            </a: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تولید ناکافی در بدن در نتیجه افزایش سن یا کمبود مواد معدنی مورد نیاز برای سنتز آن</a:t>
            </a:r>
            <a:endParaRPr lang="en-US" dirty="0">
              <a:solidFill>
                <a:schemeClr val="accent3">
                  <a:lumMod val="50000"/>
                </a:schemeClr>
              </a:solidFill>
              <a:cs typeface="B Mitra" pitchFamily="2" charset="-78"/>
            </a:endParaRP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نقص های ژنتیکی یا اکتسابی در سنتز یا متابولیسم</a:t>
            </a:r>
            <a:endParaRPr lang="en-US" dirty="0">
              <a:solidFill>
                <a:schemeClr val="accent3">
                  <a:lumMod val="50000"/>
                </a:schemeClr>
              </a:solidFill>
              <a:cs typeface="B Mitra" pitchFamily="2" charset="-78"/>
            </a:endParaRPr>
          </a:p>
          <a:p>
            <a:pPr algn="r" rtl="1">
              <a:buNone/>
            </a:pP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hlinkClick r:id="rId2"/>
              </a:rPr>
              <a:t>تداخلات</a:t>
            </a:r>
            <a:r>
              <a:rPr lang="en-US" dirty="0">
                <a:solidFill>
                  <a:schemeClr val="accent3">
                    <a:lumMod val="50000"/>
                  </a:schemeClr>
                </a:solidFill>
                <a:cs typeface="B Mitra" pitchFamily="2" charset="-78"/>
              </a:rPr>
              <a:t> </a:t>
            </a:r>
            <a:r>
              <a:rPr lang="fa-IR" dirty="0">
                <a:solidFill>
                  <a:schemeClr val="accent3">
                    <a:lumMod val="50000"/>
                  </a:schemeClr>
                </a:solidFill>
                <a:cs typeface="B Mitra" pitchFamily="2" charset="-78"/>
              </a:rPr>
              <a:t>دارویی</a:t>
            </a:r>
            <a:endParaRPr lang="en-US" dirty="0">
              <a:solidFill>
                <a:schemeClr val="accent3">
                  <a:lumMod val="50000"/>
                </a:schemeClr>
              </a:solidFill>
              <a:cs typeface="B Mitra" pitchFamily="2" charset="-78"/>
            </a:endParaRPr>
          </a:p>
          <a:p>
            <a:endParaRPr lang="en-US" dirty="0"/>
          </a:p>
          <a:p>
            <a:endParaRPr lang="en-US" dirty="0"/>
          </a:p>
        </p:txBody>
      </p:sp>
      <p:pic>
        <p:nvPicPr>
          <p:cNvPr id="5" name="Picture 4" descr="23050273.jpg"/>
          <p:cNvPicPr>
            <a:picLocks noChangeAspect="1"/>
          </p:cNvPicPr>
          <p:nvPr/>
        </p:nvPicPr>
        <p:blipFill>
          <a:blip r:embed="rId3"/>
          <a:stretch>
            <a:fillRect/>
          </a:stretch>
        </p:blipFill>
        <p:spPr>
          <a:xfrm rot="16200000">
            <a:off x="768312" y="4518044"/>
            <a:ext cx="1390644" cy="2070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Tm="19110">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80" y="1071546"/>
            <a:ext cx="8229600" cy="4143404"/>
          </a:xfrm>
        </p:spPr>
        <p:txBody>
          <a:bodyPr>
            <a:normAutofit/>
          </a:bodyPr>
          <a:lstStyle/>
          <a:p>
            <a:pPr algn="just" rtl="1">
              <a:buNone/>
            </a:pPr>
            <a:r>
              <a:rPr lang="fa-IR" b="1" dirty="0">
                <a:solidFill>
                  <a:srgbClr val="001642"/>
                </a:solidFill>
                <a:cs typeface="B Titr" pitchFamily="2" charset="-78"/>
              </a:rPr>
              <a:t>مصرف</a:t>
            </a:r>
            <a:r>
              <a:rPr lang="fa-IR" b="1" dirty="0">
                <a:solidFill>
                  <a:srgbClr val="001642"/>
                </a:solidFill>
              </a:rPr>
              <a:t> </a:t>
            </a:r>
            <a:r>
              <a:rPr lang="fa-IR" b="1" dirty="0">
                <a:solidFill>
                  <a:srgbClr val="001642"/>
                </a:solidFill>
                <a:cs typeface="B Titr" pitchFamily="2" charset="-78"/>
              </a:rPr>
              <a:t>مکمل کوآنزیم</a:t>
            </a:r>
            <a:r>
              <a:rPr lang="en-US" b="1" dirty="0">
                <a:solidFill>
                  <a:srgbClr val="001642"/>
                </a:solidFill>
                <a:cs typeface="B Titr" pitchFamily="2" charset="-78"/>
              </a:rPr>
              <a:t> </a:t>
            </a:r>
            <a:r>
              <a:rPr lang="en-US" b="1" dirty="0" smtClean="0">
                <a:solidFill>
                  <a:srgbClr val="001642"/>
                </a:solidFill>
                <a:cs typeface="B Titr" pitchFamily="2" charset="-78"/>
              </a:rPr>
              <a:t>Q10</a:t>
            </a:r>
            <a:endParaRPr lang="fa-IR" b="1" dirty="0" smtClean="0">
              <a:solidFill>
                <a:srgbClr val="001642"/>
              </a:solidFill>
              <a:cs typeface="B Titr" pitchFamily="2" charset="-78"/>
            </a:endParaRPr>
          </a:p>
          <a:p>
            <a:pPr algn="just" rtl="1"/>
            <a:r>
              <a:rPr lang="fa-IR" sz="2400" dirty="0" smtClean="0">
                <a:solidFill>
                  <a:schemeClr val="accent3">
                    <a:lumMod val="50000"/>
                  </a:schemeClr>
                </a:solidFill>
                <a:cs typeface="B Mitra" pitchFamily="2" charset="-78"/>
              </a:rPr>
              <a:t>به </a:t>
            </a:r>
            <a:r>
              <a:rPr lang="fa-IR" sz="2400" dirty="0">
                <a:solidFill>
                  <a:schemeClr val="accent3">
                    <a:lumMod val="50000"/>
                  </a:schemeClr>
                </a:solidFill>
                <a:cs typeface="B Mitra" pitchFamily="2" charset="-78"/>
              </a:rPr>
              <a:t>دلیل اینکه کوآنزیم</a:t>
            </a:r>
            <a:r>
              <a:rPr lang="en-US" sz="2400" dirty="0">
                <a:solidFill>
                  <a:schemeClr val="accent3">
                    <a:lumMod val="50000"/>
                  </a:schemeClr>
                </a:solidFill>
                <a:cs typeface="B Mitra" pitchFamily="2" charset="-78"/>
              </a:rPr>
              <a:t> Q10 </a:t>
            </a:r>
            <a:r>
              <a:rPr lang="fa-IR" sz="2400" dirty="0">
                <a:solidFill>
                  <a:schemeClr val="accent3">
                    <a:lumMod val="50000"/>
                  </a:schemeClr>
                </a:solidFill>
                <a:cs typeface="B Mitra" pitchFamily="2" charset="-78"/>
              </a:rPr>
              <a:t>محلول در چربی است، وقتی به صورت کپسول های ژله ای نرم روغنی مصرف شود، نسبت به فرم های دیگر مکمل آن مثل قرص ها و کپسول ها، جذب بهتری خواهد داشت</a:t>
            </a:r>
            <a:r>
              <a:rPr lang="en-US" sz="2400" dirty="0">
                <a:solidFill>
                  <a:schemeClr val="accent3">
                    <a:lumMod val="50000"/>
                  </a:schemeClr>
                </a:solidFill>
                <a:cs typeface="B Mitra" pitchFamily="2" charset="-78"/>
              </a:rPr>
              <a:t>. </a:t>
            </a:r>
          </a:p>
          <a:p>
            <a:pPr algn="just" rtl="1"/>
            <a:r>
              <a:rPr lang="fa-IR" sz="2400" dirty="0">
                <a:solidFill>
                  <a:schemeClr val="accent3">
                    <a:lumMod val="50000"/>
                  </a:schemeClr>
                </a:solidFill>
                <a:cs typeface="B Mitra" pitchFamily="2" charset="-78"/>
              </a:rPr>
              <a:t>البته مصرف مکمل کوآنزیم</a:t>
            </a:r>
            <a:r>
              <a:rPr lang="en-US" sz="2400" dirty="0">
                <a:solidFill>
                  <a:schemeClr val="accent3">
                    <a:lumMod val="50000"/>
                  </a:schemeClr>
                </a:solidFill>
                <a:cs typeface="B Mitra" pitchFamily="2" charset="-78"/>
              </a:rPr>
              <a:t> Q10 </a:t>
            </a:r>
            <a:r>
              <a:rPr lang="fa-IR" sz="2400" dirty="0">
                <a:solidFill>
                  <a:schemeClr val="accent3">
                    <a:lumMod val="50000"/>
                  </a:schemeClr>
                </a:solidFill>
                <a:cs typeface="B Mitra" pitchFamily="2" charset="-78"/>
              </a:rPr>
              <a:t>در </a:t>
            </a:r>
            <a:r>
              <a:rPr lang="fa-IR" sz="2400" dirty="0">
                <a:solidFill>
                  <a:schemeClr val="accent3">
                    <a:lumMod val="50000"/>
                  </a:schemeClr>
                </a:solidFill>
                <a:cs typeface="B Mitra" pitchFamily="2" charset="-78"/>
                <a:hlinkClick r:id="rId2"/>
              </a:rPr>
              <a:t>زنان باردار </a:t>
            </a:r>
            <a:r>
              <a:rPr lang="fa-IR" sz="2400" dirty="0">
                <a:solidFill>
                  <a:schemeClr val="accent3">
                    <a:lumMod val="50000"/>
                  </a:schemeClr>
                </a:solidFill>
                <a:cs typeface="B Mitra" pitchFamily="2" charset="-78"/>
              </a:rPr>
              <a:t>و </a:t>
            </a:r>
            <a:r>
              <a:rPr lang="fa-IR" sz="2400" dirty="0">
                <a:solidFill>
                  <a:schemeClr val="accent3">
                    <a:lumMod val="50000"/>
                  </a:schemeClr>
                </a:solidFill>
                <a:cs typeface="B Mitra" pitchFamily="2" charset="-78"/>
                <a:hlinkClick r:id="rId3"/>
              </a:rPr>
              <a:t>شیرده</a:t>
            </a:r>
            <a:r>
              <a:rPr lang="en-US" sz="2400" dirty="0">
                <a:solidFill>
                  <a:schemeClr val="accent3">
                    <a:lumMod val="50000"/>
                  </a:schemeClr>
                </a:solidFill>
                <a:cs typeface="B Mitra" pitchFamily="2" charset="-78"/>
              </a:rPr>
              <a:t> </a:t>
            </a:r>
            <a:r>
              <a:rPr lang="fa-IR" sz="2400" dirty="0">
                <a:solidFill>
                  <a:schemeClr val="accent3">
                    <a:lumMod val="50000"/>
                  </a:schemeClr>
                </a:solidFill>
                <a:cs typeface="B Mitra" pitchFamily="2" charset="-78"/>
              </a:rPr>
              <a:t>و </a:t>
            </a:r>
            <a:r>
              <a:rPr lang="fa-IR" sz="2400" dirty="0">
                <a:solidFill>
                  <a:schemeClr val="accent3">
                    <a:lumMod val="50000"/>
                  </a:schemeClr>
                </a:solidFill>
                <a:cs typeface="B Mitra" pitchFamily="2" charset="-78"/>
                <a:hlinkClick r:id="rId4"/>
              </a:rPr>
              <a:t>کودکان</a:t>
            </a:r>
            <a:r>
              <a:rPr lang="en-US" sz="2400" dirty="0">
                <a:solidFill>
                  <a:schemeClr val="accent3">
                    <a:lumMod val="50000"/>
                  </a:schemeClr>
                </a:solidFill>
                <a:cs typeface="B Mitra" pitchFamily="2" charset="-78"/>
              </a:rPr>
              <a:t> </a:t>
            </a:r>
            <a:r>
              <a:rPr lang="fa-IR" sz="2400" dirty="0">
                <a:solidFill>
                  <a:schemeClr val="accent3">
                    <a:lumMod val="50000"/>
                  </a:schemeClr>
                </a:solidFill>
                <a:cs typeface="B Mitra" pitchFamily="2" charset="-78"/>
              </a:rPr>
              <a:t>توصیه نمی شود</a:t>
            </a:r>
            <a:r>
              <a:rPr lang="en-US" sz="2400" dirty="0">
                <a:solidFill>
                  <a:schemeClr val="accent3">
                    <a:lumMod val="50000"/>
                  </a:schemeClr>
                </a:solidFill>
                <a:cs typeface="B Mitra" pitchFamily="2" charset="-78"/>
              </a:rPr>
              <a:t>.</a:t>
            </a:r>
          </a:p>
          <a:p>
            <a:pPr algn="just" rtl="1"/>
            <a:r>
              <a:rPr lang="fa-IR" b="1" dirty="0">
                <a:solidFill>
                  <a:srgbClr val="001642"/>
                </a:solidFill>
                <a:cs typeface="B Titr" pitchFamily="2" charset="-78"/>
              </a:rPr>
              <a:t>عوارض جانبی</a:t>
            </a:r>
            <a:r>
              <a:rPr lang="en-US" b="1" dirty="0">
                <a:solidFill>
                  <a:srgbClr val="001642"/>
                </a:solidFill>
                <a:cs typeface="B Titr" pitchFamily="2" charset="-78"/>
              </a:rPr>
              <a:t>:</a:t>
            </a:r>
          </a:p>
          <a:p>
            <a:pPr algn="just"/>
            <a:r>
              <a:rPr lang="fa-IR" sz="2400" dirty="0">
                <a:solidFill>
                  <a:schemeClr val="accent3">
                    <a:lumMod val="50000"/>
                  </a:schemeClr>
                </a:solidFill>
                <a:cs typeface="B Mitra" pitchFamily="2" charset="-78"/>
              </a:rPr>
              <a:t>به نظر می رسد کوآنزیم</a:t>
            </a:r>
            <a:r>
              <a:rPr lang="en-US" sz="2400" dirty="0">
                <a:solidFill>
                  <a:schemeClr val="accent3">
                    <a:lumMod val="50000"/>
                  </a:schemeClr>
                </a:solidFill>
                <a:cs typeface="B Mitra" pitchFamily="2" charset="-78"/>
              </a:rPr>
              <a:t> Q10 </a:t>
            </a:r>
            <a:r>
              <a:rPr lang="fa-IR" sz="2400" dirty="0">
                <a:solidFill>
                  <a:schemeClr val="accent3">
                    <a:lumMod val="50000"/>
                  </a:schemeClr>
                </a:solidFill>
                <a:cs typeface="B Mitra" pitchFamily="2" charset="-78"/>
              </a:rPr>
              <a:t>کاملا بی خطر باشد، اما گاهی در دوزهای بالاتر از 200 میلی گرم در روز، بروز علایم خفیف گوارشی مانند</a:t>
            </a:r>
            <a:r>
              <a:rPr lang="en-US" sz="2400" dirty="0">
                <a:solidFill>
                  <a:schemeClr val="accent3">
                    <a:lumMod val="50000"/>
                  </a:schemeClr>
                </a:solidFill>
                <a:cs typeface="B Mitra" pitchFamily="2" charset="-78"/>
              </a:rPr>
              <a:t>:</a:t>
            </a:r>
          </a:p>
          <a:p>
            <a:pPr algn="just"/>
            <a:r>
              <a:rPr lang="en-US" sz="2400" dirty="0">
                <a:solidFill>
                  <a:schemeClr val="accent3">
                    <a:lumMod val="50000"/>
                  </a:schemeClr>
                </a:solidFill>
                <a:cs typeface="B Mitra" pitchFamily="2" charset="-78"/>
                <a:hlinkClick r:id="rId5"/>
              </a:rPr>
              <a:t> </a:t>
            </a:r>
            <a:r>
              <a:rPr lang="fa-IR" sz="2400" dirty="0">
                <a:solidFill>
                  <a:schemeClr val="accent3">
                    <a:lumMod val="50000"/>
                  </a:schemeClr>
                </a:solidFill>
                <a:cs typeface="B Mitra" pitchFamily="2" charset="-78"/>
                <a:hlinkClick r:id="rId5"/>
              </a:rPr>
              <a:t>تهوع</a:t>
            </a:r>
            <a:r>
              <a:rPr lang="en-US" sz="2400" dirty="0">
                <a:solidFill>
                  <a:schemeClr val="accent3">
                    <a:lumMod val="50000"/>
                  </a:schemeClr>
                </a:solidFill>
                <a:cs typeface="B Mitra" pitchFamily="2" charset="-78"/>
              </a:rPr>
              <a:t> </a:t>
            </a:r>
            <a:r>
              <a:rPr lang="fa-IR" sz="2400" dirty="0">
                <a:solidFill>
                  <a:schemeClr val="accent3">
                    <a:lumMod val="50000"/>
                  </a:schemeClr>
                </a:solidFill>
                <a:cs typeface="B Mitra" pitchFamily="2" charset="-78"/>
              </a:rPr>
              <a:t>و علایمی مانند گیجی و راش های پوستی حاصل از مصرف آن گزارش شده است</a:t>
            </a:r>
            <a:r>
              <a:rPr lang="en-US" sz="2400" dirty="0">
                <a:solidFill>
                  <a:schemeClr val="accent3">
                    <a:lumMod val="50000"/>
                  </a:schemeClr>
                </a:solidFill>
                <a:cs typeface="B Mitra" pitchFamily="2" charset="-78"/>
              </a:rPr>
              <a:t>. </a:t>
            </a:r>
          </a:p>
        </p:txBody>
      </p:sp>
      <p:pic>
        <p:nvPicPr>
          <p:cNvPr id="5" name="Picture 4" descr="23050273.jpg"/>
          <p:cNvPicPr>
            <a:picLocks noChangeAspect="1"/>
          </p:cNvPicPr>
          <p:nvPr/>
        </p:nvPicPr>
        <p:blipFill>
          <a:blip r:embed="rId6"/>
          <a:stretch>
            <a:fillRect/>
          </a:stretch>
        </p:blipFill>
        <p:spPr>
          <a:xfrm rot="16200000">
            <a:off x="484186" y="5018110"/>
            <a:ext cx="1390644" cy="2070076"/>
          </a:xfrm>
          <a:prstGeom prst="rect">
            <a:avLst/>
          </a:prstGeom>
          <a:ln>
            <a:noFill/>
          </a:ln>
          <a:effectLst>
            <a:softEdge rad="112500"/>
          </a:effectLst>
        </p:spPr>
      </p:pic>
    </p:spTree>
  </p:cSld>
  <p:clrMapOvr>
    <a:masterClrMapping/>
  </p:clrMapOvr>
  <p:transition advTm="19047">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pplements.jpg"/>
          <p:cNvPicPr>
            <a:picLocks noChangeAspect="1"/>
          </p:cNvPicPr>
          <p:nvPr/>
        </p:nvPicPr>
        <p:blipFill>
          <a:blip r:embed="rId2">
            <a:lum bright="10000"/>
          </a:blip>
          <a:stretch>
            <a:fillRect/>
          </a:stretch>
        </p:blipFill>
        <p:spPr>
          <a:xfrm>
            <a:off x="1214414" y="1214422"/>
            <a:ext cx="5715040" cy="4214842"/>
          </a:xfrm>
          <a:prstGeom prst="rect">
            <a:avLst/>
          </a:prstGeom>
        </p:spPr>
      </p:pic>
      <p:sp>
        <p:nvSpPr>
          <p:cNvPr id="2" name="Title 1"/>
          <p:cNvSpPr>
            <a:spLocks noGrp="1"/>
          </p:cNvSpPr>
          <p:nvPr>
            <p:ph type="title"/>
          </p:nvPr>
        </p:nvSpPr>
        <p:spPr/>
        <p:txBody>
          <a:bodyPr>
            <a:normAutofit/>
          </a:bodyPr>
          <a:lstStyle/>
          <a:p>
            <a:pPr algn="ctr" rtl="1"/>
            <a:r>
              <a:rPr lang="fa-IR" sz="4400" b="1" dirty="0">
                <a:cs typeface="B Titr" pitchFamily="2" charset="-78"/>
              </a:rPr>
              <a:t>تاثیر کوآنزیم</a:t>
            </a:r>
            <a:r>
              <a:rPr lang="en-US" sz="4400" b="1" dirty="0">
                <a:cs typeface="B Titr" pitchFamily="2" charset="-78"/>
              </a:rPr>
              <a:t> Q10 </a:t>
            </a:r>
            <a:r>
              <a:rPr lang="fa-IR" sz="4400" b="1" dirty="0">
                <a:cs typeface="B Titr" pitchFamily="2" charset="-78"/>
              </a:rPr>
              <a:t>بر بیماری ها </a:t>
            </a:r>
            <a:endParaRPr lang="en-US" sz="4400" dirty="0">
              <a:cs typeface="B Titr" pitchFamily="2" charset="-78"/>
            </a:endParaRPr>
          </a:p>
        </p:txBody>
      </p:sp>
      <p:sp>
        <p:nvSpPr>
          <p:cNvPr id="3" name="Content Placeholder 2"/>
          <p:cNvSpPr>
            <a:spLocks noGrp="1"/>
          </p:cNvSpPr>
          <p:nvPr>
            <p:ph idx="1"/>
          </p:nvPr>
        </p:nvSpPr>
        <p:spPr>
          <a:xfrm>
            <a:off x="357158" y="2071678"/>
            <a:ext cx="8503920" cy="3902216"/>
          </a:xfrm>
          <a:effectLst>
            <a:softEdge rad="31750"/>
          </a:effectLst>
        </p:spPr>
        <p:txBody>
          <a:bodyPr>
            <a:normAutofit lnSpcReduction="10000"/>
          </a:bodyPr>
          <a:lstStyle/>
          <a:p>
            <a:pPr algn="just" rtl="1"/>
            <a:r>
              <a:rPr lang="fa-IR" sz="2500" b="1" dirty="0">
                <a:solidFill>
                  <a:srgbClr val="001642"/>
                </a:solidFill>
                <a:cs typeface="B Titr" pitchFamily="2" charset="-78"/>
              </a:rPr>
              <a:t>فشار خون بالا</a:t>
            </a:r>
            <a:r>
              <a:rPr lang="en-US" sz="2500" b="1" dirty="0">
                <a:solidFill>
                  <a:srgbClr val="001642"/>
                </a:solidFill>
                <a:cs typeface="B Titr" pitchFamily="2" charset="-78"/>
              </a:rPr>
              <a:t>:</a:t>
            </a:r>
            <a:r>
              <a:rPr lang="en-US" sz="2500" b="1" dirty="0">
                <a:solidFill>
                  <a:schemeClr val="accent3">
                    <a:lumMod val="50000"/>
                  </a:schemeClr>
                </a:solidFill>
                <a:cs typeface="B Titr" pitchFamily="2" charset="-78"/>
              </a:rPr>
              <a:t> </a:t>
            </a:r>
            <a:endParaRPr lang="fa-IR" sz="2500" b="1" dirty="0" smtClean="0">
              <a:solidFill>
                <a:schemeClr val="accent3">
                  <a:lumMod val="50000"/>
                </a:schemeClr>
              </a:solidFill>
              <a:cs typeface="B Titr" pitchFamily="2" charset="-78"/>
            </a:endParaRPr>
          </a:p>
          <a:p>
            <a:pPr algn="just" rtl="1">
              <a:buNone/>
            </a:pPr>
            <a:r>
              <a:rPr lang="fa-IR" dirty="0" smtClean="0">
                <a:solidFill>
                  <a:schemeClr val="bg2">
                    <a:lumMod val="10000"/>
                  </a:schemeClr>
                </a:solidFill>
                <a:cs typeface="B Mitra" pitchFamily="2" charset="-78"/>
              </a:rPr>
              <a:t>تحقیقات </a:t>
            </a:r>
            <a:r>
              <a:rPr lang="fa-IR" dirty="0">
                <a:solidFill>
                  <a:schemeClr val="bg2">
                    <a:lumMod val="10000"/>
                  </a:schemeClr>
                </a:solidFill>
                <a:cs typeface="B Mitra" pitchFamily="2" charset="-78"/>
              </a:rPr>
              <a:t>نشان می دهند که دریافت کوآنزیم</a:t>
            </a:r>
            <a:r>
              <a:rPr lang="en-US" dirty="0">
                <a:solidFill>
                  <a:schemeClr val="bg2">
                    <a:lumMod val="10000"/>
                  </a:schemeClr>
                </a:solidFill>
                <a:cs typeface="B Mitra" pitchFamily="2" charset="-78"/>
              </a:rPr>
              <a:t> Q10 </a:t>
            </a:r>
            <a:r>
              <a:rPr lang="fa-IR" dirty="0">
                <a:solidFill>
                  <a:schemeClr val="bg2">
                    <a:lumMod val="10000"/>
                  </a:schemeClr>
                </a:solidFill>
                <a:cs typeface="B Mitra" pitchFamily="2" charset="-78"/>
              </a:rPr>
              <a:t>به عنوان یک درمان کمکی در افراد مبتلا به </a:t>
            </a:r>
            <a:r>
              <a:rPr lang="fa-IR" dirty="0">
                <a:solidFill>
                  <a:schemeClr val="bg2">
                    <a:lumMod val="10000"/>
                  </a:schemeClr>
                </a:solidFill>
                <a:cs typeface="B Mitra" pitchFamily="2" charset="-78"/>
                <a:hlinkClick r:id="rId3"/>
              </a:rPr>
              <a:t>فشار خون بالا</a:t>
            </a:r>
            <a:r>
              <a:rPr lang="fa-IR" dirty="0">
                <a:solidFill>
                  <a:schemeClr val="bg2">
                    <a:lumMod val="10000"/>
                  </a:schemeClr>
                </a:solidFill>
                <a:cs typeface="B Mitra" pitchFamily="2" charset="-78"/>
              </a:rPr>
              <a:t>، سبب کاهش فشار خون سیستولیک و دیاستولیک می شود</a:t>
            </a:r>
            <a:r>
              <a:rPr lang="en-US" dirty="0">
                <a:solidFill>
                  <a:schemeClr val="bg2">
                    <a:lumMod val="10000"/>
                  </a:schemeClr>
                </a:solidFill>
                <a:cs typeface="B Mitra" pitchFamily="2" charset="-78"/>
              </a:rPr>
              <a:t>.</a:t>
            </a:r>
          </a:p>
          <a:p>
            <a:pPr algn="just" rtl="1"/>
            <a:r>
              <a:rPr lang="fa-IR" sz="2500" b="1" dirty="0">
                <a:solidFill>
                  <a:srgbClr val="001642"/>
                </a:solidFill>
                <a:cs typeface="B Titr" pitchFamily="2" charset="-78"/>
              </a:rPr>
              <a:t>بهبودی بعد از سکته </a:t>
            </a:r>
            <a:r>
              <a:rPr lang="fa-IR" sz="2500" b="1" dirty="0" smtClean="0">
                <a:solidFill>
                  <a:srgbClr val="001642"/>
                </a:solidFill>
                <a:cs typeface="B Titr" pitchFamily="2" charset="-78"/>
              </a:rPr>
              <a:t>قلبی:</a:t>
            </a:r>
            <a:endParaRPr lang="en-US" sz="2500" b="1" dirty="0" smtClean="0">
              <a:solidFill>
                <a:srgbClr val="001642"/>
              </a:solidFill>
              <a:cs typeface="B Titr" pitchFamily="2" charset="-78"/>
            </a:endParaRPr>
          </a:p>
          <a:p>
            <a:pPr algn="just" rtl="1">
              <a:buNone/>
            </a:pPr>
            <a:r>
              <a:rPr lang="en-US" dirty="0" smtClean="0">
                <a:solidFill>
                  <a:schemeClr val="accent3">
                    <a:lumMod val="50000"/>
                  </a:schemeClr>
                </a:solidFill>
              </a:rPr>
              <a:t> </a:t>
            </a:r>
            <a:r>
              <a:rPr lang="fa-IR" dirty="0">
                <a:solidFill>
                  <a:schemeClr val="bg2">
                    <a:lumMod val="10000"/>
                  </a:schemeClr>
                </a:solidFill>
                <a:cs typeface="B Mitra" pitchFamily="2" charset="-78"/>
              </a:rPr>
              <a:t>مطالعات نشان داده اند که دریافت مکمل کوآنزیم</a:t>
            </a:r>
            <a:r>
              <a:rPr lang="en-US" dirty="0">
                <a:solidFill>
                  <a:schemeClr val="bg2">
                    <a:lumMod val="10000"/>
                  </a:schemeClr>
                </a:solidFill>
                <a:cs typeface="B Mitra" pitchFamily="2" charset="-78"/>
              </a:rPr>
              <a:t> Q10 </a:t>
            </a:r>
            <a:r>
              <a:rPr lang="fa-IR" dirty="0">
                <a:solidFill>
                  <a:schemeClr val="bg2">
                    <a:lumMod val="10000"/>
                  </a:schemeClr>
                </a:solidFill>
                <a:cs typeface="B Mitra" pitchFamily="2" charset="-78"/>
              </a:rPr>
              <a:t>به طور قابل توجهی از بروز مشکلات وابسته به قلب بعد از سکته قلبی، مانند حملات آنژین صدری، آریتمی، حمله مجدد قلبی و یا مرگ های ناشی از آن می کاهد</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rPr>
              <a:t>همچنین هنگامی که این مکمل به همراه ماده معدنی</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hlinkClick r:id="rId4"/>
              </a:rPr>
              <a:t>سلنیوم</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rPr>
              <a:t>دریافت شود، برای افراد بعد از </a:t>
            </a:r>
            <a:r>
              <a:rPr lang="fa-IR" dirty="0">
                <a:solidFill>
                  <a:schemeClr val="bg2">
                    <a:lumMod val="10000"/>
                  </a:schemeClr>
                </a:solidFill>
                <a:cs typeface="B Mitra" pitchFamily="2" charset="-78"/>
                <a:hlinkClick r:id="rId5"/>
              </a:rPr>
              <a:t>سکته قلبی</a:t>
            </a:r>
            <a:r>
              <a:rPr lang="en-US" dirty="0">
                <a:solidFill>
                  <a:schemeClr val="bg2">
                    <a:lumMod val="10000"/>
                  </a:schemeClr>
                </a:solidFill>
                <a:cs typeface="B Mitra" pitchFamily="2" charset="-78"/>
              </a:rPr>
              <a:t> </a:t>
            </a:r>
            <a:r>
              <a:rPr lang="fa-IR" dirty="0">
                <a:solidFill>
                  <a:schemeClr val="bg2">
                    <a:lumMod val="10000"/>
                  </a:schemeClr>
                </a:solidFill>
                <a:cs typeface="B Mitra" pitchFamily="2" charset="-78"/>
              </a:rPr>
              <a:t>مفید خواهد بود. البته باید توجه داشت که بعد از حمله قلبی، هر گونه گیاه دارویی یا مکمل زیر نظر پزشک مصرف شود</a:t>
            </a:r>
            <a:r>
              <a:rPr lang="en-US" dirty="0">
                <a:solidFill>
                  <a:schemeClr val="bg2">
                    <a:lumMod val="10000"/>
                  </a:schemeClr>
                </a:solidFill>
                <a:cs typeface="B Mitra" pitchFamily="2" charset="-78"/>
              </a:rPr>
              <a:t>.</a:t>
            </a:r>
          </a:p>
          <a:p>
            <a:endParaRPr lang="en-US" dirty="0"/>
          </a:p>
        </p:txBody>
      </p:sp>
    </p:spTree>
  </p:cSld>
  <p:clrMapOvr>
    <a:masterClrMapping/>
  </p:clrMapOvr>
  <p:transition advTm="23213">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0B05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1272</TotalTime>
  <Words>2922</Words>
  <Application>Microsoft Office PowerPoint</Application>
  <PresentationFormat>On-screen Show (4:3)</PresentationFormat>
  <Paragraphs>166</Paragraphs>
  <Slides>26</Slides>
  <Notes>2</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Flow</vt:lpstr>
      <vt:lpstr>1_Flow</vt:lpstr>
      <vt:lpstr>اسید های چرب ضروری غیر اشباع </vt:lpstr>
      <vt:lpstr>Slide 2</vt:lpstr>
      <vt:lpstr>Slide 3</vt:lpstr>
      <vt:lpstr>Slide 4</vt:lpstr>
      <vt:lpstr>کوآنزیم Q10  </vt:lpstr>
      <vt:lpstr>Slide 6</vt:lpstr>
      <vt:lpstr>Slide 7</vt:lpstr>
      <vt:lpstr>Slide 8</vt:lpstr>
      <vt:lpstr>تاثیر کوآنزیم Q10 بر بیماری ها </vt:lpstr>
      <vt:lpstr>Slide 10</vt:lpstr>
      <vt:lpstr>Slide 11</vt:lpstr>
      <vt:lpstr>Slide 12</vt:lpstr>
      <vt:lpstr>Slide 13</vt:lpstr>
      <vt:lpstr>رويال ژل</vt:lpstr>
      <vt:lpstr>Slide 15</vt:lpstr>
      <vt:lpstr>سلنیم</vt:lpstr>
      <vt:lpstr>  منابع غذایی سلنیم:</vt:lpstr>
      <vt:lpstr>Slide 18</vt:lpstr>
      <vt:lpstr>Slide 19</vt:lpstr>
      <vt:lpstr>Slide 20</vt:lpstr>
      <vt:lpstr>  چه افرادی نیازمند مکمل سلنیم هستند ؟</vt:lpstr>
      <vt:lpstr>Slide 22</vt:lpstr>
      <vt:lpstr>Slide 23</vt:lpstr>
      <vt:lpstr>Slide 24</vt:lpstr>
      <vt:lpstr>Slide 25</vt:lpstr>
      <vt:lpstr> ICaps</vt:lpstr>
    </vt:vector>
  </TitlesOfParts>
  <Company>PARANDCO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ویتامین ها</dc:title>
  <dc:creator>PARAND</dc:creator>
  <cp:lastModifiedBy>saneei-so</cp:lastModifiedBy>
  <cp:revision>192</cp:revision>
  <dcterms:created xsi:type="dcterms:W3CDTF">2010-11-01T05:18:36Z</dcterms:created>
  <dcterms:modified xsi:type="dcterms:W3CDTF">2011-12-14T05:26:09Z</dcterms:modified>
</cp:coreProperties>
</file>