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963" autoAdjust="0"/>
  </p:normalViewPr>
  <p:slideViewPr>
    <p:cSldViewPr>
      <p:cViewPr varScale="1">
        <p:scale>
          <a:sx n="75" d="100"/>
          <a:sy n="75" d="100"/>
        </p:scale>
        <p:origin x="73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AF469A-07A8-4CE2-B0F6-7FDAF42F7D79}"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2071047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AF469A-07A8-4CE2-B0F6-7FDAF42F7D79}"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3058075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AF469A-07A8-4CE2-B0F6-7FDAF42F7D79}"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C59C3-05D9-4432-A175-3A5318AB24EA}"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0295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AF469A-07A8-4CE2-B0F6-7FDAF42F7D79}"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262280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AF469A-07A8-4CE2-B0F6-7FDAF42F7D79}"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C59C3-05D9-4432-A175-3A5318AB24EA}"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26799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AF469A-07A8-4CE2-B0F6-7FDAF42F7D79}"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4241780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F469A-07A8-4CE2-B0F6-7FDAF42F7D79}"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3300284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F469A-07A8-4CE2-B0F6-7FDAF42F7D79}"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1361490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F469A-07A8-4CE2-B0F6-7FDAF42F7D79}"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3220011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AF469A-07A8-4CE2-B0F6-7FDAF42F7D79}" type="datetimeFigureOut">
              <a:rPr lang="en-US" smtClean="0"/>
              <a:t>11/14/2021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2791929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F469A-07A8-4CE2-B0F6-7FDAF42F7D79}" type="datetimeFigureOut">
              <a:rPr lang="en-US" smtClean="0"/>
              <a:t>11/14/2021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297867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AF469A-07A8-4CE2-B0F6-7FDAF42F7D79}" type="datetimeFigureOut">
              <a:rPr lang="en-US" smtClean="0"/>
              <a:t>11/14/2021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1296767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AF469A-07A8-4CE2-B0F6-7FDAF42F7D79}" type="datetimeFigureOut">
              <a:rPr lang="en-US" smtClean="0"/>
              <a:t>11/14/2021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2225772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F469A-07A8-4CE2-B0F6-7FDAF42F7D79}" type="datetimeFigureOut">
              <a:rPr lang="en-US" smtClean="0"/>
              <a:t>11/14/2021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307479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BAF469A-07A8-4CE2-B0F6-7FDAF42F7D79}" type="datetimeFigureOut">
              <a:rPr lang="en-US" smtClean="0"/>
              <a:t>11/14/2021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3156280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AF469A-07A8-4CE2-B0F6-7FDAF42F7D79}" type="datetimeFigureOut">
              <a:rPr lang="en-US" smtClean="0"/>
              <a:t>11/14/2021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1C59C3-05D9-4432-A175-3A5318AB24EA}" type="slidenum">
              <a:rPr lang="en-US" smtClean="0"/>
              <a:t>‹#›</a:t>
            </a:fld>
            <a:endParaRPr lang="en-US"/>
          </a:p>
        </p:txBody>
      </p:sp>
    </p:spTree>
    <p:extLst>
      <p:ext uri="{BB962C8B-B14F-4D97-AF65-F5344CB8AC3E}">
        <p14:creationId xmlns:p14="http://schemas.microsoft.com/office/powerpoint/2010/main" val="2479429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BAF469A-07A8-4CE2-B0F6-7FDAF42F7D79}" type="datetimeFigureOut">
              <a:rPr lang="en-US" smtClean="0"/>
              <a:t>11/14/2021</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61C59C3-05D9-4432-A175-3A5318AB24EA}" type="slidenum">
              <a:rPr lang="en-US" smtClean="0"/>
              <a:t>‹#›</a:t>
            </a:fld>
            <a:endParaRPr lang="en-US"/>
          </a:p>
        </p:txBody>
      </p:sp>
    </p:spTree>
    <p:extLst>
      <p:ext uri="{BB962C8B-B14F-4D97-AF65-F5344CB8AC3E}">
        <p14:creationId xmlns:p14="http://schemas.microsoft.com/office/powerpoint/2010/main" val="14564272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hetor.com/tag/%d9%82%d9%86%d8%af-%d8%ae%d9%88%d9%86/"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noskhe.com/disease/16920/%d8%af%db%8c%d8%a7%d8%a8%d8%aa-%d9%86%d9%88%d8%b9-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914650"/>
          </a:xfrm>
        </p:spPr>
        <p:txBody>
          <a:bodyPr/>
          <a:lstStyle/>
          <a:p>
            <a:endParaRPr lang="en-US" dirty="0"/>
          </a:p>
        </p:txBody>
      </p:sp>
      <p:sp>
        <p:nvSpPr>
          <p:cNvPr id="3" name="Subtitle 2"/>
          <p:cNvSpPr>
            <a:spLocks noGrp="1"/>
          </p:cNvSpPr>
          <p:nvPr>
            <p:ph type="subTitle" idx="1"/>
          </p:nvPr>
        </p:nvSpPr>
        <p:spPr/>
        <p:txBody>
          <a:bodyPr/>
          <a:lstStyle/>
          <a:p>
            <a:endParaRPr lang="en-US" dirty="0"/>
          </a:p>
        </p:txBody>
      </p:sp>
      <p:pic>
        <p:nvPicPr>
          <p:cNvPr id="5" name="Picture 4">
            <a:extLst>
              <a:ext uri="{FF2B5EF4-FFF2-40B4-BE49-F238E27FC236}">
                <a16:creationId xmlns:a16="http://schemas.microsoft.com/office/drawing/2014/main" id="{749F1FAD-7D92-47C5-A2AE-FC6CF44193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a:solidFill>
                  <a:schemeClr val="accent1"/>
                </a:solidFill>
                <a:cs typeface="2  Badr" pitchFamily="2" charset="-78"/>
              </a:rPr>
              <a:t> انتخاب و تجویز بهترین نوع انسولین:</a:t>
            </a:r>
            <a:endParaRPr lang="en-US" dirty="0">
              <a:solidFill>
                <a:schemeClr val="accent1"/>
              </a:solidFill>
              <a:cs typeface="2  Badr" pitchFamily="2" charset="-78"/>
            </a:endParaRPr>
          </a:p>
        </p:txBody>
      </p:sp>
      <p:sp>
        <p:nvSpPr>
          <p:cNvPr id="3" name="Content Placeholder 2"/>
          <p:cNvSpPr>
            <a:spLocks noGrp="1"/>
          </p:cNvSpPr>
          <p:nvPr>
            <p:ph idx="1"/>
          </p:nvPr>
        </p:nvSpPr>
        <p:spPr>
          <a:xfrm>
            <a:off x="609599" y="1447800"/>
            <a:ext cx="6347714" cy="4593563"/>
          </a:xfrm>
        </p:spPr>
        <p:txBody>
          <a:bodyPr>
            <a:noAutofit/>
          </a:bodyPr>
          <a:lstStyle/>
          <a:p>
            <a:pPr algn="r" rtl="1" fontAlgn="base"/>
            <a:r>
              <a:rPr lang="ar-SA" sz="2000" b="1" dirty="0">
                <a:cs typeface="B Nazanin" panose="00000400000000000000" pitchFamily="2" charset="-78"/>
              </a:rPr>
              <a:t>انتخاب به امور بسیاری، از جمله موارد ذیل بستگی دارد:</a:t>
            </a:r>
            <a:endParaRPr lang="en-US" sz="2000" b="1" dirty="0">
              <a:cs typeface="B Nazanin" panose="00000400000000000000" pitchFamily="2" charset="-78"/>
            </a:endParaRPr>
          </a:p>
          <a:p>
            <a:pPr algn="r" rtl="1" fontAlgn="base"/>
            <a:r>
              <a:rPr lang="ar-SA" sz="2000" b="1" dirty="0">
                <a:cs typeface="B Nazanin" panose="00000400000000000000" pitchFamily="2" charset="-78"/>
              </a:rPr>
              <a:t> چگونگی پاسخ بدن به انسولین (مدت زمان جذب انسولین و مدت زمان فعالیت آن در بدن از شخصی به شخص دیگر متفاوت است.)</a:t>
            </a:r>
            <a:endParaRPr lang="en-US" sz="2000" b="1" dirty="0">
              <a:cs typeface="B Nazanin" panose="00000400000000000000" pitchFamily="2" charset="-78"/>
            </a:endParaRPr>
          </a:p>
          <a:p>
            <a:pPr algn="r" rtl="1" fontAlgn="base"/>
            <a:r>
              <a:rPr lang="ar-SA" sz="2000" b="1" dirty="0">
                <a:cs typeface="B Nazanin" panose="00000400000000000000" pitchFamily="2" charset="-78"/>
              </a:rPr>
              <a:t> انتخاب سبک زندگی. نوع تغذیه و یا میزان ورزش، همگی می­ توانند چگونگی استفاده انسولین در بدن هر شخص را تحت تاثیر قرار دهند.</a:t>
            </a:r>
            <a:endParaRPr lang="en-US" sz="2000" b="1" dirty="0">
              <a:cs typeface="B Nazanin" panose="00000400000000000000" pitchFamily="2" charset="-78"/>
            </a:endParaRPr>
          </a:p>
          <a:p>
            <a:pPr algn="r" rtl="1" fontAlgn="base"/>
            <a:r>
              <a:rPr lang="ar-SA" sz="2000" b="1" dirty="0">
                <a:cs typeface="B Nazanin" panose="00000400000000000000" pitchFamily="2" charset="-78"/>
              </a:rPr>
              <a:t>آمادگی بیمار برای انجام تزریق­ های متعدد به خودش در طی روز</a:t>
            </a:r>
            <a:endParaRPr lang="en-US" sz="2000" b="1" dirty="0">
              <a:cs typeface="B Nazanin" panose="00000400000000000000" pitchFamily="2" charset="-78"/>
            </a:endParaRPr>
          </a:p>
          <a:p>
            <a:pPr algn="r" rtl="1" fontAlgn="base"/>
            <a:r>
              <a:rPr lang="ar-SA" sz="2000" b="1" dirty="0">
                <a:cs typeface="B Nazanin" panose="00000400000000000000" pitchFamily="2" charset="-78"/>
              </a:rPr>
              <a:t>فراوانی دفعاتی که بیمار قند خون خود را مورد بررسی قرار می­دهد.</a:t>
            </a:r>
            <a:endParaRPr lang="en-US" sz="2000" b="1" dirty="0">
              <a:cs typeface="B Nazanin" panose="00000400000000000000" pitchFamily="2" charset="-78"/>
            </a:endParaRPr>
          </a:p>
          <a:p>
            <a:pPr algn="r" rtl="1" fontAlgn="base"/>
            <a:r>
              <a:rPr lang="ar-SA" sz="2000" b="1" dirty="0">
                <a:cs typeface="B Nazanin" panose="00000400000000000000" pitchFamily="2" charset="-78"/>
              </a:rPr>
              <a:t>سن بیمار</a:t>
            </a:r>
            <a:endParaRPr lang="en-US" sz="2000" b="1" dirty="0">
              <a:cs typeface="B Nazanin" panose="00000400000000000000" pitchFamily="2" charset="-78"/>
            </a:endParaRPr>
          </a:p>
          <a:p>
            <a:pPr algn="r" rtl="1" fontAlgn="base"/>
            <a:r>
              <a:rPr lang="ar-SA" sz="2000" b="1" dirty="0">
                <a:cs typeface="B Nazanin" panose="00000400000000000000" pitchFamily="2" charset="-78"/>
              </a:rPr>
              <a:t>اهداف بیمار برای مدیریت قند خون.</a:t>
            </a:r>
            <a:endParaRPr lang="en-US" sz="2000" b="1" dirty="0">
              <a:cs typeface="B Nazanin" panose="00000400000000000000" pitchFamily="2" charset="-78"/>
            </a:endParaRPr>
          </a:p>
          <a:p>
            <a:pPr algn="r" rtl="1" fontAlgn="base"/>
            <a:r>
              <a:rPr lang="ar-SA" sz="2000" b="1" dirty="0">
                <a:cs typeface="B Nazanin" panose="00000400000000000000" pitchFamily="2" charset="-78"/>
              </a:rPr>
              <a:t>مدت زمان موجود میان تزریق انسولین و صرف وعده ­های غذایی بسته به نوع انسولین تزریقی تفاوت دارد.</a:t>
            </a:r>
            <a:endParaRPr lang="en-US" sz="2000" b="1" dirty="0">
              <a:cs typeface="B Nazanin" panose="00000400000000000000" pitchFamily="2" charset="-78"/>
            </a:endParaRPr>
          </a:p>
          <a:p>
            <a:pPr algn="l" rtl="1"/>
            <a:endParaRPr lang="en-US" sz="2400" dirty="0">
              <a:cs typeface="2  Badr"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dirty="0">
                <a:solidFill>
                  <a:schemeClr val="accent1"/>
                </a:solidFill>
                <a:cs typeface="2  Badr" pitchFamily="2" charset="-78"/>
              </a:rPr>
              <a:t>عوارض جانبی مرتبط با انواع انسولین عبارتند از:</a:t>
            </a:r>
            <a:endParaRPr lang="en-US" sz="3600" dirty="0">
              <a:solidFill>
                <a:schemeClr val="accent1"/>
              </a:solidFill>
              <a:cs typeface="2  Badr" pitchFamily="2" charset="-78"/>
            </a:endParaRPr>
          </a:p>
        </p:txBody>
      </p:sp>
      <p:sp>
        <p:nvSpPr>
          <p:cNvPr id="3" name="Content Placeholder 2"/>
          <p:cNvSpPr>
            <a:spLocks noGrp="1"/>
          </p:cNvSpPr>
          <p:nvPr>
            <p:ph idx="1"/>
          </p:nvPr>
        </p:nvSpPr>
        <p:spPr/>
        <p:txBody>
          <a:bodyPr/>
          <a:lstStyle/>
          <a:p>
            <a:pPr lvl="0" algn="r" rtl="1" fontAlgn="base"/>
            <a:r>
              <a:rPr lang="ar-SA" sz="2400" b="1" dirty="0">
                <a:cs typeface="B Nazanin" panose="00000400000000000000" pitchFamily="2" charset="-78"/>
              </a:rPr>
              <a:t>هیپوگلیسمی (قند خون پایین)</a:t>
            </a:r>
            <a:endParaRPr lang="en-US" sz="2400" b="1" dirty="0">
              <a:cs typeface="B Nazanin" panose="00000400000000000000" pitchFamily="2" charset="-78"/>
            </a:endParaRPr>
          </a:p>
          <a:p>
            <a:pPr lvl="0" algn="r" rtl="1" fontAlgn="base"/>
            <a:r>
              <a:rPr lang="ar-SA" sz="2400" b="1" dirty="0">
                <a:cs typeface="B Nazanin" panose="00000400000000000000" pitchFamily="2" charset="-78"/>
              </a:rPr>
              <a:t>افزایش وزن</a:t>
            </a:r>
            <a:endParaRPr lang="en-US" sz="2400" b="1" dirty="0">
              <a:cs typeface="B Nazanin" panose="00000400000000000000" pitchFamily="2" charset="-78"/>
            </a:endParaRPr>
          </a:p>
          <a:p>
            <a:pPr lvl="0" algn="r" rtl="1" fontAlgn="base"/>
            <a:r>
              <a:rPr lang="ar-SA" sz="2400" b="1" dirty="0">
                <a:cs typeface="B Nazanin" panose="00000400000000000000" pitchFamily="2" charset="-78"/>
              </a:rPr>
              <a:t>واکنش های آلرژیک</a:t>
            </a:r>
            <a:endParaRPr lang="en-US" sz="2400" b="1" dirty="0">
              <a:cs typeface="B Nazanin" panose="00000400000000000000" pitchFamily="2" charset="-78"/>
            </a:endParaRPr>
          </a:p>
          <a:p>
            <a:pPr lvl="0" algn="r" rtl="1" fontAlgn="base"/>
            <a:r>
              <a:rPr lang="ar-SA" sz="2400" b="1" dirty="0">
                <a:cs typeface="B Nazanin" panose="00000400000000000000" pitchFamily="2" charset="-78"/>
              </a:rPr>
              <a:t>هیپوکالمی (پتاسیم پایین)</a:t>
            </a:r>
            <a:endParaRPr lang="en-US" sz="2400" b="1" dirty="0">
              <a:cs typeface="B Nazanin" panose="00000400000000000000" pitchFamily="2" charset="-78"/>
            </a:endParaRPr>
          </a:p>
          <a:p>
            <a:pPr lvl="0" algn="r" rtl="1" fontAlgn="base"/>
            <a:r>
              <a:rPr lang="ar-SA" sz="2400" b="1" dirty="0">
                <a:cs typeface="B Nazanin" panose="00000400000000000000" pitchFamily="2" charset="-78"/>
              </a:rPr>
              <a:t>واکنش های محل تزریق مانند بثورات و خارش</a:t>
            </a:r>
            <a:endParaRPr lang="en-US" sz="2400" b="1" dirty="0">
              <a:cs typeface="B Nazanin" panose="00000400000000000000" pitchFamily="2" charset="-78"/>
            </a:endParaRPr>
          </a:p>
          <a:p>
            <a:pPr algn="r"/>
            <a:endParaRPr lang="en-US" dirty="0">
              <a:cs typeface="2  Badr"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a:cs typeface="B Nazanin" panose="00000400000000000000" pitchFamily="2" charset="-78"/>
              </a:rPr>
              <a:t>روش های تزریق انسولین</a:t>
            </a:r>
            <a:br>
              <a:rPr lang="en-US" dirty="0">
                <a:cs typeface="2  Badr" pitchFamily="2" charset="-78"/>
              </a:rPr>
            </a:br>
            <a:endParaRPr lang="en-US" dirty="0">
              <a:cs typeface="2  Badr" pitchFamily="2" charset="-78"/>
            </a:endParaRPr>
          </a:p>
        </p:txBody>
      </p:sp>
      <p:sp>
        <p:nvSpPr>
          <p:cNvPr id="3" name="Content Placeholder 2"/>
          <p:cNvSpPr>
            <a:spLocks noGrp="1"/>
          </p:cNvSpPr>
          <p:nvPr>
            <p:ph idx="1"/>
          </p:nvPr>
        </p:nvSpPr>
        <p:spPr>
          <a:xfrm>
            <a:off x="990599" y="1524000"/>
            <a:ext cx="5966713" cy="4517363"/>
          </a:xfrm>
        </p:spPr>
        <p:txBody>
          <a:bodyPr>
            <a:normAutofit/>
          </a:bodyPr>
          <a:lstStyle/>
          <a:p>
            <a:pPr>
              <a:buNone/>
            </a:pPr>
            <a:r>
              <a:rPr lang="fa-IR" sz="2400" b="1" dirty="0">
                <a:cs typeface="B Nazanin" panose="00000400000000000000" pitchFamily="2" charset="-78"/>
              </a:rPr>
              <a:t>     روش های مختلفی برای تزریق انسولین وجود دارد. سرنگ، قلم انسولین، پمپ های انسولین و جت اینجکتور(افشانه بدون سوزن زیر پوستی) از راه های دریافت انسولین هستند.</a:t>
            </a:r>
            <a:r>
              <a:rPr lang="ar-SA" sz="2400" b="1" dirty="0">
                <a:cs typeface="B Nazanin" panose="00000400000000000000" pitchFamily="2" charset="-78"/>
              </a:rPr>
              <a:t> پزشک‌ کمک می‌کند که بهترین روش را برای خودتان انتخاب کنید. استفاده ا</a:t>
            </a:r>
            <a:r>
              <a:rPr lang="fa-IR" sz="2400" b="1" dirty="0">
                <a:cs typeface="B Nazanin" panose="00000400000000000000" pitchFamily="2" charset="-78"/>
              </a:rPr>
              <a:t>ز</a:t>
            </a:r>
            <a:r>
              <a:rPr lang="ar-SA" sz="2400" b="1" dirty="0">
                <a:cs typeface="B Nazanin" panose="00000400000000000000" pitchFamily="2" charset="-78"/>
              </a:rPr>
              <a:t>سرنگ</a:t>
            </a:r>
            <a:r>
              <a:rPr lang="fa-IR" sz="2400" b="1" dirty="0">
                <a:cs typeface="B Nazanin" panose="00000400000000000000" pitchFamily="2" charset="-78"/>
              </a:rPr>
              <a:t> معمول ترین روش</a:t>
            </a:r>
            <a:r>
              <a:rPr lang="ar-SA" sz="2400" b="1" dirty="0">
                <a:cs typeface="B Nazanin" panose="00000400000000000000" pitchFamily="2" charset="-78"/>
              </a:rPr>
              <a:t> تزریق انسولین است</a:t>
            </a:r>
            <a:r>
              <a:rPr lang="fa-IR" sz="2400" b="1" dirty="0">
                <a:cs typeface="B Nazanin" panose="00000400000000000000" pitchFamily="2" charset="-78"/>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cs typeface="B Nazanin" panose="00000400000000000000" pitchFamily="2" charset="-78"/>
              </a:rPr>
              <a:t>سرنگ</a:t>
            </a:r>
            <a:endParaRPr lang="en-US" b="1" dirty="0">
              <a:cs typeface="B Nazanin" panose="00000400000000000000" pitchFamily="2" charset="-78"/>
            </a:endParaRPr>
          </a:p>
        </p:txBody>
      </p:sp>
      <p:sp>
        <p:nvSpPr>
          <p:cNvPr id="3" name="Content Placeholder 2"/>
          <p:cNvSpPr>
            <a:spLocks noGrp="1"/>
          </p:cNvSpPr>
          <p:nvPr>
            <p:ph idx="1"/>
          </p:nvPr>
        </p:nvSpPr>
        <p:spPr>
          <a:xfrm>
            <a:off x="609599" y="1600200"/>
            <a:ext cx="6347714" cy="4441163"/>
          </a:xfrm>
        </p:spPr>
        <p:txBody>
          <a:bodyPr>
            <a:normAutofit/>
          </a:bodyPr>
          <a:lstStyle/>
          <a:p>
            <a:pPr algn="r"/>
            <a:r>
              <a:rPr lang="fa-IR" sz="2400" b="1" dirty="0">
                <a:cs typeface="B Nazanin" panose="00000400000000000000" pitchFamily="2" charset="-78"/>
              </a:rPr>
              <a:t>سرنگ ها</a:t>
            </a:r>
            <a:r>
              <a:rPr lang="ar-SA" sz="2400" b="1" dirty="0">
                <a:cs typeface="B Nazanin" panose="00000400000000000000" pitchFamily="2" charset="-78"/>
              </a:rPr>
              <a:t>ازنظر میزان انسولینِ تزریقی و اندازه سوزن متفاوت هستند. آن­ها از پلاستیک ساخته می‌شوند و باید بعد از استفاده دور انداخته شوند. در گذشته، از سوزن­‌های </a:t>
            </a:r>
            <a:r>
              <a:rPr lang="fa-IR" sz="2400" b="1" dirty="0">
                <a:cs typeface="B Nazanin" panose="00000400000000000000" pitchFamily="2" charset="-78"/>
              </a:rPr>
              <a:t>۱۲</a:t>
            </a:r>
            <a:r>
              <a:rPr lang="ar-SA" sz="2400" b="1" dirty="0">
                <a:cs typeface="B Nazanin" panose="00000400000000000000" pitchFamily="2" charset="-78"/>
              </a:rPr>
              <a:t>٫</a:t>
            </a:r>
            <a:r>
              <a:rPr lang="fa-IR" sz="2400" b="1" dirty="0">
                <a:cs typeface="B Nazanin" panose="00000400000000000000" pitchFamily="2" charset="-78"/>
              </a:rPr>
              <a:t>۷</a:t>
            </a:r>
            <a:r>
              <a:rPr lang="ar-SA" sz="2400" b="1" dirty="0">
                <a:cs typeface="B Nazanin" panose="00000400000000000000" pitchFamily="2" charset="-78"/>
              </a:rPr>
              <a:t> میلی‌­متری برای تزریق انسولین استفاده می‌­شد. تحقیقات اخیر نشان داده است که استفاده از سوزن‌­های نازک‌­ترِ </a:t>
            </a:r>
            <a:r>
              <a:rPr lang="fa-IR" sz="2400" b="1" dirty="0">
                <a:cs typeface="B Nazanin" panose="00000400000000000000" pitchFamily="2" charset="-78"/>
              </a:rPr>
              <a:t>۴</a:t>
            </a:r>
            <a:r>
              <a:rPr lang="ar-SA" sz="2400" b="1" dirty="0">
                <a:cs typeface="B Nazanin" panose="00000400000000000000" pitchFamily="2" charset="-78"/>
              </a:rPr>
              <a:t>، </a:t>
            </a:r>
            <a:r>
              <a:rPr lang="fa-IR" sz="2400" b="1" dirty="0">
                <a:cs typeface="B Nazanin" panose="00000400000000000000" pitchFamily="2" charset="-78"/>
              </a:rPr>
              <a:t>۶</a:t>
            </a:r>
            <a:r>
              <a:rPr lang="ar-SA" sz="2400" b="1" dirty="0">
                <a:cs typeface="B Nazanin" panose="00000400000000000000" pitchFamily="2" charset="-78"/>
              </a:rPr>
              <a:t> و </a:t>
            </a:r>
            <a:r>
              <a:rPr lang="fa-IR" sz="2400" b="1" dirty="0">
                <a:cs typeface="B Nazanin" panose="00000400000000000000" pitchFamily="2" charset="-78"/>
              </a:rPr>
              <a:t>۸</a:t>
            </a:r>
            <a:r>
              <a:rPr lang="ar-SA" sz="2400" b="1" dirty="0">
                <a:cs typeface="B Nazanin" panose="00000400000000000000" pitchFamily="2" charset="-78"/>
              </a:rPr>
              <a:t> میلی‌­متری بسته به حجم توده بدن، به همان اندازه تأثیرگذارند. در نتیجه، امروزه تزریق انسولین نسبت به گذشته درد کمتری دارد</a:t>
            </a:r>
            <a:endParaRPr lang="en-US" sz="2400" b="1" dirty="0">
              <a:cs typeface="B Nazanin" panose="00000400000000000000"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a:cs typeface="2  Badr" pitchFamily="2" charset="-78"/>
              </a:rPr>
              <a:t>انسولین باید به کجا تزریق شود؟</a:t>
            </a:r>
            <a:br>
              <a:rPr lang="en-US" dirty="0">
                <a:cs typeface="2  Badr" pitchFamily="2" charset="-78"/>
              </a:rPr>
            </a:br>
            <a:endParaRPr lang="en-US" dirty="0">
              <a:cs typeface="2  Badr" pitchFamily="2" charset="-78"/>
            </a:endParaRPr>
          </a:p>
        </p:txBody>
      </p:sp>
      <p:sp>
        <p:nvSpPr>
          <p:cNvPr id="3" name="Content Placeholder 2"/>
          <p:cNvSpPr>
            <a:spLocks noGrp="1"/>
          </p:cNvSpPr>
          <p:nvPr>
            <p:ph idx="1"/>
          </p:nvPr>
        </p:nvSpPr>
        <p:spPr>
          <a:xfrm>
            <a:off x="609599" y="1371600"/>
            <a:ext cx="6347714" cy="3880773"/>
          </a:xfrm>
        </p:spPr>
        <p:txBody>
          <a:bodyPr>
            <a:noAutofit/>
          </a:bodyPr>
          <a:lstStyle/>
          <a:p>
            <a:pPr algn="r" rtl="1" fontAlgn="base"/>
            <a:r>
              <a:rPr lang="ar-SA" b="1" dirty="0">
                <a:cs typeface="B Nazanin" panose="00000400000000000000" pitchFamily="2" charset="-78"/>
              </a:rPr>
              <a:t>انسولین به‌صورت زیرجلدی در چربی زیر پوست تزریق می­‌شود. در این نوع تزریق، از یک سوزن کوتاه برای تزریق انسولین به لایه چربی بین پوست و ماهیچه استفاده می‌­شود</a:t>
            </a:r>
            <a:r>
              <a:rPr lang="en-US" b="1" dirty="0">
                <a:cs typeface="B Nazanin" panose="00000400000000000000" pitchFamily="2" charset="-78"/>
              </a:rPr>
              <a:t>.</a:t>
            </a:r>
          </a:p>
          <a:p>
            <a:pPr algn="r" rtl="1" fontAlgn="base"/>
            <a:r>
              <a:rPr lang="ar-SA" b="1" dirty="0">
                <a:cs typeface="B Nazanin" panose="00000400000000000000" pitchFamily="2" charset="-78"/>
              </a:rPr>
              <a:t>انسولین باید در بافت چربی و درست زیر پوست شما تزریق شود. اگر انسولین را عمیق‌­تر به عضله‌تان تزریق کنید، بدن‌تان آن را خیلی سریع جذب می‌­کند. این روش تزریق معمولا دردناک‌تر است و ممکن است تأثیر انسولین را زودتر از بین ببرد. همچنین تزریق عمیق انسولین می‌تواند منجر به کاهش بیش‌ از حد سطح</a:t>
            </a:r>
            <a:r>
              <a:rPr lang="en-US" b="1" dirty="0">
                <a:cs typeface="B Nazanin" panose="00000400000000000000" pitchFamily="2" charset="-78"/>
              </a:rPr>
              <a:t> </a:t>
            </a:r>
            <a:r>
              <a:rPr lang="ar-SA" b="1" dirty="0">
                <a:cs typeface="B Nazanin" panose="00000400000000000000" pitchFamily="2" charset="-78"/>
                <a:hlinkClick r:id="rId2"/>
              </a:rPr>
              <a:t>قند خون</a:t>
            </a:r>
            <a:r>
              <a:rPr lang="en-US" b="1" dirty="0">
                <a:cs typeface="B Nazanin" panose="00000400000000000000" pitchFamily="2" charset="-78"/>
              </a:rPr>
              <a:t> </a:t>
            </a:r>
            <a:r>
              <a:rPr lang="ar-SA" b="1" dirty="0">
                <a:cs typeface="B Nazanin" panose="00000400000000000000" pitchFamily="2" charset="-78"/>
              </a:rPr>
              <a:t>شود</a:t>
            </a:r>
            <a:r>
              <a:rPr lang="en-US" b="1" dirty="0">
                <a:cs typeface="B Nazanin" panose="00000400000000000000" pitchFamily="2" charset="-78"/>
              </a:rPr>
              <a:t>.</a:t>
            </a:r>
          </a:p>
          <a:p>
            <a:pPr algn="r" rtl="1" fontAlgn="base"/>
            <a:r>
              <a:rPr lang="ar-SA" b="1" dirty="0">
                <a:cs typeface="B Nazanin" panose="00000400000000000000" pitchFamily="2" charset="-78"/>
              </a:rPr>
              <a:t>درصورت تزریق هرروزه انسولین، باید محل تزریق را دائم عوض کنید. انجام این کار بسیار مهم است، زیرا استفاده از یک نقطه همیشگی برای تزریق، ممکن است منجر به «لیپودیستروفی پیش‌رونده» شود. در این وضعیت، چربی زیر پوست یا از بین می‌رود و یا بیش از حد ساخته می‌شود. همین مسئله باعث ایجاد توده‌های برآمده یا فرورفتگی‌هایی می‌شود که در جذب انسولین اختلال ایجاد می‌کنند</a:t>
            </a:r>
            <a:r>
              <a:rPr lang="en-US" b="1" dirty="0">
                <a:cs typeface="B Nazanin" panose="00000400000000000000" pitchFamily="2" charset="-78"/>
              </a:rPr>
              <a:t>.</a:t>
            </a:r>
          </a:p>
          <a:p>
            <a:pPr algn="r" rtl="1"/>
            <a:r>
              <a:rPr lang="ar-SA" b="1" dirty="0">
                <a:cs typeface="B Nazanin" panose="00000400000000000000" pitchFamily="2" charset="-78"/>
              </a:rPr>
              <a:t>برای تزریق می‌توانید نقاط مختلفی از شکم‌تان را انتخاب کنید و هر بار به‌اندازه چند سانتی‌­متر از نقطه قبلی برای تزریق فاصله بگیرید. همچنین می‌­توانید از سایر اندام‌­ها مانند ران، بازو و باسن برای تزریق استفاده کنید</a:t>
            </a:r>
            <a:r>
              <a:rPr lang="fa-IR" b="1" dirty="0">
                <a:cs typeface="B Nazanin" panose="00000400000000000000" pitchFamily="2" charset="-78"/>
              </a:rPr>
              <a:t>.</a:t>
            </a:r>
            <a:endParaRPr lang="en-US" b="1" dirty="0">
              <a:cs typeface="B Nazanin" panose="00000400000000000000"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6347713" cy="1320800"/>
          </a:xfrm>
        </p:spPr>
        <p:txBody>
          <a:bodyPr/>
          <a:lstStyle/>
          <a:p>
            <a:pPr algn="ctr"/>
            <a:r>
              <a:rPr lang="fa-IR" dirty="0">
                <a:cs typeface="2  Badr" pitchFamily="2" charset="-78"/>
              </a:rPr>
              <a:t>شکم</a:t>
            </a:r>
            <a:endParaRPr lang="en-US" dirty="0">
              <a:cs typeface="2  Badr" pitchFamily="2" charset="-78"/>
            </a:endParaRPr>
          </a:p>
        </p:txBody>
      </p:sp>
      <p:sp>
        <p:nvSpPr>
          <p:cNvPr id="3" name="Content Placeholder 2"/>
          <p:cNvSpPr>
            <a:spLocks noGrp="1"/>
          </p:cNvSpPr>
          <p:nvPr>
            <p:ph idx="1"/>
          </p:nvPr>
        </p:nvSpPr>
        <p:spPr>
          <a:xfrm>
            <a:off x="381000" y="1447800"/>
            <a:ext cx="6934201" cy="4593563"/>
          </a:xfrm>
        </p:spPr>
        <p:txBody>
          <a:bodyPr>
            <a:normAutofit/>
          </a:bodyPr>
          <a:lstStyle/>
          <a:p>
            <a:pPr algn="just" rtl="1"/>
            <a:r>
              <a:rPr lang="ar-SA" sz="2800" b="1" dirty="0">
                <a:cs typeface="B Nazanin" panose="00000400000000000000" pitchFamily="2" charset="-78"/>
              </a:rPr>
              <a:t>در بین اندام‌ها برای تزریق انسولین، شکم دراولویت قرار دارد. انسولین از این بخش از بدن سریع‌تر ومطمئن‌تر جذب می‌شود. شکم نسبت به سایر نواحی بدن بیشتر در دسترس است. برای تزریق، جایی بین پایین دنده­‌ها و ناحیه شرمگاهی را انتخاب کنید و مطمئن شوید از هر طرف ناف حدود </a:t>
            </a:r>
            <a:r>
              <a:rPr lang="fa-IR" sz="2800" b="1" dirty="0">
                <a:cs typeface="B Nazanin" panose="00000400000000000000" pitchFamily="2" charset="-78"/>
              </a:rPr>
              <a:t>۵</a:t>
            </a:r>
            <a:r>
              <a:rPr lang="ar-SA" sz="2800" b="1" dirty="0">
                <a:cs typeface="B Nazanin" panose="00000400000000000000" pitchFamily="2" charset="-78"/>
              </a:rPr>
              <a:t> سانتی‌متر فاصله داشته باشد. هم­چنین از زخم‌­ها، خال‌ها، لکه­‌های پوستی، رگ‌های خونی آسیب‌دیده</a:t>
            </a:r>
            <a:r>
              <a:rPr lang="fa-IR" sz="2800" b="1" dirty="0">
                <a:cs typeface="B Nazanin" panose="00000400000000000000" pitchFamily="2" charset="-78"/>
              </a:rPr>
              <a:t> وواریس </a:t>
            </a:r>
            <a:r>
              <a:rPr lang="ar-SA" sz="2800" b="1" dirty="0">
                <a:cs typeface="B Nazanin" panose="00000400000000000000" pitchFamily="2" charset="-78"/>
              </a:rPr>
              <a:t>سیاهرگ‌ها نیز فاصله بگیرید. این مناطق می‌­توانند در جذب انسولین اخلال ایجاد کنند</a:t>
            </a:r>
            <a:r>
              <a:rPr lang="en-US" sz="2800" b="1" dirty="0">
                <a:cs typeface="B Nazanin" panose="00000400000000000000" pitchFamily="2" charset="-78"/>
              </a:rPr>
              <a:t>.</a:t>
            </a:r>
          </a:p>
          <a:p>
            <a:pPr algn="r" rtl="1"/>
            <a:endParaRPr lang="en-US" sz="2800" dirty="0">
              <a:cs typeface="2  Badr"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1"/>
            <a:ext cx="5715000" cy="3581400"/>
          </a:xfrm>
        </p:spPr>
        <p:txBody>
          <a:bodyPr/>
          <a:lstStyle/>
          <a:p>
            <a:pPr algn="r" rtl="1" fontAlgn="base"/>
            <a:r>
              <a:rPr lang="ar-SA" b="1" dirty="0">
                <a:solidFill>
                  <a:schemeClr val="accent1"/>
                </a:solidFill>
                <a:cs typeface="B Nazanin" panose="00000400000000000000" pitchFamily="2" charset="-78"/>
              </a:rPr>
              <a:t>ران</a:t>
            </a:r>
            <a:endParaRPr lang="en-US" b="1" dirty="0">
              <a:solidFill>
                <a:schemeClr val="accent1"/>
              </a:solidFill>
              <a:cs typeface="B Nazanin" panose="00000400000000000000" pitchFamily="2" charset="-78"/>
            </a:endParaRPr>
          </a:p>
          <a:p>
            <a:pPr algn="r" rtl="1" fontAlgn="base"/>
            <a:r>
              <a:rPr lang="ar-SA" b="1" dirty="0">
                <a:cs typeface="B Nazanin" panose="00000400000000000000" pitchFamily="2" charset="-78"/>
              </a:rPr>
              <a:t>برای تزریق در ناحیهٔ ران می­‌توانید در قسمت بالایی و خارجی ران، در منطقه‌ای حدود </a:t>
            </a:r>
            <a:r>
              <a:rPr lang="fa-IR" b="1" dirty="0">
                <a:cs typeface="B Nazanin" panose="00000400000000000000" pitchFamily="2" charset="-78"/>
              </a:rPr>
              <a:t>۱۰</a:t>
            </a:r>
            <a:r>
              <a:rPr lang="ar-SA" b="1" dirty="0">
                <a:cs typeface="B Nazanin" panose="00000400000000000000" pitchFamily="2" charset="-78"/>
              </a:rPr>
              <a:t> سانتی‌متر زیر لگن و </a:t>
            </a:r>
            <a:r>
              <a:rPr lang="fa-IR" b="1" dirty="0">
                <a:cs typeface="B Nazanin" panose="00000400000000000000" pitchFamily="2" charset="-78"/>
              </a:rPr>
              <a:t>۱۰</a:t>
            </a:r>
            <a:r>
              <a:rPr lang="ar-SA" b="1" dirty="0">
                <a:cs typeface="B Nazanin" panose="00000400000000000000" pitchFamily="2" charset="-78"/>
              </a:rPr>
              <a:t> سانتی‌متر بالای زانو تزریق را انجام دهید</a:t>
            </a:r>
            <a:r>
              <a:rPr lang="en-US" b="1" dirty="0">
                <a:cs typeface="B Nazanin" panose="00000400000000000000" pitchFamily="2" charset="-78"/>
              </a:rPr>
              <a:t>.</a:t>
            </a:r>
          </a:p>
          <a:p>
            <a:pPr algn="r" rtl="1" fontAlgn="base"/>
            <a:r>
              <a:rPr lang="ar-SA" b="1" dirty="0">
                <a:solidFill>
                  <a:schemeClr val="accent1"/>
                </a:solidFill>
                <a:cs typeface="B Nazanin" panose="00000400000000000000" pitchFamily="2" charset="-78"/>
              </a:rPr>
              <a:t>بازو</a:t>
            </a:r>
            <a:endParaRPr lang="en-US" b="1" dirty="0">
              <a:solidFill>
                <a:schemeClr val="accent1"/>
              </a:solidFill>
              <a:cs typeface="B Nazanin" panose="00000400000000000000" pitchFamily="2" charset="-78"/>
            </a:endParaRPr>
          </a:p>
          <a:p>
            <a:pPr algn="r" rtl="1"/>
            <a:r>
              <a:rPr lang="ar-SA" b="1" dirty="0">
                <a:cs typeface="B Nazanin" panose="00000400000000000000" pitchFamily="2" charset="-78"/>
              </a:rPr>
              <a:t>برای تزریق در بازو، از قسمت دارای چربی پشت بازو که بین شانه و آرنج قرار دارد استفاده کنید</a:t>
            </a:r>
            <a:endParaRPr lang="en-US" b="1" dirty="0">
              <a:cs typeface="B Nazanin" panose="00000400000000000000"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a:cs typeface="2  Badr" pitchFamily="2" charset="-78"/>
              </a:rPr>
              <a:t>نحوه تزریق انسولین چگونه است؟</a:t>
            </a:r>
            <a:br>
              <a:rPr lang="en-US" dirty="0">
                <a:cs typeface="2  Badr" pitchFamily="2" charset="-78"/>
              </a:rPr>
            </a:br>
            <a:endParaRPr lang="en-US" dirty="0">
              <a:cs typeface="2  Badr" pitchFamily="2" charset="-78"/>
            </a:endParaRPr>
          </a:p>
        </p:txBody>
      </p:sp>
      <p:sp>
        <p:nvSpPr>
          <p:cNvPr id="3" name="Content Placeholder 2"/>
          <p:cNvSpPr>
            <a:spLocks noGrp="1"/>
          </p:cNvSpPr>
          <p:nvPr>
            <p:ph idx="1"/>
          </p:nvPr>
        </p:nvSpPr>
        <p:spPr>
          <a:xfrm>
            <a:off x="609599" y="2160591"/>
            <a:ext cx="6347714" cy="2030410"/>
          </a:xfrm>
        </p:spPr>
        <p:txBody>
          <a:bodyPr/>
          <a:lstStyle/>
          <a:p>
            <a:pPr algn="just" rtl="1"/>
            <a:r>
              <a:rPr lang="ar-SA" b="1" dirty="0">
                <a:cs typeface="B Nazanin" panose="00000400000000000000" pitchFamily="2" charset="-78"/>
              </a:rPr>
              <a:t>قبل از تزریق، کیفیت انسولین را بررسی کنید. اگر انسولین در یخچال بود، صبر کنید تا به دمای اتاق برسد. اگر انسولین کدر شده باشد، شیشۀ آن را چند ثانیه بین کف دستان‌تان بغلتانید تا محتویاتش مخلوط شود. مواظب باشید آن را تکان ندهید. انسولین با اثر کوتاه‌مدت نباید کدر باشد. همچنین از انسولین غلیظ، بافت‌دار و تغییررنگ‌داده استفاده نکنید</a:t>
            </a:r>
            <a:endParaRPr lang="en-US" b="1" dirty="0">
              <a:cs typeface="B Nazanin" panose="00000400000000000000"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Autofit/>
          </a:bodyPr>
          <a:lstStyle/>
          <a:p>
            <a:r>
              <a:rPr lang="ar-SA" sz="2400" b="1" dirty="0">
                <a:cs typeface="B Nazanin" panose="00000400000000000000" pitchFamily="2" charset="-78"/>
              </a:rPr>
              <a:t>برای آشنایی با نحوه تزریق انسولین این مراحل را دنبال کنید</a:t>
            </a:r>
            <a:r>
              <a:rPr lang="en-US" sz="3200" dirty="0">
                <a:cs typeface="2  Badr" pitchFamily="2" charset="-78"/>
              </a:rPr>
              <a:t>:</a:t>
            </a:r>
          </a:p>
        </p:txBody>
      </p:sp>
      <p:sp>
        <p:nvSpPr>
          <p:cNvPr id="3" name="Content Placeholder 2"/>
          <p:cNvSpPr>
            <a:spLocks noGrp="1"/>
          </p:cNvSpPr>
          <p:nvPr>
            <p:ph idx="1"/>
          </p:nvPr>
        </p:nvSpPr>
        <p:spPr>
          <a:xfrm>
            <a:off x="838200" y="685800"/>
            <a:ext cx="6019800" cy="5105400"/>
          </a:xfrm>
        </p:spPr>
        <p:txBody>
          <a:bodyPr>
            <a:noAutofit/>
          </a:bodyPr>
          <a:lstStyle/>
          <a:p>
            <a:pPr algn="r" rtl="1" fontAlgn="base"/>
            <a:r>
              <a:rPr lang="en-US" sz="1400" b="1" dirty="0">
                <a:cs typeface="B Nazanin" panose="00000400000000000000" pitchFamily="2" charset="-78"/>
              </a:rPr>
              <a:t> </a:t>
            </a:r>
            <a:r>
              <a:rPr lang="fa-IR" sz="1400" b="1" dirty="0">
                <a:solidFill>
                  <a:schemeClr val="accent5">
                    <a:lumMod val="60000"/>
                    <a:lumOff val="40000"/>
                  </a:schemeClr>
                </a:solidFill>
                <a:cs typeface="B Nazanin" panose="00000400000000000000" pitchFamily="2" charset="-78"/>
              </a:rPr>
              <a:t>مرحله 1</a:t>
            </a:r>
          </a:p>
          <a:p>
            <a:pPr algn="r" rtl="1" fontAlgn="base"/>
            <a:r>
              <a:rPr lang="fa-IR" sz="1400" b="1" dirty="0">
                <a:cs typeface="B Nazanin" panose="00000400000000000000" pitchFamily="2" charset="-78"/>
              </a:rPr>
              <a:t>وسایل مورد نیاز را آماده کنید</a:t>
            </a:r>
            <a:endParaRPr lang="en-US" sz="1400" b="1" dirty="0">
              <a:cs typeface="B Nazanin" panose="00000400000000000000" pitchFamily="2" charset="-78"/>
            </a:endParaRPr>
          </a:p>
          <a:p>
            <a:pPr lvl="0" algn="r" rtl="1" fontAlgn="base"/>
            <a:r>
              <a:rPr lang="ar-SA" sz="1400" b="1" dirty="0">
                <a:cs typeface="B Nazanin" panose="00000400000000000000" pitchFamily="2" charset="-78"/>
              </a:rPr>
              <a:t>ویال (ظروف شیشه‌ای که برای نگهداری دارو استفاده می‌شوند)؛</a:t>
            </a:r>
            <a:endParaRPr lang="en-US" sz="1400" b="1" dirty="0">
              <a:cs typeface="B Nazanin" panose="00000400000000000000" pitchFamily="2" charset="-78"/>
            </a:endParaRPr>
          </a:p>
          <a:p>
            <a:pPr lvl="0" algn="r" rtl="1" fontAlgn="base"/>
            <a:r>
              <a:rPr lang="ar-SA" sz="1400" b="1" dirty="0">
                <a:cs typeface="B Nazanin" panose="00000400000000000000" pitchFamily="2" charset="-78"/>
              </a:rPr>
              <a:t>سوزن و سرنگ؛</a:t>
            </a:r>
            <a:endParaRPr lang="en-US" sz="1400" b="1" dirty="0">
              <a:cs typeface="B Nazanin" panose="00000400000000000000" pitchFamily="2" charset="-78"/>
            </a:endParaRPr>
          </a:p>
          <a:p>
            <a:pPr lvl="0" algn="r" rtl="1" fontAlgn="base"/>
            <a:r>
              <a:rPr lang="ar-SA" sz="1400" b="1" dirty="0">
                <a:cs typeface="B Nazanin" panose="00000400000000000000" pitchFamily="2" charset="-78"/>
              </a:rPr>
              <a:t>پد الکلی؛</a:t>
            </a:r>
            <a:endParaRPr lang="en-US" sz="1400" b="1" dirty="0">
              <a:cs typeface="B Nazanin" panose="00000400000000000000" pitchFamily="2" charset="-78"/>
            </a:endParaRPr>
          </a:p>
          <a:p>
            <a:pPr lvl="0" algn="r" rtl="1" fontAlgn="base"/>
            <a:r>
              <a:rPr lang="ar-SA" sz="1400" b="1" dirty="0">
                <a:cs typeface="B Nazanin" panose="00000400000000000000" pitchFamily="2" charset="-78"/>
              </a:rPr>
              <a:t>گاز پانسمان؛</a:t>
            </a:r>
            <a:endParaRPr lang="en-US" sz="1400" b="1" dirty="0">
              <a:cs typeface="B Nazanin" panose="00000400000000000000" pitchFamily="2" charset="-78"/>
            </a:endParaRPr>
          </a:p>
          <a:p>
            <a:pPr lvl="0" algn="r" rtl="1" fontAlgn="base"/>
            <a:r>
              <a:rPr lang="ar-SA" sz="1400" b="1" dirty="0">
                <a:cs typeface="B Nazanin" panose="00000400000000000000" pitchFamily="2" charset="-78"/>
              </a:rPr>
              <a:t>بانداژ؛</a:t>
            </a:r>
            <a:endParaRPr lang="en-US" sz="1400" b="1" dirty="0">
              <a:cs typeface="B Nazanin" panose="00000400000000000000" pitchFamily="2" charset="-78"/>
            </a:endParaRPr>
          </a:p>
          <a:p>
            <a:pPr lvl="0" algn="r" rtl="1" fontAlgn="base"/>
            <a:r>
              <a:rPr lang="ar-SA" sz="1400" b="1" dirty="0">
                <a:cs typeface="B Nazanin" panose="00000400000000000000" pitchFamily="2" charset="-78"/>
              </a:rPr>
              <a:t>ظروف مقاوم در برابر سوراخ‌ شدن برای جمع‌آوری مناسب سوزن و سرنگ</a:t>
            </a:r>
            <a:r>
              <a:rPr lang="en-US" sz="1400" b="1" dirty="0">
                <a:cs typeface="B Nazanin" panose="00000400000000000000" pitchFamily="2" charset="-78"/>
              </a:rPr>
              <a:t>.</a:t>
            </a:r>
          </a:p>
          <a:p>
            <a:pPr algn="r" rtl="1" fontAlgn="base"/>
            <a:r>
              <a:rPr lang="ar-SA" sz="1400" b="1" dirty="0">
                <a:cs typeface="B Nazanin" panose="00000400000000000000" pitchFamily="2" charset="-78"/>
              </a:rPr>
              <a:t>دستان خود را با آب گرم و صابون بشویید. حتما قسمت­‌های پشت دست، بین انگشتان و زیر ناخن‌­ها را بشویید. مرکز کنترل و پیشگیری بیماری‌ها</a:t>
            </a:r>
            <a:r>
              <a:rPr lang="en-US" sz="1400" b="1" dirty="0">
                <a:cs typeface="B Nazanin" panose="00000400000000000000" pitchFamily="2" charset="-78"/>
              </a:rPr>
              <a:t> </a:t>
            </a:r>
            <a:r>
              <a:rPr lang="ar-SA" sz="1400" b="1" dirty="0">
                <a:cs typeface="B Nazanin" panose="00000400000000000000" pitchFamily="2" charset="-78"/>
              </a:rPr>
              <a:t>توصیه می‌­کند که شست‌وشو باید دست‌کم </a:t>
            </a:r>
            <a:r>
              <a:rPr lang="fa-IR" sz="1400" b="1" dirty="0">
                <a:cs typeface="B Nazanin" panose="00000400000000000000" pitchFamily="2" charset="-78"/>
              </a:rPr>
              <a:t>۲۰</a:t>
            </a:r>
            <a:r>
              <a:rPr lang="ar-SA" sz="1400" b="1" dirty="0">
                <a:cs typeface="B Nazanin" panose="00000400000000000000" pitchFamily="2" charset="-78"/>
              </a:rPr>
              <a:t> ثانیه طول بکشد</a:t>
            </a:r>
            <a:r>
              <a:rPr lang="en-US" sz="1400" b="1" dirty="0">
                <a:cs typeface="B Nazanin" panose="00000400000000000000" pitchFamily="2" charset="-78"/>
              </a:rPr>
              <a:t>.</a:t>
            </a:r>
          </a:p>
          <a:p>
            <a:pPr algn="r" rtl="1" fontAlgn="base"/>
            <a:r>
              <a:rPr lang="ar-SA" sz="1400" b="1" dirty="0">
                <a:solidFill>
                  <a:schemeClr val="accent5">
                    <a:lumMod val="60000"/>
                    <a:lumOff val="40000"/>
                  </a:schemeClr>
                </a:solidFill>
                <a:cs typeface="B Nazanin" panose="00000400000000000000" pitchFamily="2" charset="-78"/>
              </a:rPr>
              <a:t>مرحله</a:t>
            </a:r>
            <a:r>
              <a:rPr lang="fa-IR" sz="1400" b="1" dirty="0">
                <a:solidFill>
                  <a:schemeClr val="accent5">
                    <a:lumMod val="60000"/>
                    <a:lumOff val="40000"/>
                  </a:schemeClr>
                </a:solidFill>
                <a:cs typeface="B Nazanin" panose="00000400000000000000" pitchFamily="2" charset="-78"/>
              </a:rPr>
              <a:t>۲</a:t>
            </a:r>
            <a:endParaRPr lang="en-US" sz="1400" b="1" dirty="0">
              <a:solidFill>
                <a:schemeClr val="accent5">
                  <a:lumMod val="60000"/>
                  <a:lumOff val="40000"/>
                </a:schemeClr>
              </a:solidFill>
              <a:cs typeface="B Nazanin" panose="00000400000000000000" pitchFamily="2" charset="-78"/>
            </a:endParaRPr>
          </a:p>
          <a:p>
            <a:pPr algn="r" rtl="1" fontAlgn="base"/>
            <a:r>
              <a:rPr lang="ar-SA" sz="1400" b="1" dirty="0">
                <a:cs typeface="B Nazanin" panose="00000400000000000000" pitchFamily="2" charset="-78"/>
              </a:rPr>
              <a:t>سرنگ را به‌صورت قائم (طوری که سوزنش رو به بالا باشد) نگه دارید و پیستون آن را به پایین بکشید تا پیستون به‌اندازه­‌ٔ مقدار موردنظر برای تزریق برسد</a:t>
            </a:r>
            <a:r>
              <a:rPr lang="en-US" sz="1400" b="1" dirty="0">
                <a:cs typeface="B Nazanin" panose="00000400000000000000" pitchFamily="2" charset="-78"/>
              </a:rPr>
              <a:t>.</a:t>
            </a:r>
          </a:p>
          <a:p>
            <a:pPr algn="r" rtl="1" fontAlgn="base"/>
            <a:r>
              <a:rPr lang="ar-SA" sz="1400" b="1" dirty="0">
                <a:solidFill>
                  <a:schemeClr val="accent5">
                    <a:lumMod val="60000"/>
                    <a:lumOff val="40000"/>
                  </a:schemeClr>
                </a:solidFill>
                <a:cs typeface="B Nazanin" panose="00000400000000000000" pitchFamily="2" charset="-78"/>
              </a:rPr>
              <a:t>مرحله </a:t>
            </a:r>
            <a:r>
              <a:rPr lang="fa-IR" sz="1400" b="1" dirty="0">
                <a:solidFill>
                  <a:schemeClr val="accent5">
                    <a:lumMod val="60000"/>
                    <a:lumOff val="40000"/>
                  </a:schemeClr>
                </a:solidFill>
                <a:cs typeface="B Nazanin" panose="00000400000000000000" pitchFamily="2" charset="-78"/>
              </a:rPr>
              <a:t>۳</a:t>
            </a:r>
            <a:endParaRPr lang="en-US" sz="1400" b="1" dirty="0">
              <a:solidFill>
                <a:schemeClr val="accent5">
                  <a:lumMod val="60000"/>
                  <a:lumOff val="40000"/>
                </a:schemeClr>
              </a:solidFill>
              <a:cs typeface="B Nazanin" panose="00000400000000000000" pitchFamily="2" charset="-78"/>
            </a:endParaRPr>
          </a:p>
          <a:p>
            <a:pPr algn="r" rtl="1" fontAlgn="base"/>
            <a:r>
              <a:rPr lang="ar-SA" sz="1400" b="1" dirty="0">
                <a:cs typeface="B Nazanin" panose="00000400000000000000" pitchFamily="2" charset="-78"/>
              </a:rPr>
              <a:t>درپوش‌­ها را از ویال و سوزن انسولین جدا کنید. اگر قبلا از این ویال استفاده کرده‌­اید، درپوش بالای آن را با یک پد یا پنبهٔ آغشته به الکل پاک کنید</a:t>
            </a:r>
            <a:r>
              <a:rPr lang="en-US" sz="1400" b="1" dirty="0">
                <a:cs typeface="B Nazanin" panose="00000400000000000000" pitchFamily="2" charset="-78"/>
              </a:rPr>
              <a:t>.</a:t>
            </a:r>
          </a:p>
          <a:p>
            <a:pPr algn="r" rtl="1" fontAlgn="base"/>
            <a:r>
              <a:rPr lang="ar-SA" sz="1400" b="1" dirty="0">
                <a:solidFill>
                  <a:schemeClr val="accent5">
                    <a:lumMod val="60000"/>
                    <a:lumOff val="40000"/>
                  </a:schemeClr>
                </a:solidFill>
                <a:cs typeface="B Nazanin" panose="00000400000000000000" pitchFamily="2" charset="-78"/>
              </a:rPr>
              <a:t>مرحله </a:t>
            </a:r>
            <a:r>
              <a:rPr lang="fa-IR" sz="1400" b="1" dirty="0">
                <a:solidFill>
                  <a:schemeClr val="accent5">
                    <a:lumMod val="60000"/>
                    <a:lumOff val="40000"/>
                  </a:schemeClr>
                </a:solidFill>
                <a:cs typeface="B Nazanin" panose="00000400000000000000" pitchFamily="2" charset="-78"/>
              </a:rPr>
              <a:t>۴</a:t>
            </a:r>
            <a:endParaRPr lang="en-US" sz="1400" b="1" dirty="0">
              <a:solidFill>
                <a:schemeClr val="accent5">
                  <a:lumMod val="60000"/>
                  <a:lumOff val="40000"/>
                </a:schemeClr>
              </a:solidFill>
              <a:cs typeface="B Nazanin" panose="00000400000000000000" pitchFamily="2" charset="-78"/>
            </a:endParaRPr>
          </a:p>
          <a:p>
            <a:pPr algn="r" rtl="1" fontAlgn="base"/>
            <a:r>
              <a:rPr lang="ar-SA" sz="1400" b="1" dirty="0">
                <a:cs typeface="B Nazanin" panose="00000400000000000000" pitchFamily="2" charset="-78"/>
              </a:rPr>
              <a:t>سوزن را در داخل ویال فرو کنید و پیستون آن را به طرف پایین فشار دهید تا هوای سرنگ وارد بطری شود. سپس هوا با مقدار انسولینی که از ویال می­‌کشید، جایگزین می­‌شود</a:t>
            </a:r>
            <a:r>
              <a:rPr lang="en-US" sz="1400" b="1" dirty="0">
                <a:cs typeface="B Nazanin" panose="00000400000000000000" pitchFamily="2" charset="-78"/>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6858000" cy="6477000"/>
          </a:xfrm>
        </p:spPr>
        <p:txBody>
          <a:bodyPr>
            <a:noAutofit/>
          </a:bodyPr>
          <a:lstStyle/>
          <a:p>
            <a:pPr algn="r" rtl="1" fontAlgn="base"/>
            <a:r>
              <a:rPr lang="ar-SA" sz="1400" b="1" dirty="0">
                <a:solidFill>
                  <a:schemeClr val="accent5">
                    <a:lumMod val="60000"/>
                    <a:lumOff val="40000"/>
                  </a:schemeClr>
                </a:solidFill>
                <a:cs typeface="B Nazanin" panose="00000400000000000000" pitchFamily="2" charset="-78"/>
              </a:rPr>
              <a:t>مرحله </a:t>
            </a:r>
            <a:r>
              <a:rPr lang="fa-IR" sz="1400" b="1" dirty="0">
                <a:solidFill>
                  <a:schemeClr val="accent5">
                    <a:lumMod val="60000"/>
                    <a:lumOff val="40000"/>
                  </a:schemeClr>
                </a:solidFill>
                <a:cs typeface="B Nazanin" panose="00000400000000000000" pitchFamily="2" charset="-78"/>
              </a:rPr>
              <a:t>۵</a:t>
            </a:r>
            <a:endParaRPr lang="en-US" sz="1400" b="1" dirty="0">
              <a:solidFill>
                <a:schemeClr val="accent5">
                  <a:lumMod val="60000"/>
                  <a:lumOff val="40000"/>
                </a:schemeClr>
              </a:solidFill>
              <a:cs typeface="B Nazanin" panose="00000400000000000000" pitchFamily="2" charset="-78"/>
            </a:endParaRPr>
          </a:p>
          <a:p>
            <a:pPr algn="r" rtl="1" fontAlgn="base"/>
            <a:r>
              <a:rPr lang="ar-SA" sz="1400" b="1" dirty="0">
                <a:cs typeface="B Nazanin" panose="00000400000000000000" pitchFamily="2" charset="-78"/>
              </a:rPr>
              <a:t>سوزن را داخل ویال نگه دارید و ویال را به‌طرف بالا بچرخانید. پیستون سرنگ را به پایین بکشید تا قسمت بالای پیستون به دُز صحیح روی سرنگ برسد</a:t>
            </a:r>
            <a:r>
              <a:rPr lang="en-US" sz="1400" b="1" dirty="0">
                <a:cs typeface="B Nazanin" panose="00000400000000000000" pitchFamily="2" charset="-78"/>
              </a:rPr>
              <a:t>.</a:t>
            </a:r>
          </a:p>
          <a:p>
            <a:pPr algn="r" rtl="1" fontAlgn="base"/>
            <a:r>
              <a:rPr lang="ar-SA" sz="1400" b="1" dirty="0">
                <a:solidFill>
                  <a:schemeClr val="accent5">
                    <a:lumMod val="60000"/>
                    <a:lumOff val="40000"/>
                  </a:schemeClr>
                </a:solidFill>
                <a:cs typeface="B Nazanin" panose="00000400000000000000" pitchFamily="2" charset="-78"/>
              </a:rPr>
              <a:t>مرحله </a:t>
            </a:r>
            <a:r>
              <a:rPr lang="fa-IR" sz="1400" b="1" dirty="0">
                <a:solidFill>
                  <a:schemeClr val="accent5">
                    <a:lumMod val="60000"/>
                    <a:lumOff val="40000"/>
                  </a:schemeClr>
                </a:solidFill>
                <a:cs typeface="B Nazanin" panose="00000400000000000000" pitchFamily="2" charset="-78"/>
              </a:rPr>
              <a:t>۶</a:t>
            </a:r>
            <a:endParaRPr lang="en-US" sz="1400" b="1" dirty="0">
              <a:solidFill>
                <a:schemeClr val="accent5">
                  <a:lumMod val="60000"/>
                  <a:lumOff val="40000"/>
                </a:schemeClr>
              </a:solidFill>
              <a:cs typeface="B Nazanin" panose="00000400000000000000" pitchFamily="2" charset="-78"/>
            </a:endParaRPr>
          </a:p>
          <a:p>
            <a:pPr algn="r" rtl="1" fontAlgn="base"/>
            <a:r>
              <a:rPr lang="ar-SA" sz="1400" b="1" dirty="0">
                <a:cs typeface="B Nazanin" panose="00000400000000000000" pitchFamily="2" charset="-78"/>
              </a:rPr>
              <a:t>اگر در سرنگ حباب وجود دارد، به‌آرامی روی آن ضربه بزنید تا حباب‌­ها به‌سمت بالا بروند. پیستون سرنگ را فشار دهید تا حباب­‌ها را به‌داخل ویال برگردانید. پیستون را دوباره بکشید تا به دُز صحیح برسید</a:t>
            </a:r>
            <a:r>
              <a:rPr lang="en-US" sz="1400" b="1" dirty="0">
                <a:cs typeface="B Nazanin" panose="00000400000000000000" pitchFamily="2" charset="-78"/>
              </a:rPr>
              <a:t>.</a:t>
            </a:r>
          </a:p>
          <a:p>
            <a:pPr algn="r" rtl="1" fontAlgn="base"/>
            <a:r>
              <a:rPr lang="ar-SA" sz="1400" b="1" dirty="0">
                <a:solidFill>
                  <a:schemeClr val="accent5">
                    <a:lumMod val="60000"/>
                    <a:lumOff val="40000"/>
                  </a:schemeClr>
                </a:solidFill>
                <a:cs typeface="B Nazanin" panose="00000400000000000000" pitchFamily="2" charset="-78"/>
              </a:rPr>
              <a:t>مرحله </a:t>
            </a:r>
            <a:r>
              <a:rPr lang="fa-IR" sz="1400" b="1" dirty="0">
                <a:solidFill>
                  <a:schemeClr val="accent5">
                    <a:lumMod val="60000"/>
                    <a:lumOff val="40000"/>
                  </a:schemeClr>
                </a:solidFill>
                <a:cs typeface="B Nazanin" panose="00000400000000000000" pitchFamily="2" charset="-78"/>
              </a:rPr>
              <a:t>۷</a:t>
            </a:r>
            <a:endParaRPr lang="en-US" sz="1400" b="1" dirty="0">
              <a:solidFill>
                <a:schemeClr val="accent5">
                  <a:lumMod val="60000"/>
                  <a:lumOff val="40000"/>
                </a:schemeClr>
              </a:solidFill>
              <a:cs typeface="B Nazanin" panose="00000400000000000000" pitchFamily="2" charset="-78"/>
            </a:endParaRPr>
          </a:p>
          <a:p>
            <a:pPr algn="r" rtl="1" fontAlgn="base"/>
            <a:r>
              <a:rPr lang="ar-SA" sz="1400" b="1" dirty="0">
                <a:cs typeface="B Nazanin" panose="00000400000000000000" pitchFamily="2" charset="-78"/>
              </a:rPr>
              <a:t>ویال انسولین را پایین بگذارید. دست‌تان را از روی پیستون سرنگ بردارید و سرنگ را طوری با انگشتان‌تان بگیرید که انگار دارت در دست دارید</a:t>
            </a:r>
            <a:r>
              <a:rPr lang="en-US" sz="1400" b="1" dirty="0">
                <a:cs typeface="B Nazanin" panose="00000400000000000000" pitchFamily="2" charset="-78"/>
              </a:rPr>
              <a:t>.</a:t>
            </a:r>
          </a:p>
          <a:p>
            <a:pPr algn="r" rtl="1" fontAlgn="base"/>
            <a:r>
              <a:rPr lang="ar-SA" sz="1400" b="1" dirty="0">
                <a:solidFill>
                  <a:schemeClr val="accent5">
                    <a:lumMod val="60000"/>
                    <a:lumOff val="40000"/>
                  </a:schemeClr>
                </a:solidFill>
                <a:cs typeface="B Nazanin" panose="00000400000000000000" pitchFamily="2" charset="-78"/>
              </a:rPr>
              <a:t>مرحله</a:t>
            </a:r>
            <a:r>
              <a:rPr lang="fa-IR" sz="1400" b="1" dirty="0">
                <a:solidFill>
                  <a:schemeClr val="accent5">
                    <a:lumMod val="60000"/>
                    <a:lumOff val="40000"/>
                  </a:schemeClr>
                </a:solidFill>
                <a:cs typeface="B Nazanin" panose="00000400000000000000" pitchFamily="2" charset="-78"/>
              </a:rPr>
              <a:t>۸</a:t>
            </a:r>
            <a:endParaRPr lang="en-US" sz="1400" b="1" dirty="0">
              <a:solidFill>
                <a:schemeClr val="accent5">
                  <a:lumMod val="60000"/>
                  <a:lumOff val="40000"/>
                </a:schemeClr>
              </a:solidFill>
              <a:cs typeface="B Nazanin" panose="00000400000000000000" pitchFamily="2" charset="-78"/>
            </a:endParaRPr>
          </a:p>
          <a:p>
            <a:pPr algn="r" rtl="1" fontAlgn="base"/>
            <a:r>
              <a:rPr lang="ar-SA" sz="1400" b="1" dirty="0">
                <a:cs typeface="B Nazanin" panose="00000400000000000000" pitchFamily="2" charset="-78"/>
              </a:rPr>
              <a:t>محل تزریق را با پد الکلی تمیز کنید و بگذارید تا چند ثانیه قبل از تزریق، خشک شود</a:t>
            </a:r>
            <a:r>
              <a:rPr lang="en-US" sz="1400" b="1" dirty="0">
                <a:cs typeface="B Nazanin" panose="00000400000000000000" pitchFamily="2" charset="-78"/>
              </a:rPr>
              <a:t>.</a:t>
            </a:r>
          </a:p>
          <a:p>
            <a:pPr algn="r" rtl="1" fontAlgn="base"/>
            <a:r>
              <a:rPr lang="ar-SA" sz="1400" b="1" dirty="0">
                <a:solidFill>
                  <a:schemeClr val="accent5">
                    <a:lumMod val="60000"/>
                    <a:lumOff val="40000"/>
                  </a:schemeClr>
                </a:solidFill>
                <a:cs typeface="B Nazanin" panose="00000400000000000000" pitchFamily="2" charset="-78"/>
              </a:rPr>
              <a:t>مرحله</a:t>
            </a:r>
            <a:r>
              <a:rPr lang="fa-IR" sz="1400" b="1" dirty="0">
                <a:solidFill>
                  <a:schemeClr val="accent5">
                    <a:lumMod val="60000"/>
                    <a:lumOff val="40000"/>
                  </a:schemeClr>
                </a:solidFill>
                <a:cs typeface="B Nazanin" panose="00000400000000000000" pitchFamily="2" charset="-78"/>
              </a:rPr>
              <a:t>۹</a:t>
            </a:r>
            <a:endParaRPr lang="en-US" sz="1400" b="1" dirty="0">
              <a:solidFill>
                <a:schemeClr val="accent5">
                  <a:lumMod val="60000"/>
                  <a:lumOff val="40000"/>
                </a:schemeClr>
              </a:solidFill>
              <a:cs typeface="B Nazanin" panose="00000400000000000000" pitchFamily="2" charset="-78"/>
            </a:endParaRPr>
          </a:p>
          <a:p>
            <a:pPr algn="r" rtl="1" fontAlgn="base"/>
            <a:r>
              <a:rPr lang="ar-SA" sz="1400" b="1" dirty="0">
                <a:cs typeface="B Nazanin" panose="00000400000000000000" pitchFamily="2" charset="-78"/>
              </a:rPr>
              <a:t>برای آنکه از تزریق در عضله جلوگیری کنید، چند سانتی‌متر از پوستِ ناحیه تزریق را بین انگشتان‌تان بگیرید و بالا بیاورید. سپس سوزن را با زاویه </a:t>
            </a:r>
            <a:r>
              <a:rPr lang="fa-IR" sz="1400" b="1" dirty="0">
                <a:cs typeface="B Nazanin" panose="00000400000000000000" pitchFamily="2" charset="-78"/>
              </a:rPr>
              <a:t>۹۰</a:t>
            </a:r>
            <a:r>
              <a:rPr lang="ar-SA" sz="1400" b="1" dirty="0">
                <a:cs typeface="B Nazanin" panose="00000400000000000000" pitchFamily="2" charset="-78"/>
              </a:rPr>
              <a:t> درجه وارد کنید و پیستونِ آن را به‌داخل فشار دهید و </a:t>
            </a:r>
            <a:r>
              <a:rPr lang="fa-IR" sz="1400" b="1" dirty="0">
                <a:cs typeface="B Nazanin" panose="00000400000000000000" pitchFamily="2" charset="-78"/>
              </a:rPr>
              <a:t>۱۰</a:t>
            </a:r>
            <a:r>
              <a:rPr lang="ar-SA" sz="1400" b="1" dirty="0">
                <a:cs typeface="B Nazanin" panose="00000400000000000000" pitchFamily="2" charset="-78"/>
              </a:rPr>
              <a:t> ثانیه صبر کنید. برای سوزن­‌های کوتاه نیازی به بالا آوردن پوست ناحیه تزریق نیست</a:t>
            </a:r>
            <a:r>
              <a:rPr lang="en-US" sz="1400" b="1" dirty="0">
                <a:cs typeface="B Nazanin" panose="00000400000000000000" pitchFamily="2" charset="-78"/>
              </a:rPr>
              <a:t>.</a:t>
            </a:r>
          </a:p>
          <a:p>
            <a:pPr algn="r" rtl="1" fontAlgn="base"/>
            <a:r>
              <a:rPr lang="ar-SA" sz="1400" b="1" dirty="0">
                <a:solidFill>
                  <a:schemeClr val="accent5">
                    <a:lumMod val="60000"/>
                    <a:lumOff val="40000"/>
                  </a:schemeClr>
                </a:solidFill>
                <a:cs typeface="B Nazanin" panose="00000400000000000000" pitchFamily="2" charset="-78"/>
              </a:rPr>
              <a:t>مرحله </a:t>
            </a:r>
            <a:r>
              <a:rPr lang="fa-IR" sz="1400" b="1" dirty="0">
                <a:solidFill>
                  <a:schemeClr val="accent5">
                    <a:lumMod val="60000"/>
                    <a:lumOff val="40000"/>
                  </a:schemeClr>
                </a:solidFill>
                <a:cs typeface="B Nazanin" panose="00000400000000000000" pitchFamily="2" charset="-78"/>
              </a:rPr>
              <a:t>۱۰</a:t>
            </a:r>
            <a:endParaRPr lang="en-US" sz="1400" b="1" dirty="0">
              <a:solidFill>
                <a:schemeClr val="accent5">
                  <a:lumMod val="60000"/>
                  <a:lumOff val="40000"/>
                </a:schemeClr>
              </a:solidFill>
              <a:cs typeface="B Nazanin" panose="00000400000000000000" pitchFamily="2" charset="-78"/>
            </a:endParaRPr>
          </a:p>
          <a:p>
            <a:pPr algn="r" rtl="1" fontAlgn="base"/>
            <a:r>
              <a:rPr lang="ar-SA" sz="1400" b="1" dirty="0">
                <a:cs typeface="B Nazanin" panose="00000400000000000000" pitchFamily="2" charset="-78"/>
              </a:rPr>
              <a:t>بلافاصله پس از فرو کردن سوزن و فشار دادن پیستون، پوست کشیده‌شده را رها کنید. پس از تزریق، محل آن را نمالید. اگر در محل تزریق، خونریزی دیدید، آن را با فشار آرام گاز پانسمان، کنترل یا بانداژ کنید</a:t>
            </a:r>
            <a:r>
              <a:rPr lang="en-US" sz="1400" b="1" dirty="0">
                <a:cs typeface="B Nazanin" panose="00000400000000000000" pitchFamily="2" charset="-78"/>
              </a:rPr>
              <a:t>.</a:t>
            </a:r>
          </a:p>
          <a:p>
            <a:pPr algn="r" rtl="1" fontAlgn="base"/>
            <a:r>
              <a:rPr lang="ar-SA" sz="1400" b="1" dirty="0">
                <a:solidFill>
                  <a:schemeClr val="accent5">
                    <a:lumMod val="60000"/>
                    <a:lumOff val="40000"/>
                  </a:schemeClr>
                </a:solidFill>
                <a:cs typeface="B Nazanin" panose="00000400000000000000" pitchFamily="2" charset="-78"/>
              </a:rPr>
              <a:t>مرحله</a:t>
            </a:r>
            <a:r>
              <a:rPr lang="fa-IR" sz="1400" b="1" dirty="0">
                <a:solidFill>
                  <a:schemeClr val="accent5">
                    <a:lumMod val="60000"/>
                    <a:lumOff val="40000"/>
                  </a:schemeClr>
                </a:solidFill>
                <a:cs typeface="B Nazanin" panose="00000400000000000000" pitchFamily="2" charset="-78"/>
              </a:rPr>
              <a:t>۱۱</a:t>
            </a:r>
            <a:endParaRPr lang="en-US" sz="1400" b="1" dirty="0">
              <a:solidFill>
                <a:schemeClr val="accent5">
                  <a:lumMod val="60000"/>
                  <a:lumOff val="40000"/>
                </a:schemeClr>
              </a:solidFill>
              <a:cs typeface="B Nazanin" panose="00000400000000000000" pitchFamily="2" charset="-78"/>
            </a:endParaRPr>
          </a:p>
          <a:p>
            <a:pPr algn="r" rtl="1"/>
            <a:r>
              <a:rPr lang="ar-SA" sz="1400" b="1" dirty="0">
                <a:cs typeface="2  Badr" pitchFamily="2" charset="-78"/>
              </a:rPr>
              <a:t>سوزن و سرنگ را پس از استفاده، در ظرف مقاوم در برابر سوراخ‌ شدن بگذارید</a:t>
            </a:r>
            <a:r>
              <a:rPr lang="fa-IR" sz="1400" b="1" dirty="0">
                <a:cs typeface="2  Badr" pitchFamily="2" charset="-78"/>
              </a:rPr>
              <a:t>.</a:t>
            </a:r>
            <a:endParaRPr lang="en-US" sz="1400" b="1" dirty="0">
              <a:cs typeface="2  Badr" pitchFamily="2" charset="-78"/>
            </a:endParaRPr>
          </a:p>
          <a:p>
            <a:endParaRPr lang="en-US" sz="1800" dirty="0">
              <a:cs typeface="2  Badr"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sz="2800" b="1" dirty="0">
                <a:cs typeface="B Nazanin" panose="00000400000000000000" pitchFamily="2" charset="-78"/>
              </a:rPr>
              <a:t>روشهای صحیح تزریق انسولین آشنایی با انواع و نحوه تزریق انسولین ها</a:t>
            </a:r>
            <a:br>
              <a:rPr lang="en-US" sz="2800" b="1" dirty="0">
                <a:cs typeface="B Nazanin" panose="00000400000000000000" pitchFamily="2" charset="-78"/>
              </a:rPr>
            </a:br>
            <a:endParaRPr lang="en-US" sz="2800" dirty="0">
              <a:cs typeface="B Nazanin" panose="00000400000000000000" pitchFamily="2" charset="-78"/>
            </a:endParaRPr>
          </a:p>
        </p:txBody>
      </p:sp>
      <p:sp>
        <p:nvSpPr>
          <p:cNvPr id="3" name="Content Placeholder 2"/>
          <p:cNvSpPr>
            <a:spLocks noGrp="1"/>
          </p:cNvSpPr>
          <p:nvPr>
            <p:ph idx="1"/>
          </p:nvPr>
        </p:nvSpPr>
        <p:spPr>
          <a:xfrm>
            <a:off x="1371600" y="2286000"/>
            <a:ext cx="5814314" cy="2819401"/>
          </a:xfrm>
        </p:spPr>
        <p:txBody>
          <a:bodyPr/>
          <a:lstStyle/>
          <a:p>
            <a:pPr algn="ctr" rtl="1"/>
            <a:r>
              <a:rPr lang="ar-SA" b="1" dirty="0">
                <a:cs typeface="B Nazanin" panose="00000400000000000000" pitchFamily="2" charset="-78"/>
              </a:rPr>
              <a:t>انسولین یک هورمون تولید و ترشح شده توسط سلول های بتا در پانکراس یا همان لوزالمعده است. انسولین برای کمک به بدن در تنظیم قند خون ترشح می شود. ترشح انسولین به وسیله افزایش گلوکز خون ناشی از مصرف مواد غذایی تحریک می شود. یکی از روش های درمان بیماران مبتلا به دیابت، تجویز این هورمون به شکل مصنوعی است.</a:t>
            </a:r>
            <a:endParaRPr lang="en-US" b="1" dirty="0">
              <a:cs typeface="B Nazanin" panose="00000400000000000000" pitchFamily="2" charset="-78"/>
            </a:endParaRPr>
          </a:p>
          <a:p>
            <a:pPr algn="ctr" rtl="1"/>
            <a:endParaRPr lang="en-US" dirty="0">
              <a:cs typeface="2  Badr"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pPr algn="ctr"/>
            <a:r>
              <a:rPr lang="ar-SA" b="1" dirty="0">
                <a:cs typeface="2  Badr" pitchFamily="2" charset="-78"/>
              </a:rPr>
              <a:t>نکات مفیدی که باید بدانید</a:t>
            </a:r>
            <a:br>
              <a:rPr lang="en-US" dirty="0">
                <a:cs typeface="2  Badr" pitchFamily="2" charset="-78"/>
              </a:rPr>
            </a:br>
            <a:endParaRPr lang="en-US" dirty="0">
              <a:cs typeface="2  Badr" pitchFamily="2" charset="-78"/>
            </a:endParaRPr>
          </a:p>
        </p:txBody>
      </p:sp>
      <p:sp>
        <p:nvSpPr>
          <p:cNvPr id="3" name="Content Placeholder 2"/>
          <p:cNvSpPr>
            <a:spLocks noGrp="1"/>
          </p:cNvSpPr>
          <p:nvPr>
            <p:ph idx="1"/>
          </p:nvPr>
        </p:nvSpPr>
        <p:spPr>
          <a:xfrm>
            <a:off x="609599" y="1295400"/>
            <a:ext cx="6347714" cy="4191001"/>
          </a:xfrm>
        </p:spPr>
        <p:txBody>
          <a:bodyPr>
            <a:normAutofit/>
          </a:bodyPr>
          <a:lstStyle/>
          <a:p>
            <a:pPr algn="r" rtl="1" fontAlgn="base"/>
            <a:r>
              <a:rPr lang="ar-SA" sz="2000" b="1" dirty="0">
                <a:cs typeface="B Nazanin" panose="00000400000000000000" pitchFamily="2" charset="-78"/>
              </a:rPr>
              <a:t>برای تزریق راحت‌تر و مؤثرتر این نکات را رعایت کنید</a:t>
            </a:r>
            <a:r>
              <a:rPr lang="en-US" sz="2000" b="1" dirty="0">
                <a:cs typeface="B Nazanin" panose="00000400000000000000" pitchFamily="2" charset="-78"/>
              </a:rPr>
              <a:t>:</a:t>
            </a:r>
          </a:p>
          <a:p>
            <a:pPr lvl="0" algn="r" rtl="1" fontAlgn="base"/>
            <a:r>
              <a:rPr lang="ar-SA" sz="2000" b="1" dirty="0">
                <a:cs typeface="B Nazanin" panose="00000400000000000000" pitchFamily="2" charset="-78"/>
              </a:rPr>
              <a:t>می‌توانید چند دقیقه قبل از تمیزکردن پوست با الکل، پوست خود را با یک قطعه یخ بی­‌حس کنید</a:t>
            </a:r>
            <a:r>
              <a:rPr lang="en-US" sz="2000" b="1" dirty="0">
                <a:cs typeface="B Nazanin" panose="00000400000000000000" pitchFamily="2" charset="-78"/>
              </a:rPr>
              <a:t>.</a:t>
            </a:r>
          </a:p>
          <a:p>
            <a:pPr lvl="0" algn="r" rtl="1" fontAlgn="base"/>
            <a:r>
              <a:rPr lang="ar-SA" sz="2000" b="1" dirty="0">
                <a:cs typeface="B Nazanin" panose="00000400000000000000" pitchFamily="2" charset="-78"/>
              </a:rPr>
              <a:t>اگر می‌خواهید از پد الکلی استفاده کنید، قبل از تزریق صبر کنید تا الکل خشک شود. این­ کار باعث می­‌شود سوزش کمتری احساس کنید</a:t>
            </a:r>
            <a:r>
              <a:rPr lang="en-US" sz="2000" b="1" dirty="0">
                <a:cs typeface="B Nazanin" panose="00000400000000000000" pitchFamily="2" charset="-78"/>
              </a:rPr>
              <a:t>.</a:t>
            </a:r>
          </a:p>
          <a:p>
            <a:pPr lvl="0" algn="r" rtl="1" fontAlgn="base"/>
            <a:r>
              <a:rPr lang="ar-SA" sz="2000" b="1" dirty="0">
                <a:cs typeface="B Nazanin" panose="00000400000000000000" pitchFamily="2" charset="-78"/>
              </a:rPr>
              <a:t>از تزریق در محل ریشه موهای بدن خودداری کنید</a:t>
            </a:r>
            <a:r>
              <a:rPr lang="en-US" sz="2000" b="1" dirty="0">
                <a:cs typeface="B Nazanin" panose="00000400000000000000" pitchFamily="2" charset="-78"/>
              </a:rPr>
              <a:t>.</a:t>
            </a:r>
          </a:p>
          <a:p>
            <a:pPr algn="r" rtl="1"/>
            <a:r>
              <a:rPr lang="ar-SA" sz="2000" b="1" dirty="0">
                <a:cs typeface="B Nazanin" panose="00000400000000000000" pitchFamily="2" charset="-78"/>
              </a:rPr>
              <a:t>برای پیگیری محل تزریق، از پزشک خود بخواهید محل­‌های تزریق را برای‌تان در جدولی یادداشت کند</a:t>
            </a:r>
            <a:r>
              <a:rPr lang="en-US" sz="2000" b="1" dirty="0">
                <a:cs typeface="B Nazanin" panose="00000400000000000000" pitchFamily="2" charset="-78"/>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3600" b="1" dirty="0">
                <a:cs typeface="2  Badr" pitchFamily="2" charset="-78"/>
              </a:rPr>
              <a:t>از بین‌بردن سرنگ، سوزن و تیغ پس از تزریق</a:t>
            </a:r>
            <a:br>
              <a:rPr lang="en-US" sz="3600" dirty="0">
                <a:cs typeface="2  Badr" pitchFamily="2" charset="-78"/>
              </a:rPr>
            </a:br>
            <a:endParaRPr lang="en-US" sz="3600" dirty="0">
              <a:cs typeface="2  Badr" pitchFamily="2" charset="-78"/>
            </a:endParaRPr>
          </a:p>
        </p:txBody>
      </p:sp>
      <p:sp>
        <p:nvSpPr>
          <p:cNvPr id="3" name="Content Placeholder 2"/>
          <p:cNvSpPr>
            <a:spLocks noGrp="1"/>
          </p:cNvSpPr>
          <p:nvPr>
            <p:ph idx="1"/>
          </p:nvPr>
        </p:nvSpPr>
        <p:spPr/>
        <p:txBody>
          <a:bodyPr>
            <a:normAutofit/>
          </a:bodyPr>
          <a:lstStyle/>
          <a:p>
            <a:pPr algn="just" rtl="1" fontAlgn="base"/>
            <a:r>
              <a:rPr lang="ar-SA" sz="2000" b="1" dirty="0">
                <a:cs typeface="B Nazanin" panose="00000400000000000000" pitchFamily="2" charset="-78"/>
              </a:rPr>
              <a:t>بر اساس اعلام سازمان حفاظت از محیط‌‌زیست امریکا، مردم سالانه بیش از </a:t>
            </a:r>
            <a:r>
              <a:rPr lang="fa-IR" sz="2000" b="1" dirty="0">
                <a:cs typeface="B Nazanin" panose="00000400000000000000" pitchFamily="2" charset="-78"/>
              </a:rPr>
              <a:t>۳</a:t>
            </a:r>
            <a:r>
              <a:rPr lang="ar-SA" sz="2000" b="1" dirty="0">
                <a:cs typeface="B Nazanin" panose="00000400000000000000" pitchFamily="2" charset="-78"/>
              </a:rPr>
              <a:t> میلیارد سوزن و سرنگ استفاده می­‌کنند. این محصولات برای افرادِ دیگر خطرناک است و باید پس از مصرف، به‌درستی از بین بروند. باید مقررات نحوه‌ از بین‌ بردن این وسایل را بدانید</a:t>
            </a:r>
            <a:r>
              <a:rPr lang="en-US" sz="2000" b="1" dirty="0">
                <a:cs typeface="B Nazanin" panose="00000400000000000000" pitchFamily="2" charset="-78"/>
              </a:rPr>
              <a:t>.</a:t>
            </a:r>
          </a:p>
          <a:p>
            <a:pPr algn="just" rtl="1" fontAlgn="base"/>
            <a:r>
              <a:rPr lang="ar-SA" sz="2000" b="1" dirty="0">
                <a:cs typeface="B Nazanin" panose="00000400000000000000" pitchFamily="2" charset="-78"/>
              </a:rPr>
              <a:t>شما در</a:t>
            </a:r>
            <a:r>
              <a:rPr lang="fa-IR" sz="2000" b="1" dirty="0">
                <a:cs typeface="B Nazanin" panose="00000400000000000000" pitchFamily="2" charset="-78"/>
              </a:rPr>
              <a:t>درمان </a:t>
            </a:r>
            <a:r>
              <a:rPr lang="ar-SA" sz="2000" b="1" dirty="0">
                <a:cs typeface="B Nazanin" panose="00000400000000000000" pitchFamily="2" charset="-78"/>
              </a:rPr>
              <a:t>دیابت و استفاده از انسولین تنها نیستید. قبل از شروع انسولین‌درمانی، پزشک‌ یا بهیارتان شما را با این کار آشنا می‌کند</a:t>
            </a:r>
            <a:r>
              <a:rPr lang="en-US" sz="2000" b="1" dirty="0">
                <a:cs typeface="B Nazanin" panose="00000400000000000000" pitchFamily="2" charset="-78"/>
              </a:rPr>
              <a:t>.</a:t>
            </a:r>
          </a:p>
          <a:p>
            <a:pPr algn="just" rtl="1"/>
            <a:r>
              <a:rPr lang="ar-SA" sz="2000" b="1" dirty="0">
                <a:cs typeface="B Nazanin" panose="00000400000000000000" pitchFamily="2" charset="-78"/>
              </a:rPr>
              <a:t>اگر اولین بار است که انسولین تزریق می‌کنید و با مشکلی روبرو می‌­شوید یا سؤالی دارید، برای مشاوره و دریافت دستورالعمل به پزشک‌تان مراجعه کنید</a:t>
            </a:r>
            <a:endParaRPr lang="en-US" sz="2000" b="1" dirty="0">
              <a:cs typeface="B Nazanin" panose="00000400000000000000"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3600" b="1" dirty="0">
                <a:cs typeface="B Nazanin" panose="00000400000000000000" pitchFamily="2" charset="-78"/>
              </a:rPr>
              <a:t>روش صحیح تزریق انسولین و نگهداری از آن</a:t>
            </a:r>
            <a:br>
              <a:rPr lang="en-US" sz="3600" dirty="0">
                <a:cs typeface="2  Badr" pitchFamily="2" charset="-78"/>
              </a:rPr>
            </a:br>
            <a:endParaRPr lang="en-US" sz="3600" dirty="0">
              <a:cs typeface="2  Badr" pitchFamily="2" charset="-78"/>
            </a:endParaRPr>
          </a:p>
        </p:txBody>
      </p:sp>
      <p:sp>
        <p:nvSpPr>
          <p:cNvPr id="3" name="Content Placeholder 2"/>
          <p:cNvSpPr>
            <a:spLocks noGrp="1"/>
          </p:cNvSpPr>
          <p:nvPr>
            <p:ph idx="1"/>
          </p:nvPr>
        </p:nvSpPr>
        <p:spPr>
          <a:xfrm>
            <a:off x="609599" y="2057400"/>
            <a:ext cx="6347714" cy="3983963"/>
          </a:xfrm>
        </p:spPr>
        <p:txBody>
          <a:bodyPr>
            <a:normAutofit/>
          </a:bodyPr>
          <a:lstStyle/>
          <a:p>
            <a:pPr algn="just" rtl="1"/>
            <a:r>
              <a:rPr lang="ar-SA" b="1" dirty="0">
                <a:cs typeface="B Nazanin" panose="00000400000000000000" pitchFamily="2" charset="-78"/>
              </a:rPr>
              <a:t>انسولین جهت تنظیم قند خون برای افراد دیابتی تجویز می شود و علاوه بر تنظیم قند خون کاهش وزن را هم به همراه دارد یعنی با استف</a:t>
            </a:r>
            <a:r>
              <a:rPr lang="fa-IR" b="1" dirty="0">
                <a:cs typeface="B Nazanin" panose="00000400000000000000" pitchFamily="2" charset="-78"/>
              </a:rPr>
              <a:t>ا</a:t>
            </a:r>
            <a:r>
              <a:rPr lang="ar-SA" b="1" dirty="0">
                <a:cs typeface="B Nazanin" panose="00000400000000000000" pitchFamily="2" charset="-78"/>
              </a:rPr>
              <a:t>ده از انسولین هم قند خون و هم وزن فرد، کنترل می شود. فرد دیابتی باید بتواند در فرایند کنترل قند خونش، حداقل </a:t>
            </a:r>
            <a:r>
              <a:rPr lang="fa-IR" b="1" dirty="0">
                <a:cs typeface="B Nazanin" panose="00000400000000000000" pitchFamily="2" charset="-78"/>
              </a:rPr>
              <a:t>۵</a:t>
            </a:r>
            <a:r>
              <a:rPr lang="ar-SA" b="1" dirty="0">
                <a:cs typeface="B Nazanin" panose="00000400000000000000" pitchFamily="2" charset="-78"/>
              </a:rPr>
              <a:t> درصد از وزن خود را کاهش دهد که با مصرف انسولین این اتفاق می افتد. که هم باعث افزایش تحرک فرد و هم باعث کاهش وزن او می شود. بسیاری از افراد در دفعات اولیه مصرف انسولین دچار عوارض آن می شوند که یکی از این عوارض حالت تهوع می باشد. برای کمک به این گونه بیماران پزشک متخصص داروی ضد تهوع تجویز می کند </a:t>
            </a:r>
            <a:r>
              <a:rPr lang="en-US" b="1" dirty="0">
                <a:cs typeface="B Nazanin" panose="00000400000000000000" pitchFamily="2" charset="-78"/>
              </a:rPr>
              <a:t>.</a:t>
            </a:r>
            <a:r>
              <a:rPr lang="ar-SA" b="1" dirty="0">
                <a:cs typeface="B Nazanin" panose="00000400000000000000" pitchFamily="2" charset="-78"/>
              </a:rPr>
              <a:t>اما تنها مشکلی که وجود دارد این است که داروی انسولین تحت پوشش بیمه برای بیماران ارائه نمی شود و افراد دیابتی باید آن را به صورت آزاد تهیه کنند و این دارو قدری گران است. از مهم ترین مواردی که در مورد تزریق انسولین باید به آن اشاره کرد این است بیمار باید بداند که روش صحیح تزریق انسولین چگونه است</a:t>
            </a:r>
            <a:r>
              <a:rPr lang="fa-IR" b="1" dirty="0">
                <a:cs typeface="B Nazanin" panose="00000400000000000000" pitchFamily="2" charset="-78"/>
              </a:rPr>
              <a:t>.</a:t>
            </a:r>
            <a:endParaRPr lang="en-US" b="1" dirty="0">
              <a:cs typeface="B Nazanin" panose="00000400000000000000" pitchFamily="2"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3600" b="1" dirty="0">
                <a:solidFill>
                  <a:schemeClr val="accent5">
                    <a:lumMod val="60000"/>
                    <a:lumOff val="40000"/>
                  </a:schemeClr>
                </a:solidFill>
                <a:cs typeface="B Nazanin" panose="00000400000000000000" pitchFamily="2" charset="-78"/>
              </a:rPr>
              <a:t>روش صحیح تزریق انسولین را بیاموزید</a:t>
            </a:r>
            <a:br>
              <a:rPr lang="en-US" sz="3600" dirty="0">
                <a:cs typeface="2  Badr" pitchFamily="2" charset="-78"/>
              </a:rPr>
            </a:br>
            <a:endParaRPr lang="en-US" sz="3600" dirty="0">
              <a:cs typeface="2  Badr" pitchFamily="2" charset="-78"/>
            </a:endParaRPr>
          </a:p>
        </p:txBody>
      </p:sp>
      <p:sp>
        <p:nvSpPr>
          <p:cNvPr id="3" name="Content Placeholder 2"/>
          <p:cNvSpPr>
            <a:spLocks noGrp="1"/>
          </p:cNvSpPr>
          <p:nvPr>
            <p:ph idx="1"/>
          </p:nvPr>
        </p:nvSpPr>
        <p:spPr/>
        <p:txBody>
          <a:bodyPr>
            <a:normAutofit/>
          </a:bodyPr>
          <a:lstStyle/>
          <a:p>
            <a:pPr algn="just" rtl="1">
              <a:lnSpc>
                <a:spcPct val="150000"/>
              </a:lnSpc>
            </a:pPr>
            <a:r>
              <a:rPr lang="ar-SA" sz="2000" b="1" dirty="0">
                <a:cs typeface="B Nazanin" panose="00000400000000000000" pitchFamily="2" charset="-78"/>
              </a:rPr>
              <a:t>به منظور تزریق انسولین، ابتدا باید سر سوزن را نصب کنید  و از مایع انسولین که در داخل قلم وجود دارد هواگیری نمائید. برای این کار با دو ضربه کوچک به بدنه ی سرنگ ضربه بزنید  تا هوا خارج شود. اگر با فشار یک واحد مایع از سر سوزن خارج شد، یعنی هوا از ان خارج شده است و سر سوزن سالم است و شما می توانید تزریق را انجام دهید. سپس مقدار انسولینی که دکتر تجویز کرده است را بر روی سرنگ تنظیم کنید و در ناحیه مورد نظر که برای تزریق انسولین مناسب است، مثل بازو شکم ران و…تزریق را انجام می دهیم</a:t>
            </a:r>
            <a:r>
              <a:rPr lang="fa-IR" sz="2000" b="1" dirty="0">
                <a:cs typeface="B Nazanin" panose="00000400000000000000" pitchFamily="2" charset="-78"/>
              </a:rPr>
              <a:t>.</a:t>
            </a:r>
            <a:endParaRPr lang="en-US" sz="2000" b="1" dirty="0">
              <a:cs typeface="B Nazanin" panose="00000400000000000000" pitchFamily="2"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457200"/>
            <a:ext cx="5791200" cy="6019799"/>
          </a:xfrm>
        </p:spPr>
        <p:txBody>
          <a:bodyPr>
            <a:noAutofit/>
          </a:bodyPr>
          <a:lstStyle/>
          <a:p>
            <a:pPr algn="just" rtl="1" fontAlgn="base"/>
            <a:r>
              <a:rPr lang="ar-SA" sz="2000" b="1" dirty="0">
                <a:solidFill>
                  <a:srgbClr val="0070C0"/>
                </a:solidFill>
                <a:cs typeface="B Nazanin" panose="00000400000000000000" pitchFamily="2" charset="-78"/>
              </a:rPr>
              <a:t>محل درست تزریق انسولین در بازو </a:t>
            </a:r>
            <a:r>
              <a:rPr lang="ar-SA" sz="2000" b="1" dirty="0">
                <a:cs typeface="B Nazanin" panose="00000400000000000000" pitchFamily="2" charset="-78"/>
              </a:rPr>
              <a:t>به فاصله ی </a:t>
            </a:r>
            <a:r>
              <a:rPr lang="fa-IR" sz="2000" b="1" dirty="0">
                <a:cs typeface="B Nazanin" panose="00000400000000000000" pitchFamily="2" charset="-78"/>
              </a:rPr>
              <a:t>۴</a:t>
            </a:r>
            <a:r>
              <a:rPr lang="ar-SA" sz="2000" b="1" dirty="0">
                <a:cs typeface="B Nazanin" panose="00000400000000000000" pitchFamily="2" charset="-78"/>
              </a:rPr>
              <a:t> انگشت از کتف و </a:t>
            </a:r>
            <a:r>
              <a:rPr lang="fa-IR" sz="2000" b="1" dirty="0">
                <a:cs typeface="B Nazanin" panose="00000400000000000000" pitchFamily="2" charset="-78"/>
              </a:rPr>
              <a:t>۴</a:t>
            </a:r>
            <a:r>
              <a:rPr lang="ar-SA" sz="2000" b="1" dirty="0">
                <a:cs typeface="B Nazanin" panose="00000400000000000000" pitchFamily="2" charset="-78"/>
              </a:rPr>
              <a:t> انگشت از آرنج پائین تر تزریق باید انجام شود. یا اینکه دست خود را بر روی شانه ی دیگر خود قرار دهید و تزریق را بر روی برآمدگی بازو انجام دهید</a:t>
            </a:r>
            <a:r>
              <a:rPr lang="en-US" sz="2000" b="1" dirty="0">
                <a:cs typeface="B Nazanin" panose="00000400000000000000" pitchFamily="2" charset="-78"/>
              </a:rPr>
              <a:t>.</a:t>
            </a:r>
          </a:p>
          <a:p>
            <a:pPr algn="just" rtl="1" fontAlgn="base"/>
            <a:r>
              <a:rPr lang="ar-SA" sz="2000" b="1" dirty="0">
                <a:solidFill>
                  <a:schemeClr val="accent5">
                    <a:lumMod val="60000"/>
                    <a:lumOff val="40000"/>
                  </a:schemeClr>
                </a:solidFill>
                <a:cs typeface="B Nazanin" panose="00000400000000000000" pitchFamily="2" charset="-78"/>
              </a:rPr>
              <a:t>با چه زاویه ای باید تزریق انجام شود؟ </a:t>
            </a:r>
            <a:endParaRPr lang="fa-IR" sz="2000" b="1" dirty="0">
              <a:solidFill>
                <a:schemeClr val="accent5">
                  <a:lumMod val="60000"/>
                  <a:lumOff val="40000"/>
                </a:schemeClr>
              </a:solidFill>
              <a:cs typeface="B Nazanin" panose="00000400000000000000" pitchFamily="2" charset="-78"/>
            </a:endParaRPr>
          </a:p>
          <a:p>
            <a:pPr algn="just" rtl="1" fontAlgn="base"/>
            <a:r>
              <a:rPr lang="ar-SA" sz="2000" b="1" dirty="0">
                <a:cs typeface="B Nazanin" panose="00000400000000000000" pitchFamily="2" charset="-78"/>
              </a:rPr>
              <a:t>برای تزریق باید دست خود را عمود قرار دهید که مایع انسولین زیر پوست وارد نشود، یعنی</a:t>
            </a:r>
            <a:r>
              <a:rPr lang="fa-IR" sz="2000" b="1" dirty="0">
                <a:cs typeface="B Nazanin" panose="00000400000000000000" pitchFamily="2" charset="-78"/>
              </a:rPr>
              <a:t>۹۰</a:t>
            </a:r>
            <a:r>
              <a:rPr lang="ar-SA" sz="2000" b="1" dirty="0">
                <a:cs typeface="B Nazanin" panose="00000400000000000000" pitchFamily="2" charset="-78"/>
              </a:rPr>
              <a:t> درجه</a:t>
            </a:r>
            <a:r>
              <a:rPr lang="en-US" sz="2000" b="1" dirty="0">
                <a:cs typeface="B Nazanin" panose="00000400000000000000" pitchFamily="2" charset="-78"/>
              </a:rPr>
              <a:t>.</a:t>
            </a:r>
          </a:p>
          <a:p>
            <a:pPr algn="just" rtl="1" fontAlgn="base"/>
            <a:r>
              <a:rPr lang="ar-SA" sz="2000" b="1" dirty="0">
                <a:solidFill>
                  <a:srgbClr val="0070C0"/>
                </a:solidFill>
                <a:cs typeface="B Nazanin" panose="00000400000000000000" pitchFamily="2" charset="-78"/>
              </a:rPr>
              <a:t>محل درست تزریق انسولین در شکم </a:t>
            </a:r>
            <a:r>
              <a:rPr lang="fa-IR" sz="2000" b="1" dirty="0">
                <a:cs typeface="B Nazanin" panose="00000400000000000000" pitchFamily="2" charset="-78"/>
              </a:rPr>
              <a:t>ت</a:t>
            </a:r>
            <a:r>
              <a:rPr lang="ar-SA" sz="2000" b="1" dirty="0">
                <a:cs typeface="B Nazanin" panose="00000400000000000000" pitchFamily="2" charset="-78"/>
              </a:rPr>
              <a:t>وجه کنید که قسمت بالا و زیرناف نباید انسولین تزریق کرد. در صورت تزریق در این مکان اتفاق نا هنجاری نمی افتد، اما دو مکان جای مناسبی برای تزریق انسولین نیست. جای مناسب در فاصله ی </a:t>
            </a:r>
            <a:r>
              <a:rPr lang="fa-IR" sz="2000" b="1" dirty="0">
                <a:cs typeface="B Nazanin" panose="00000400000000000000" pitchFamily="2" charset="-78"/>
              </a:rPr>
              <a:t>۴</a:t>
            </a:r>
            <a:r>
              <a:rPr lang="ar-SA" sz="2000" b="1" dirty="0">
                <a:cs typeface="B Nazanin" panose="00000400000000000000" pitchFamily="2" charset="-78"/>
              </a:rPr>
              <a:t> انگشت دو طرف ناف می باشد</a:t>
            </a:r>
            <a:r>
              <a:rPr lang="en-US" sz="2000" b="1" dirty="0">
                <a:cs typeface="B Nazanin" panose="00000400000000000000" pitchFamily="2" charset="-78"/>
              </a:rPr>
              <a:t>.</a:t>
            </a:r>
          </a:p>
          <a:p>
            <a:pPr algn="just" rtl="1" fontAlgn="base"/>
            <a:r>
              <a:rPr lang="ar-SA" sz="2000" b="1" dirty="0">
                <a:solidFill>
                  <a:srgbClr val="0070C0"/>
                </a:solidFill>
                <a:cs typeface="B Nazanin" panose="00000400000000000000" pitchFamily="2" charset="-78"/>
              </a:rPr>
              <a:t>محل درست تزریق انسولین در ران</a:t>
            </a:r>
            <a:endParaRPr lang="fa-IR" sz="2000" b="1" dirty="0">
              <a:solidFill>
                <a:srgbClr val="0070C0"/>
              </a:solidFill>
              <a:cs typeface="B Nazanin" panose="00000400000000000000" pitchFamily="2" charset="-78"/>
            </a:endParaRPr>
          </a:p>
          <a:p>
            <a:pPr algn="just" rtl="1" fontAlgn="base"/>
            <a:r>
              <a:rPr lang="ar-SA" sz="2000" b="1" dirty="0">
                <a:cs typeface="B Nazanin" panose="00000400000000000000" pitchFamily="2" charset="-78"/>
              </a:rPr>
              <a:t>فرض کنید که دست خود را در جیب شلوارتان قرارد داده اید در این ناحیه شما می توانید در ران خود انسولین تزریق کنید</a:t>
            </a:r>
            <a:r>
              <a:rPr lang="en-US" sz="2000" b="1" dirty="0">
                <a:cs typeface="B Nazanin" panose="00000400000000000000" pitchFamily="2" charset="-78"/>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b="1" dirty="0">
                <a:cs typeface="2  Badr" pitchFamily="2" charset="-78"/>
              </a:rPr>
              <a:t>نحوه ی نگهداری از قلم های تزریق انسولین</a:t>
            </a:r>
            <a:br>
              <a:rPr lang="en-US" dirty="0">
                <a:cs typeface="2  Badr" pitchFamily="2" charset="-78"/>
              </a:rPr>
            </a:br>
            <a:endParaRPr lang="en-US" dirty="0">
              <a:cs typeface="2  Badr" pitchFamily="2" charset="-78"/>
            </a:endParaRPr>
          </a:p>
        </p:txBody>
      </p:sp>
      <p:sp>
        <p:nvSpPr>
          <p:cNvPr id="3" name="Content Placeholder 2"/>
          <p:cNvSpPr>
            <a:spLocks noGrp="1"/>
          </p:cNvSpPr>
          <p:nvPr>
            <p:ph idx="1"/>
          </p:nvPr>
        </p:nvSpPr>
        <p:spPr>
          <a:xfrm>
            <a:off x="609599" y="2160590"/>
            <a:ext cx="6347714" cy="2030409"/>
          </a:xfrm>
        </p:spPr>
        <p:txBody>
          <a:bodyPr/>
          <a:lstStyle/>
          <a:p>
            <a:pPr algn="just" rtl="1"/>
            <a:r>
              <a:rPr lang="ar-SA" b="1" dirty="0">
                <a:cs typeface="B Nazanin" panose="00000400000000000000" pitchFamily="2" charset="-78"/>
              </a:rPr>
              <a:t>بهتر است در دمای اتاق نگهداری شود. </a:t>
            </a:r>
            <a:endParaRPr lang="fa-IR" b="1" dirty="0">
              <a:cs typeface="B Nazanin" panose="00000400000000000000" pitchFamily="2" charset="-78"/>
            </a:endParaRPr>
          </a:p>
          <a:p>
            <a:pPr marL="0" indent="0" algn="just" rtl="1">
              <a:buNone/>
            </a:pPr>
            <a:r>
              <a:rPr lang="ar-SA" b="1" dirty="0">
                <a:solidFill>
                  <a:srgbClr val="0070C0"/>
                </a:solidFill>
                <a:cs typeface="B Nazanin" panose="00000400000000000000" pitchFamily="2" charset="-78"/>
              </a:rPr>
              <a:t>اما آیا می توان آن را مثلا در جیب کت نگهداری کرد؟ </a:t>
            </a:r>
            <a:endParaRPr lang="fa-IR" b="1" dirty="0">
              <a:solidFill>
                <a:srgbClr val="0070C0"/>
              </a:solidFill>
              <a:cs typeface="B Nazanin" panose="00000400000000000000" pitchFamily="2" charset="-78"/>
            </a:endParaRPr>
          </a:p>
          <a:p>
            <a:pPr algn="just" rtl="1"/>
            <a:r>
              <a:rPr lang="ar-SA" b="1" dirty="0">
                <a:cs typeface="B Nazanin" panose="00000400000000000000" pitchFamily="2" charset="-78"/>
              </a:rPr>
              <a:t>در کل می توانید قلم ها را در جایی نگهداری کنید که نه خیلی گرم باشد نه خیلی سرد و  اگر مثلا میدانید که کیف خود را در جای بسیار گرم قرار می دهید قلم را در آن نگذارید</a:t>
            </a:r>
            <a:r>
              <a:rPr lang="fa-IR" b="1" dirty="0">
                <a:cs typeface="B Nazanin" panose="00000400000000000000" pitchFamily="2" charset="-78"/>
              </a:rPr>
              <a:t>.</a:t>
            </a:r>
            <a:endParaRPr lang="en-US" b="1" dirty="0">
              <a:cs typeface="B Nazanin" panose="00000400000000000000" pitchFamily="2"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1"/>
            <a:ext cx="6629400" cy="3581400"/>
          </a:xfrm>
        </p:spPr>
        <p:txBody>
          <a:bodyPr>
            <a:normAutofit fontScale="92500" lnSpcReduction="20000"/>
          </a:bodyPr>
          <a:lstStyle/>
          <a:p>
            <a:pPr marL="0" indent="0" algn="r" rtl="1" fontAlgn="base">
              <a:buNone/>
            </a:pPr>
            <a:r>
              <a:rPr lang="ar-SA" sz="2600" b="1" dirty="0">
                <a:solidFill>
                  <a:srgbClr val="0070C0"/>
                </a:solidFill>
                <a:cs typeface="B Nazanin" panose="00000400000000000000" pitchFamily="2" charset="-78"/>
              </a:rPr>
              <a:t>آیا می توان انسولین را در یخچال نگهداری کرد؟</a:t>
            </a:r>
            <a:endParaRPr lang="fa-IR" sz="2600" b="1" dirty="0">
              <a:solidFill>
                <a:srgbClr val="0070C0"/>
              </a:solidFill>
              <a:cs typeface="B Nazanin" panose="00000400000000000000" pitchFamily="2" charset="-78"/>
            </a:endParaRPr>
          </a:p>
          <a:p>
            <a:pPr marL="0" indent="0" algn="r" rtl="1" fontAlgn="base">
              <a:buNone/>
            </a:pPr>
            <a:endParaRPr lang="en-US" b="1" dirty="0">
              <a:solidFill>
                <a:srgbClr val="0070C0"/>
              </a:solidFill>
              <a:cs typeface="B Nazanin" panose="00000400000000000000" pitchFamily="2" charset="-78"/>
            </a:endParaRPr>
          </a:p>
          <a:p>
            <a:pPr algn="r" rtl="1">
              <a:lnSpc>
                <a:spcPct val="170000"/>
              </a:lnSpc>
            </a:pPr>
            <a:r>
              <a:rPr lang="ar-SA" b="1" dirty="0">
                <a:cs typeface="B Nazanin" panose="00000400000000000000" pitchFamily="2" charset="-78"/>
              </a:rPr>
              <a:t>اگر انسولین را در یخچال نگهداری کنید، دمای آن پائین می آید و به مایعی سرد تبدیل می شود. تزریق مایع سرد دردناک است و دیرتر هم جذب می شود و ممکن است به موقع اثر نکند. بنابراین بهتر است قبل از مصرف انسولین را در دمای اتاق قرار دهید تا دمای آن به حالت عادی برگردد. اما قلم هایی را که نمی خواهید استفاده کنید بهتر است در یخچال نگهداری شود اما در درب یخچال نباشد چون مرتب باز و بسته می شود و دمای آن مرتبا تغییر می کند. انسولین استفاده شده را تا یک ماه می توان بیرون یخچال نگهداری کرد</a:t>
            </a:r>
            <a:r>
              <a:rPr lang="fa-IR" b="1" dirty="0">
                <a:cs typeface="B Nazanin" panose="00000400000000000000" pitchFamily="2" charset="-78"/>
              </a:rPr>
              <a:t>.</a:t>
            </a:r>
            <a:endParaRPr lang="en-US" b="1" dirty="0">
              <a:cs typeface="B Nazanin" panose="00000400000000000000" pitchFamily="2"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828800"/>
            <a:ext cx="6324600" cy="3657599"/>
          </a:xfrm>
        </p:spPr>
        <p:txBody>
          <a:bodyPr>
            <a:normAutofit/>
          </a:bodyPr>
          <a:lstStyle/>
          <a:p>
            <a:pPr marL="0" indent="0" algn="r" rtl="1" fontAlgn="base">
              <a:buNone/>
            </a:pPr>
            <a:r>
              <a:rPr lang="ar-SA" sz="2000" b="1" dirty="0">
                <a:solidFill>
                  <a:srgbClr val="0070C0"/>
                </a:solidFill>
                <a:cs typeface="B Nazanin" panose="00000400000000000000" pitchFamily="2" charset="-78"/>
              </a:rPr>
              <a:t>در مسافرت انسولین را چگونه نگهداری کنیم؟</a:t>
            </a:r>
            <a:endParaRPr lang="fa-IR" sz="2000" b="1" dirty="0">
              <a:solidFill>
                <a:srgbClr val="0070C0"/>
              </a:solidFill>
              <a:cs typeface="B Nazanin" panose="00000400000000000000" pitchFamily="2" charset="-78"/>
            </a:endParaRPr>
          </a:p>
          <a:p>
            <a:pPr marL="0" indent="0" algn="r" rtl="1" fontAlgn="base">
              <a:buNone/>
            </a:pPr>
            <a:endParaRPr lang="fa-IR" sz="2000" b="1" dirty="0">
              <a:solidFill>
                <a:srgbClr val="0070C0"/>
              </a:solidFill>
              <a:cs typeface="B Nazanin" panose="00000400000000000000" pitchFamily="2" charset="-78"/>
            </a:endParaRPr>
          </a:p>
          <a:p>
            <a:pPr marL="0" indent="0" algn="just" rtl="1" fontAlgn="base">
              <a:buNone/>
            </a:pPr>
            <a:endParaRPr lang="en-US" sz="2000" b="1" dirty="0">
              <a:solidFill>
                <a:srgbClr val="0070C0"/>
              </a:solidFill>
              <a:cs typeface="B Nazanin" panose="00000400000000000000" pitchFamily="2" charset="-78"/>
            </a:endParaRPr>
          </a:p>
          <a:p>
            <a:pPr algn="just" rtl="1">
              <a:lnSpc>
                <a:spcPct val="150000"/>
              </a:lnSpc>
            </a:pPr>
            <a:r>
              <a:rPr lang="ar-SA" b="1" dirty="0">
                <a:cs typeface="B Nazanin" panose="00000400000000000000" pitchFamily="2" charset="-78"/>
              </a:rPr>
              <a:t>برای مسافرت می توانید آن ها را در کنار قطعه های یخ در داخل یک یخدان قرار دهید اما توجه کنید که مستقیما در کنار یخ نباشد که یخ نزند </a:t>
            </a:r>
            <a:r>
              <a:rPr lang="fa-IR" b="1" dirty="0">
                <a:cs typeface="B Nazanin" panose="00000400000000000000" pitchFamily="2" charset="-78"/>
              </a:rPr>
              <a:t>(</a:t>
            </a:r>
            <a:r>
              <a:rPr lang="ar-SA" b="1" dirty="0">
                <a:cs typeface="B Nazanin" panose="00000400000000000000" pitchFamily="2" charset="-78"/>
              </a:rPr>
              <a:t>و حتما فاصله ای باشد بین یخ و قلم</a:t>
            </a:r>
            <a:r>
              <a:rPr lang="fa-IR" b="1" dirty="0">
                <a:cs typeface="B Nazanin" panose="00000400000000000000" pitchFamily="2" charset="-78"/>
              </a:rPr>
              <a:t>)</a:t>
            </a:r>
          </a:p>
          <a:p>
            <a:pPr marL="0" indent="0" algn="just" rtl="1">
              <a:buNone/>
            </a:pPr>
            <a:endParaRPr lang="en-US" b="1" dirty="0">
              <a:cs typeface="B Nazanin" panose="00000400000000000000" pitchFamily="2"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0E91D1F-2DC2-437D-AB58-C47913F78764}"/>
              </a:ext>
            </a:extLst>
          </p:cNvPr>
          <p:cNvSpPr/>
          <p:nvPr/>
        </p:nvSpPr>
        <p:spPr>
          <a:xfrm>
            <a:off x="762000" y="1524000"/>
            <a:ext cx="6348413" cy="2550698"/>
          </a:xfrm>
          <a:prstGeom prst="rect">
            <a:avLst/>
          </a:prstGeom>
        </p:spPr>
        <p:txBody>
          <a:bodyPr wrap="square">
            <a:spAutoFit/>
          </a:bodyPr>
          <a:lstStyle/>
          <a:p>
            <a:pPr algn="r">
              <a:lnSpc>
                <a:spcPct val="150000"/>
              </a:lnSpc>
            </a:pPr>
            <a:r>
              <a:rPr lang="fa-IR" b="1" dirty="0">
                <a:cs typeface="B Nazanin" panose="00000400000000000000" pitchFamily="2" charset="-78"/>
              </a:rPr>
              <a:t>برای پاسخ به این سوال باید به شما بگوئیم که، پمپ سرنگ را در نظر بگیرید، وقتی اهرم را از انتها فشار می دهیم انسولین از سر سوزن بیرون می آید اگر فشار زیادی به اهرم بیاورید مایع با فشار وارد عضله می شود و دردناک می شود چون اعصاب آن ناحیه تحریک می شود. بنابریان باید آرام و بدون وقفه تزریق انجام شود. تا آرام مایع انسولین وارد عضله شود و زودترجذب شود و تاثیر خود را بگذارد</a:t>
            </a:r>
          </a:p>
        </p:txBody>
      </p:sp>
      <p:sp>
        <p:nvSpPr>
          <p:cNvPr id="6" name="Content Placeholder 5">
            <a:extLst>
              <a:ext uri="{FF2B5EF4-FFF2-40B4-BE49-F238E27FC236}">
                <a16:creationId xmlns:a16="http://schemas.microsoft.com/office/drawing/2014/main" id="{C1CD9058-67F1-468A-A72B-09147D6CCAD1}"/>
              </a:ext>
            </a:extLst>
          </p:cNvPr>
          <p:cNvSpPr>
            <a:spLocks noGrp="1"/>
          </p:cNvSpPr>
          <p:nvPr>
            <p:ph idx="1"/>
          </p:nvPr>
        </p:nvSpPr>
        <p:spPr>
          <a:xfrm>
            <a:off x="609599" y="457200"/>
            <a:ext cx="6248401" cy="5584163"/>
          </a:xfrm>
        </p:spPr>
        <p:txBody>
          <a:bodyPr>
            <a:normAutofit/>
          </a:bodyPr>
          <a:lstStyle/>
          <a:p>
            <a:pPr marL="0" indent="0">
              <a:buNone/>
            </a:pPr>
            <a:r>
              <a:rPr lang="fa-IR" sz="3600" b="1" dirty="0">
                <a:solidFill>
                  <a:srgbClr val="0070C0"/>
                </a:solidFill>
                <a:cs typeface="B Nazanin" panose="00000400000000000000" pitchFamily="2" charset="-78"/>
              </a:rPr>
              <a:t>سرعت تزریق انسولین چطور باشد؟</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8" y="1600200"/>
            <a:ext cx="6347714" cy="4191000"/>
          </a:xfrm>
        </p:spPr>
        <p:txBody>
          <a:bodyPr>
            <a:normAutofit fontScale="47500" lnSpcReduction="20000"/>
          </a:bodyPr>
          <a:lstStyle/>
          <a:p>
            <a:pPr>
              <a:lnSpc>
                <a:spcPct val="120000"/>
              </a:lnSpc>
            </a:pPr>
            <a:r>
              <a:rPr lang="fa-IR" sz="3800" b="1" dirty="0">
                <a:cs typeface="B Nazanin" panose="00000400000000000000" pitchFamily="2" charset="-78"/>
              </a:rPr>
              <a:t>به رنگ سر سوزن اعتماد نکنید و همیشه شماره را در نظر بگیرید. براساس رنگ، سایز سرسوزن را انتخاب نکنید. باید شماره سرسوزن متناسب با عضله ای که تزریق می کنید انتخاب شود. </a:t>
            </a:r>
          </a:p>
          <a:p>
            <a:pPr marL="0" indent="0">
              <a:lnSpc>
                <a:spcPct val="120000"/>
              </a:lnSpc>
              <a:buNone/>
            </a:pPr>
            <a:r>
              <a:rPr lang="fa-IR" sz="3800" b="1" dirty="0">
                <a:solidFill>
                  <a:schemeClr val="accent5"/>
                </a:solidFill>
                <a:cs typeface="B Nazanin" panose="00000400000000000000" pitchFamily="2" charset="-78"/>
              </a:rPr>
              <a:t>به طور مثال :</a:t>
            </a:r>
          </a:p>
          <a:p>
            <a:pPr marL="0" indent="0">
              <a:lnSpc>
                <a:spcPct val="120000"/>
              </a:lnSpc>
              <a:buNone/>
            </a:pPr>
            <a:r>
              <a:rPr lang="fa-IR" sz="3800" b="1" dirty="0">
                <a:cs typeface="B Nazanin" panose="00000400000000000000" pitchFamily="2" charset="-78"/>
              </a:rPr>
              <a:t>اگر بر روی سرسوزن نوشته شده ۴*۲۳ ، شماره ۴ است و مخصوص </a:t>
            </a:r>
            <a:r>
              <a:rPr lang="fa-IR" sz="3800" b="1" dirty="0">
                <a:solidFill>
                  <a:schemeClr val="accent1">
                    <a:lumMod val="75000"/>
                  </a:schemeClr>
                </a:solidFill>
                <a:cs typeface="B Nazanin" panose="00000400000000000000" pitchFamily="2" charset="-78"/>
              </a:rPr>
              <a:t>بچه ها </a:t>
            </a:r>
            <a:r>
              <a:rPr lang="fa-IR" sz="3800" b="1" dirty="0">
                <a:cs typeface="B Nazanin" panose="00000400000000000000" pitchFamily="2" charset="-78"/>
              </a:rPr>
              <a:t>است. ۵ مخصوص افرادی است که خیلی </a:t>
            </a:r>
            <a:r>
              <a:rPr lang="fa-IR" sz="3800" b="1" dirty="0">
                <a:solidFill>
                  <a:schemeClr val="accent1">
                    <a:lumMod val="75000"/>
                  </a:schemeClr>
                </a:solidFill>
                <a:cs typeface="B Nazanin" panose="00000400000000000000" pitchFamily="2" charset="-78"/>
              </a:rPr>
              <a:t>چاق</a:t>
            </a:r>
            <a:r>
              <a:rPr lang="fa-IR" sz="3800" b="1" dirty="0">
                <a:cs typeface="B Nazanin" panose="00000400000000000000" pitchFamily="2" charset="-78"/>
              </a:rPr>
              <a:t> نیستند و برای تزریق در بازو استفاده می شود، افراد </a:t>
            </a:r>
            <a:r>
              <a:rPr lang="fa-IR" sz="3800" b="1" dirty="0">
                <a:solidFill>
                  <a:schemeClr val="accent1">
                    <a:lumMod val="75000"/>
                  </a:schemeClr>
                </a:solidFill>
                <a:cs typeface="B Nazanin" panose="00000400000000000000" pitchFamily="2" charset="-78"/>
              </a:rPr>
              <a:t>چاق تر </a:t>
            </a:r>
            <a:r>
              <a:rPr lang="fa-IR" sz="3800" b="1" dirty="0">
                <a:cs typeface="B Nazanin" panose="00000400000000000000" pitchFamily="2" charset="-78"/>
              </a:rPr>
              <a:t>باید از شما ره ۶ استفاده کنند. کلا ۴ و ۵ و ۶ و ۸ شماره هایی است که در بازار موجود می باشد. قطر سر سوزن ها یا ۲۳ هست و یا ۲۵ می باشد و معمولا طول آن ها است که متغیر است. قطر سوزن ها خیلی فرقی نمی کند و طولش برای ما مهم است. شماره ۸ برای تزریق توی </a:t>
            </a:r>
            <a:r>
              <a:rPr lang="fa-IR" sz="3800" b="1" dirty="0">
                <a:solidFill>
                  <a:schemeClr val="accent1">
                    <a:lumMod val="75000"/>
                  </a:schemeClr>
                </a:solidFill>
                <a:cs typeface="B Nazanin" panose="00000400000000000000" pitchFamily="2" charset="-78"/>
              </a:rPr>
              <a:t>شکم</a:t>
            </a:r>
            <a:r>
              <a:rPr lang="fa-IR" sz="3800" b="1" dirty="0">
                <a:cs typeface="B Nazanin" panose="00000400000000000000" pitchFamily="2" charset="-78"/>
              </a:rPr>
              <a:t> استفاده می شود. اما در کل خوب است که از پزشک یا پرستار خود بپرسید که از چه شماره ای استفاده کنید.</a:t>
            </a:r>
          </a:p>
          <a:p>
            <a:pPr algn="r" rtl="1"/>
            <a:endParaRPr lang="en-US" sz="3600" dirty="0">
              <a:cs typeface="2  Badr" pitchFamily="2" charset="-78"/>
            </a:endParaRPr>
          </a:p>
        </p:txBody>
      </p:sp>
      <p:sp>
        <p:nvSpPr>
          <p:cNvPr id="5" name="Title 4">
            <a:extLst>
              <a:ext uri="{FF2B5EF4-FFF2-40B4-BE49-F238E27FC236}">
                <a16:creationId xmlns:a16="http://schemas.microsoft.com/office/drawing/2014/main" id="{D06D4DEF-14CF-48D9-9EE8-E66CF9782101}"/>
              </a:ext>
            </a:extLst>
          </p:cNvPr>
          <p:cNvSpPr>
            <a:spLocks noGrp="1"/>
          </p:cNvSpPr>
          <p:nvPr>
            <p:ph type="title"/>
          </p:nvPr>
        </p:nvSpPr>
        <p:spPr/>
        <p:txBody>
          <a:bodyPr>
            <a:normAutofit/>
          </a:bodyPr>
          <a:lstStyle/>
          <a:p>
            <a:pPr algn="ctr"/>
            <a:r>
              <a:rPr lang="fa-IR" sz="2400" b="1" dirty="0">
                <a:solidFill>
                  <a:srgbClr val="0070C0"/>
                </a:solidFill>
                <a:cs typeface="B Nazanin" panose="00000400000000000000" pitchFamily="2" charset="-78"/>
              </a:rPr>
              <a:t>در روش صحیح تزریق انسولین ،سرسوزن هایی که استفاده می شود باید چه شماره ای است؟</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dirty="0">
                <a:cs typeface="2  Badr" pitchFamily="2" charset="-78"/>
              </a:rPr>
              <a:t>انواع انسولین برای درمان دیابت</a:t>
            </a:r>
            <a:br>
              <a:rPr lang="en-US" dirty="0">
                <a:cs typeface="2  Badr" pitchFamily="2" charset="-78"/>
              </a:rPr>
            </a:br>
            <a:endParaRPr lang="en-US" dirty="0">
              <a:cs typeface="2  Badr" pitchFamily="2" charset="-78"/>
            </a:endParaRPr>
          </a:p>
        </p:txBody>
      </p:sp>
      <p:sp>
        <p:nvSpPr>
          <p:cNvPr id="3" name="Content Placeholder 2"/>
          <p:cNvSpPr>
            <a:spLocks noGrp="1"/>
          </p:cNvSpPr>
          <p:nvPr>
            <p:ph idx="1"/>
          </p:nvPr>
        </p:nvSpPr>
        <p:spPr/>
        <p:txBody>
          <a:bodyPr>
            <a:normAutofit/>
          </a:bodyPr>
          <a:lstStyle/>
          <a:p>
            <a:pPr algn="r" rtl="1" fontAlgn="base"/>
            <a:r>
              <a:rPr lang="ar-SA" b="1" dirty="0">
                <a:cs typeface="B Nazanin" panose="00000400000000000000" pitchFamily="2" charset="-78"/>
              </a:rPr>
              <a:t>انواع مختلفی از انسولین برای درمان </a:t>
            </a:r>
            <a:r>
              <a:rPr lang="ar-SA" b="1" dirty="0">
                <a:cs typeface="B Nazanin" panose="00000400000000000000" pitchFamily="2" charset="-78"/>
                <a:hlinkClick r:id="rId2"/>
              </a:rPr>
              <a:t>دیابت</a:t>
            </a:r>
            <a:r>
              <a:rPr lang="ar-SA" b="1" dirty="0">
                <a:cs typeface="B Nazanin" panose="00000400000000000000" pitchFamily="2" charset="-78"/>
              </a:rPr>
              <a:t> وجود دارد که براساس شروع اثر، اوج اثر و طول اثر گروه بندی می شوند.</a:t>
            </a:r>
            <a:endParaRPr lang="en-US" b="1" dirty="0">
              <a:cs typeface="B Nazanin" panose="00000400000000000000" pitchFamily="2" charset="-78"/>
            </a:endParaRPr>
          </a:p>
          <a:p>
            <a:pPr algn="r" rtl="1" fontAlgn="base"/>
            <a:r>
              <a:rPr lang="ar-SA" b="1" dirty="0">
                <a:cs typeface="B Nazanin" panose="00000400000000000000" pitchFamily="2" charset="-78"/>
              </a:rPr>
              <a:t>انواع انسولین عبارتند از:</a:t>
            </a:r>
            <a:endParaRPr lang="en-US" b="1" dirty="0">
              <a:cs typeface="B Nazanin" panose="00000400000000000000" pitchFamily="2" charset="-78"/>
            </a:endParaRPr>
          </a:p>
          <a:p>
            <a:pPr algn="r" rtl="1" fontAlgn="base"/>
            <a:r>
              <a:rPr lang="ar-SA" b="1" dirty="0">
                <a:cs typeface="B Nazanin" panose="00000400000000000000" pitchFamily="2" charset="-78"/>
              </a:rPr>
              <a:t>  سریع الاثر</a:t>
            </a:r>
            <a:endParaRPr lang="en-US" b="1" dirty="0">
              <a:cs typeface="B Nazanin" panose="00000400000000000000" pitchFamily="2" charset="-78"/>
            </a:endParaRPr>
          </a:p>
          <a:p>
            <a:pPr algn="r" rtl="1" fontAlgn="base"/>
            <a:r>
              <a:rPr lang="ar-SA" b="1" dirty="0">
                <a:cs typeface="B Nazanin" panose="00000400000000000000" pitchFamily="2" charset="-78"/>
              </a:rPr>
              <a:t>  کوتاه اثر</a:t>
            </a:r>
            <a:endParaRPr lang="en-US" b="1" dirty="0">
              <a:cs typeface="B Nazanin" panose="00000400000000000000" pitchFamily="2" charset="-78"/>
            </a:endParaRPr>
          </a:p>
          <a:p>
            <a:pPr algn="r" rtl="1" fontAlgn="base"/>
            <a:r>
              <a:rPr lang="ar-SA" b="1" dirty="0">
                <a:cs typeface="B Nazanin" panose="00000400000000000000" pitchFamily="2" charset="-78"/>
              </a:rPr>
              <a:t> متوسط الاثر</a:t>
            </a:r>
            <a:endParaRPr lang="en-US" b="1" dirty="0">
              <a:cs typeface="B Nazanin" panose="00000400000000000000" pitchFamily="2" charset="-78"/>
            </a:endParaRPr>
          </a:p>
          <a:p>
            <a:pPr algn="r" rtl="1" fontAlgn="base"/>
            <a:r>
              <a:rPr lang="ar-SA" b="1" dirty="0">
                <a:cs typeface="B Nazanin" panose="00000400000000000000" pitchFamily="2" charset="-78"/>
              </a:rPr>
              <a:t> طولانی اثر</a:t>
            </a:r>
            <a:endParaRPr lang="en-US" b="1" dirty="0">
              <a:cs typeface="B Nazanin" panose="00000400000000000000" pitchFamily="2" charset="-78"/>
            </a:endParaRPr>
          </a:p>
          <a:p>
            <a:pPr algn="r" rtl="1" fontAlgn="base"/>
            <a:r>
              <a:rPr lang="ar-SA" b="1" dirty="0">
                <a:cs typeface="B Nazanin" panose="00000400000000000000" pitchFamily="2" charset="-78"/>
              </a:rPr>
              <a:t>مخلوط</a:t>
            </a:r>
            <a:endParaRPr lang="en-US" b="1" dirty="0">
              <a:cs typeface="B Nazanin" panose="00000400000000000000" pitchFamily="2" charset="-78"/>
            </a:endParaRPr>
          </a:p>
          <a:p>
            <a:pPr algn="r"/>
            <a:endParaRPr lang="en-US" dirty="0">
              <a:cs typeface="2  Badr" pitchFamily="2"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533400"/>
          </a:xfrm>
        </p:spPr>
        <p:txBody>
          <a:bodyPr>
            <a:noAutofit/>
          </a:bodyPr>
          <a:lstStyle/>
          <a:p>
            <a:pPr lvl="0" algn="r"/>
            <a:r>
              <a:rPr lang="fa-IR" sz="2800" b="1" dirty="0">
                <a:solidFill>
                  <a:schemeClr val="accent1">
                    <a:lumMod val="75000"/>
                  </a:schemeClr>
                </a:solidFill>
                <a:cs typeface="B Nazanin" panose="00000400000000000000" pitchFamily="2" charset="-78"/>
              </a:rPr>
              <a:t>سر سوزن ها را هر چند وقت یک بار عوض کنیم؟</a:t>
            </a:r>
            <a:endParaRPr lang="en-US" sz="2800" b="1" dirty="0">
              <a:solidFill>
                <a:schemeClr val="accent1">
                  <a:lumMod val="75000"/>
                </a:schemeClr>
              </a:solidFill>
              <a:cs typeface="B Nazanin" panose="00000400000000000000" pitchFamily="2" charset="-78"/>
            </a:endParaRPr>
          </a:p>
        </p:txBody>
      </p:sp>
      <p:sp>
        <p:nvSpPr>
          <p:cNvPr id="3" name="Content Placeholder 2"/>
          <p:cNvSpPr>
            <a:spLocks noGrp="1"/>
          </p:cNvSpPr>
          <p:nvPr>
            <p:ph idx="1"/>
          </p:nvPr>
        </p:nvSpPr>
        <p:spPr>
          <a:xfrm>
            <a:off x="457200" y="1219200"/>
            <a:ext cx="6500112" cy="4906963"/>
          </a:xfrm>
        </p:spPr>
        <p:txBody>
          <a:bodyPr>
            <a:noAutofit/>
          </a:bodyPr>
          <a:lstStyle/>
          <a:p>
            <a:pPr algn="just"/>
            <a:r>
              <a:rPr lang="fa-IR" sz="2400" b="1" dirty="0">
                <a:cs typeface="B Nazanin" panose="00000400000000000000" pitchFamily="2" charset="-78"/>
              </a:rPr>
              <a:t>یک بار که تزریق کردید باید آن را عوض کنید. اما هزینه ها بالاست و نهایتا ۴ بار بیشتر از سر سوزن استفاده نکنید چون کند می شود و دردناک.</a:t>
            </a:r>
          </a:p>
          <a:p>
            <a:pPr algn="just"/>
            <a:r>
              <a:rPr lang="fa-IR" sz="2400" b="1" dirty="0">
                <a:cs typeface="B Nazanin" panose="00000400000000000000" pitchFamily="2" charset="-78"/>
              </a:rPr>
              <a:t>در حقیقت بیمار دیابتی باید بداند که خودش بر اساس تجربه ای که کسب کرده است با کدام نوع سر سوزن راحت تر است. سر سوزن کوتاه باعث می شود که انسولین زیر پوست بماند و ورم کوچکی که ایجاد می شود باعث می شود که دیرتر جذب شود و تا به مویرگ ها برسد طول می کشد و این نشان می دهد که شما جای مناسبی را برای تزریق انتخاب نکرده اید. یا اگر مثلا سر سرنگ شماره ۸ را در جای نامناسب استفاده کنید باعث می شود که مویرگ ها آسیب ببیند و کبود شود</a:t>
            </a:r>
          </a:p>
          <a:p>
            <a:pPr algn="r" rtl="1"/>
            <a:endParaRPr lang="en-US" sz="2800" dirty="0">
              <a:cs typeface="2  Badr" pitchFamily="2"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B031CF1-9DB6-4A0A-B620-9FEAAA1D7E39}"/>
              </a:ext>
              <a:ext uri="{C183D7F6-B498-43B3-948B-1728B52AA6E4}">
                <adec:decorative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1" cy="6858000"/>
          </a:xfrm>
          <a:prstGeom prst="rect">
            <a:avLst/>
          </a:prstGeom>
        </p:spPr>
      </p:pic>
      <p:sp>
        <p:nvSpPr>
          <p:cNvPr id="2" name="Title 1"/>
          <p:cNvSpPr>
            <a:spLocks noGrp="1"/>
          </p:cNvSpPr>
          <p:nvPr>
            <p:ph type="title"/>
          </p:nvPr>
        </p:nvSpPr>
        <p:spPr>
          <a:xfrm>
            <a:off x="762000" y="609600"/>
            <a:ext cx="6347713" cy="4800600"/>
          </a:xfrm>
        </p:spPr>
        <p:txBody>
          <a:bodyPr>
            <a:noAutofit/>
          </a:bodyPr>
          <a:lstStyle/>
          <a:p>
            <a:pPr lvl="0"/>
            <a:br>
              <a:rPr lang="en-US" sz="3600" dirty="0">
                <a:cs typeface="2  Badr" pitchFamily="2" charset="-78"/>
              </a:rPr>
            </a:br>
            <a:endParaRPr lang="en-US" sz="3600" dirty="0">
              <a:cs typeface="2  Badr" pitchFamily="2" charset="-78"/>
            </a:endParaRPr>
          </a:p>
        </p:txBody>
      </p:sp>
      <p:pic>
        <p:nvPicPr>
          <p:cNvPr id="8" name="Picture 7">
            <a:extLst>
              <a:ext uri="{FF2B5EF4-FFF2-40B4-BE49-F238E27FC236}">
                <a16:creationId xmlns:a16="http://schemas.microsoft.com/office/drawing/2014/main" id="{66F6499B-564A-435D-B61B-E7BC8C3C9B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228600"/>
            <a:ext cx="5334000" cy="1754605"/>
          </a:xfrm>
          <a:prstGeom prst="rect">
            <a:avLst/>
          </a:prstGeom>
        </p:spPr>
      </p:pic>
      <p:sp>
        <p:nvSpPr>
          <p:cNvPr id="3" name="Rectangle 2">
            <a:extLst>
              <a:ext uri="{FF2B5EF4-FFF2-40B4-BE49-F238E27FC236}">
                <a16:creationId xmlns:a16="http://schemas.microsoft.com/office/drawing/2014/main" id="{A9EBF8B6-4D84-4237-A789-84DB72FCF049}"/>
              </a:ext>
            </a:extLst>
          </p:cNvPr>
          <p:cNvSpPr/>
          <p:nvPr/>
        </p:nvSpPr>
        <p:spPr>
          <a:xfrm>
            <a:off x="2823668" y="5337770"/>
            <a:ext cx="184730" cy="923330"/>
          </a:xfrm>
          <a:prstGeom prst="rect">
            <a:avLst/>
          </a:prstGeom>
          <a:noFill/>
        </p:spPr>
        <p:txBody>
          <a:bodyPr wrap="none" lIns="91440" tIns="45720" rIns="91440" bIns="45720">
            <a:spAutoFit/>
          </a:bodyPr>
          <a:lstStyle/>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4" name="Rectangle 3">
            <a:extLst>
              <a:ext uri="{FF2B5EF4-FFF2-40B4-BE49-F238E27FC236}">
                <a16:creationId xmlns:a16="http://schemas.microsoft.com/office/drawing/2014/main" id="{DAACFA8F-A708-4E10-BC84-4F194861210E}"/>
              </a:ext>
            </a:extLst>
          </p:cNvPr>
          <p:cNvSpPr/>
          <p:nvPr/>
        </p:nvSpPr>
        <p:spPr>
          <a:xfrm>
            <a:off x="736600" y="5337770"/>
            <a:ext cx="2921000" cy="1384995"/>
          </a:xfrm>
          <a:prstGeom prst="rect">
            <a:avLst/>
          </a:prstGeom>
        </p:spPr>
        <p:txBody>
          <a:bodyPr wrap="square">
            <a:spAutoFit/>
          </a:bodyPr>
          <a:lstStyle/>
          <a:p>
            <a:pPr algn="ctr"/>
            <a:r>
              <a:rPr lang="fa-IR" sz="2400" b="1" dirty="0">
                <a:cs typeface="B Nazanin" panose="00000400000000000000" pitchFamily="2" charset="-78"/>
              </a:rPr>
              <a:t>گرد آورنده :</a:t>
            </a:r>
          </a:p>
          <a:p>
            <a:pPr algn="ctr"/>
            <a:r>
              <a:rPr lang="fa-IR" sz="2000" b="1" dirty="0">
                <a:cs typeface="B Nazanin" panose="00000400000000000000" pitchFamily="2" charset="-78"/>
              </a:rPr>
              <a:t>زری منتظری مسئول آموزش به بیمار بیمارستان سجادیه تربت جام </a:t>
            </a:r>
            <a:endParaRPr lang="fa-IR" b="1" dirty="0">
              <a:cs typeface="B Nazanin" panose="00000400000000000000"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4876800" cy="1295400"/>
          </a:xfrm>
        </p:spPr>
        <p:txBody>
          <a:bodyPr>
            <a:normAutofit/>
          </a:bodyPr>
          <a:lstStyle/>
          <a:p>
            <a:pPr algn="ctr"/>
            <a:r>
              <a:rPr lang="ar-SA" b="1" dirty="0">
                <a:cs typeface="2  Badr" pitchFamily="2" charset="-78"/>
              </a:rPr>
              <a:t>اشکال مختلف انسولین</a:t>
            </a:r>
            <a:br>
              <a:rPr lang="en-US" dirty="0">
                <a:cs typeface="2  Badr" pitchFamily="2" charset="-78"/>
              </a:rPr>
            </a:br>
            <a:endParaRPr lang="en-US" dirty="0">
              <a:cs typeface="2  Badr" pitchFamily="2" charset="-78"/>
            </a:endParaRPr>
          </a:p>
        </p:txBody>
      </p:sp>
      <p:sp>
        <p:nvSpPr>
          <p:cNvPr id="3" name="Content Placeholder 2"/>
          <p:cNvSpPr>
            <a:spLocks noGrp="1"/>
          </p:cNvSpPr>
          <p:nvPr>
            <p:ph idx="1"/>
          </p:nvPr>
        </p:nvSpPr>
        <p:spPr>
          <a:xfrm>
            <a:off x="457200" y="1143000"/>
            <a:ext cx="6934200" cy="5486400"/>
          </a:xfrm>
        </p:spPr>
        <p:txBody>
          <a:bodyPr>
            <a:noAutofit/>
          </a:bodyPr>
          <a:lstStyle/>
          <a:p>
            <a:pPr rtl="1" fontAlgn="base"/>
            <a:r>
              <a:rPr lang="ar-SA" sz="1400" b="1" dirty="0">
                <a:cs typeface="2  Badr" pitchFamily="2" charset="-78"/>
              </a:rPr>
              <a:t>رایج ترین انواع انسولین موجود در ایران، انسولین­های </a:t>
            </a:r>
            <a:r>
              <a:rPr lang="en-US" sz="1400" b="1" dirty="0">
                <a:cs typeface="2  Badr" pitchFamily="2" charset="-78"/>
              </a:rPr>
              <a:t>regular</a:t>
            </a:r>
            <a:r>
              <a:rPr lang="ar-SA" sz="1400" b="1" dirty="0">
                <a:cs typeface="2  Badr" pitchFamily="2" charset="-78"/>
              </a:rPr>
              <a:t> و </a:t>
            </a:r>
            <a:r>
              <a:rPr lang="en-US" sz="1400" b="1" dirty="0">
                <a:cs typeface="2  Badr" pitchFamily="2" charset="-78"/>
              </a:rPr>
              <a:t>NPH</a:t>
            </a:r>
            <a:r>
              <a:rPr lang="ar-SA" sz="1400" b="1" dirty="0">
                <a:cs typeface="2  Badr" pitchFamily="2" charset="-78"/>
              </a:rPr>
              <a:t> هستند که بصورت ویال های شیری و شفاف موجود می باشند.</a:t>
            </a:r>
            <a:endParaRPr lang="en-US" sz="1400" b="1" dirty="0">
              <a:cs typeface="2  Badr" pitchFamily="2" charset="-78"/>
            </a:endParaRPr>
          </a:p>
          <a:p>
            <a:pPr rtl="1" fontAlgn="base"/>
            <a:r>
              <a:rPr lang="ar-SA" sz="1400" b="1" dirty="0">
                <a:solidFill>
                  <a:schemeClr val="accent1"/>
                </a:solidFill>
                <a:cs typeface="2  Badr" pitchFamily="2" charset="-78"/>
              </a:rPr>
              <a:t>انسولین رگولار</a:t>
            </a:r>
            <a:r>
              <a:rPr lang="ar-SA" sz="1400" b="1" dirty="0">
                <a:cs typeface="2  Badr" pitchFamily="2" charset="-78"/>
              </a:rPr>
              <a:t>: یک انسولین انسانی است که از طریق تکنیک های </a:t>
            </a:r>
            <a:r>
              <a:rPr lang="en-US" sz="1400" b="1" dirty="0">
                <a:cs typeface="2  Badr" pitchFamily="2" charset="-78"/>
              </a:rPr>
              <a:t>DNA</a:t>
            </a:r>
            <a:r>
              <a:rPr lang="ar-SA" sz="1400" b="1" dirty="0">
                <a:cs typeface="2  Badr" pitchFamily="2" charset="-78"/>
              </a:rPr>
              <a:t> نوترکیب تهیه می شود و بصورت شفاف است.</a:t>
            </a:r>
            <a:endParaRPr lang="en-US" sz="1400" b="1" dirty="0">
              <a:cs typeface="2  Badr" pitchFamily="2" charset="-78"/>
            </a:endParaRPr>
          </a:p>
          <a:p>
            <a:pPr rtl="1" fontAlgn="base"/>
            <a:r>
              <a:rPr lang="ar-SA" sz="1400" b="1" dirty="0">
                <a:cs typeface="2  Badr" pitchFamily="2" charset="-78"/>
              </a:rPr>
              <a:t>جزء انواع انسولین های کوتاه اثر قرار دارد.</a:t>
            </a:r>
            <a:endParaRPr lang="en-US" sz="1400" b="1" dirty="0">
              <a:cs typeface="2  Badr" pitchFamily="2" charset="-78"/>
            </a:endParaRPr>
          </a:p>
          <a:p>
            <a:pPr rtl="1" fontAlgn="base"/>
            <a:r>
              <a:rPr lang="ar-SA" sz="1400" b="1" dirty="0">
                <a:cs typeface="2  Badr" pitchFamily="2" charset="-78"/>
              </a:rPr>
              <a:t>اثر انسولین رگولار در عرض </a:t>
            </a:r>
            <a:r>
              <a:rPr lang="fa-IR" sz="1400" b="1" dirty="0">
                <a:cs typeface="2  Badr" pitchFamily="2" charset="-78"/>
              </a:rPr>
              <a:t>۳۰</a:t>
            </a:r>
            <a:r>
              <a:rPr lang="ar-SA" sz="1400" b="1" dirty="0">
                <a:cs typeface="2  Badr" pitchFamily="2" charset="-78"/>
              </a:rPr>
              <a:t> دقیقه پس از تزریق زیرجلدی ظاهر شده و دارای نیمه عمر بیولوژیکی حداکثر </a:t>
            </a:r>
            <a:r>
              <a:rPr lang="fa-IR" sz="1400" b="1" dirty="0">
                <a:cs typeface="2  Badr" pitchFamily="2" charset="-78"/>
              </a:rPr>
              <a:t>۱۲</a:t>
            </a:r>
            <a:r>
              <a:rPr lang="ar-SA" sz="1400" b="1" dirty="0">
                <a:cs typeface="2  Badr" pitchFamily="2" charset="-78"/>
              </a:rPr>
              <a:t> ساعت است.</a:t>
            </a:r>
            <a:endParaRPr lang="en-US" sz="1400" b="1" dirty="0">
              <a:cs typeface="2  Badr" pitchFamily="2" charset="-78"/>
            </a:endParaRPr>
          </a:p>
          <a:p>
            <a:pPr rtl="1" fontAlgn="base"/>
            <a:r>
              <a:rPr lang="ar-SA" sz="1400" b="1" dirty="0">
                <a:cs typeface="2  Badr" pitchFamily="2" charset="-78"/>
              </a:rPr>
              <a:t>مقدار ناچیزی از انسولین رگولار از طریق ادرار دفع می شود.</a:t>
            </a:r>
            <a:endParaRPr lang="en-US" sz="1400" b="1" dirty="0">
              <a:cs typeface="2  Badr" pitchFamily="2" charset="-78"/>
            </a:endParaRPr>
          </a:p>
          <a:p>
            <a:pPr rtl="1" fontAlgn="base"/>
            <a:r>
              <a:rPr lang="ar-SA" sz="1400" b="1" dirty="0">
                <a:cs typeface="2  Badr" pitchFamily="2" charset="-78"/>
              </a:rPr>
              <a:t>دوزاژ انسولین رگولار منحصر به شرایط بیمار می باشد. معمولاً روزانه </a:t>
            </a:r>
            <a:r>
              <a:rPr lang="fa-IR" sz="1400" b="1" dirty="0">
                <a:cs typeface="2  Badr" pitchFamily="2" charset="-78"/>
              </a:rPr>
              <a:t>۳</a:t>
            </a:r>
            <a:r>
              <a:rPr lang="ar-SA" sz="1400" b="1" dirty="0">
                <a:cs typeface="2  Badr" pitchFamily="2" charset="-78"/>
              </a:rPr>
              <a:t> تا </a:t>
            </a:r>
            <a:r>
              <a:rPr lang="fa-IR" sz="1400" b="1" dirty="0">
                <a:cs typeface="2  Badr" pitchFamily="2" charset="-78"/>
              </a:rPr>
              <a:t>۴</a:t>
            </a:r>
            <a:r>
              <a:rPr lang="ar-SA" sz="1400" b="1" dirty="0">
                <a:cs typeface="2  Badr" pitchFamily="2" charset="-78"/>
              </a:rPr>
              <a:t> بار و هر بار </a:t>
            </a:r>
            <a:r>
              <a:rPr lang="fa-IR" sz="1400" b="1" dirty="0">
                <a:cs typeface="2  Badr" pitchFamily="2" charset="-78"/>
              </a:rPr>
              <a:t>۱۵</a:t>
            </a:r>
            <a:r>
              <a:rPr lang="ar-SA" sz="1400" b="1" dirty="0">
                <a:cs typeface="2  Badr" pitchFamily="2" charset="-78"/>
              </a:rPr>
              <a:t> تا </a:t>
            </a:r>
            <a:r>
              <a:rPr lang="fa-IR" sz="1400" b="1" dirty="0">
                <a:cs typeface="2  Badr" pitchFamily="2" charset="-78"/>
              </a:rPr>
              <a:t>۳۰</a:t>
            </a:r>
            <a:r>
              <a:rPr lang="ar-SA" sz="1400" b="1" dirty="0">
                <a:cs typeface="2  Badr" pitchFamily="2" charset="-78"/>
              </a:rPr>
              <a:t> دقیقه قبل از غذا بصورت زیرجلدی استفاده می شود.</a:t>
            </a:r>
            <a:endParaRPr lang="en-US" sz="1400" b="1" dirty="0">
              <a:cs typeface="2  Badr" pitchFamily="2" charset="-78"/>
            </a:endParaRPr>
          </a:p>
          <a:p>
            <a:pPr rtl="1" fontAlgn="base"/>
            <a:r>
              <a:rPr lang="ar-SA" sz="1400" b="1" dirty="0">
                <a:cs typeface="2  Badr" pitchFamily="2" charset="-78"/>
              </a:rPr>
              <a:t>انسولین داخل یخچال نگهداری می شود، بعد از باز کردن ظرف انسولین، می توان یک تا دو ماه خارج از یخچال نگه داشت.</a:t>
            </a:r>
            <a:endParaRPr lang="en-US" sz="1400" b="1" dirty="0">
              <a:cs typeface="2  Badr" pitchFamily="2" charset="-78"/>
            </a:endParaRPr>
          </a:p>
          <a:p>
            <a:pPr rtl="1" fontAlgn="base"/>
            <a:r>
              <a:rPr lang="ar-SA" sz="1400" b="1" dirty="0">
                <a:cs typeface="2  Badr" pitchFamily="2" charset="-78"/>
              </a:rPr>
              <a:t>انسولین که داخل یخچال بوده و سرد است، قبل از تزریق باید به دمای اتاق برسد و باید مقداری بین دستان خود نگه دارید تا به دمای بدن نزدیک شود.</a:t>
            </a:r>
            <a:endParaRPr lang="en-US" sz="1400" b="1" dirty="0">
              <a:cs typeface="2  Badr" pitchFamily="2" charset="-78"/>
            </a:endParaRPr>
          </a:p>
          <a:p>
            <a:pPr rtl="1" fontAlgn="base"/>
            <a:r>
              <a:rPr lang="ar-SA" sz="1400" b="1" dirty="0">
                <a:cs typeface="2  Badr" pitchFamily="2" charset="-78"/>
              </a:rPr>
              <a:t>انسولین رگولار شفاف بوده و باید از تجویز محلول کدر یا تغییر رنگ داده اجتناب کرد.</a:t>
            </a:r>
            <a:endParaRPr lang="en-US" sz="1400" b="1" dirty="0">
              <a:cs typeface="2  Badr" pitchFamily="2" charset="-78"/>
            </a:endParaRPr>
          </a:p>
          <a:p>
            <a:pPr algn="r" rtl="1" fontAlgn="base"/>
            <a:endParaRPr lang="en-US" sz="2000" dirty="0">
              <a:cs typeface="2  Badr" pitchFamily="2" charset="-78"/>
            </a:endParaRPr>
          </a:p>
          <a:p>
            <a:pPr algn="r"/>
            <a:endParaRPr lang="en-US" sz="2000" dirty="0">
              <a:cs typeface="2  Badr"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6477000" cy="5668963"/>
          </a:xfrm>
        </p:spPr>
        <p:txBody>
          <a:bodyPr>
            <a:normAutofit/>
          </a:bodyPr>
          <a:lstStyle/>
          <a:p>
            <a:pPr algn="r" rtl="1" fontAlgn="base"/>
            <a:r>
              <a:rPr lang="en-US" b="1" dirty="0">
                <a:solidFill>
                  <a:schemeClr val="accent1"/>
                </a:solidFill>
                <a:cs typeface="2  Badr" pitchFamily="2" charset="-78"/>
              </a:rPr>
              <a:t>NPH</a:t>
            </a:r>
            <a:r>
              <a:rPr lang="ar-SA" b="1" dirty="0">
                <a:cs typeface="2  Badr" pitchFamily="2" charset="-78"/>
              </a:rPr>
              <a:t> : </a:t>
            </a:r>
            <a:r>
              <a:rPr lang="ar-SA" dirty="0">
                <a:cs typeface="2  Badr" pitchFamily="2" charset="-78"/>
              </a:rPr>
              <a:t>آنالوگ انسولین انسانی است که به روش نوترکیب تولید شده و شیری رنگ است.</a:t>
            </a:r>
            <a:endParaRPr lang="en-US" dirty="0">
              <a:cs typeface="2  Badr" pitchFamily="2" charset="-78"/>
            </a:endParaRPr>
          </a:p>
          <a:p>
            <a:pPr algn="r" rtl="1" fontAlgn="base"/>
            <a:r>
              <a:rPr lang="ar-SA" dirty="0">
                <a:cs typeface="2  Badr" pitchFamily="2" charset="-78"/>
              </a:rPr>
              <a:t>جزء انسولین های متوسط الاثر می باشد.</a:t>
            </a:r>
            <a:endParaRPr lang="en-US" dirty="0">
              <a:cs typeface="2  Badr" pitchFamily="2" charset="-78"/>
            </a:endParaRPr>
          </a:p>
          <a:p>
            <a:pPr algn="r" rtl="1" fontAlgn="base"/>
            <a:r>
              <a:rPr lang="ar-SA" dirty="0">
                <a:cs typeface="2  Badr" pitchFamily="2" charset="-78"/>
              </a:rPr>
              <a:t>شروع اثر انسولین تقریباً دو ساعت پس از تزریق زیرجلدی بوده و حداکثر اثر آن </a:t>
            </a:r>
            <a:r>
              <a:rPr lang="fa-IR" dirty="0">
                <a:cs typeface="2  Badr" pitchFamily="2" charset="-78"/>
              </a:rPr>
              <a:t>۶-۵</a:t>
            </a:r>
            <a:r>
              <a:rPr lang="ar-SA" dirty="0">
                <a:cs typeface="2  Badr" pitchFamily="2" charset="-78"/>
              </a:rPr>
              <a:t> ساعت پس از تزریق و طول اثر آن </a:t>
            </a:r>
            <a:r>
              <a:rPr lang="fa-IR" dirty="0">
                <a:cs typeface="2  Badr" pitchFamily="2" charset="-78"/>
              </a:rPr>
              <a:t>۱۲-۸</a:t>
            </a:r>
            <a:r>
              <a:rPr lang="ar-SA" dirty="0">
                <a:cs typeface="2  Badr" pitchFamily="2" charset="-78"/>
              </a:rPr>
              <a:t> ساعت بعد می باشد.</a:t>
            </a:r>
            <a:endParaRPr lang="en-US" dirty="0">
              <a:cs typeface="2  Badr" pitchFamily="2" charset="-78"/>
            </a:endParaRPr>
          </a:p>
          <a:p>
            <a:pPr algn="r" rtl="1" fontAlgn="base"/>
            <a:r>
              <a:rPr lang="ar-SA" dirty="0">
                <a:cs typeface="2  Badr" pitchFamily="2" charset="-78"/>
              </a:rPr>
              <a:t>انسولین </a:t>
            </a:r>
            <a:r>
              <a:rPr lang="en-US" dirty="0">
                <a:cs typeface="2  Badr" pitchFamily="2" charset="-78"/>
              </a:rPr>
              <a:t>NPH</a:t>
            </a:r>
            <a:r>
              <a:rPr lang="ar-SA" dirty="0">
                <a:cs typeface="2  Badr" pitchFamily="2" charset="-78"/>
              </a:rPr>
              <a:t>، انسولین پایه بوده و زمان تزریق آن، ارتباطی با زمان غذاخوردن ندارد و معمولاً روزی دوبار در روز به فاصله </a:t>
            </a:r>
            <a:r>
              <a:rPr lang="fa-IR" dirty="0">
                <a:cs typeface="2  Badr" pitchFamily="2" charset="-78"/>
              </a:rPr>
              <a:t>۱۲</a:t>
            </a:r>
            <a:r>
              <a:rPr lang="ar-SA" dirty="0">
                <a:cs typeface="2  Badr" pitchFamily="2" charset="-78"/>
              </a:rPr>
              <a:t> ساعت تزریق می شود.</a:t>
            </a:r>
            <a:endParaRPr lang="en-US" dirty="0">
              <a:cs typeface="2  Badr" pitchFamily="2" charset="-78"/>
            </a:endParaRPr>
          </a:p>
          <a:p>
            <a:pPr algn="r" rtl="1" fontAlgn="base"/>
            <a:r>
              <a:rPr lang="ar-SA" dirty="0">
                <a:cs typeface="2  Badr" pitchFamily="2" charset="-78"/>
              </a:rPr>
              <a:t>در صورت داشتن نارسایی کلیوی و کبدی، حتماً پزشک معالج خود را آگاه کنید.</a:t>
            </a:r>
            <a:endParaRPr lang="en-US" dirty="0">
              <a:cs typeface="2  Badr" pitchFamily="2" charset="-78"/>
            </a:endParaRPr>
          </a:p>
          <a:p>
            <a:pPr algn="r" rtl="1" fontAlgn="base"/>
            <a:r>
              <a:rPr lang="ar-SA" dirty="0">
                <a:cs typeface="2  Badr" pitchFamily="2" charset="-78"/>
              </a:rPr>
              <a:t>در زمان استفاده از این انسولین، باید قندخون را حدود </a:t>
            </a:r>
            <a:r>
              <a:rPr lang="fa-IR" dirty="0">
                <a:cs typeface="2  Badr" pitchFamily="2" charset="-78"/>
              </a:rPr>
              <a:t>۶</a:t>
            </a:r>
            <a:r>
              <a:rPr lang="ar-SA" dirty="0">
                <a:cs typeface="2  Badr" pitchFamily="2" charset="-78"/>
              </a:rPr>
              <a:t> ساعت بعد از تزریق، کنترل و ثبت کرده و در تمام طول اثر، مراقب افت قندخون بود.</a:t>
            </a:r>
            <a:endParaRPr lang="en-US" dirty="0">
              <a:cs typeface="2  Badr" pitchFamily="2" charset="-78"/>
            </a:endParaRPr>
          </a:p>
          <a:p>
            <a:pPr algn="r" rtl="1" fontAlgn="base"/>
            <a:r>
              <a:rPr lang="ar-SA" dirty="0">
                <a:cs typeface="2  Badr" pitchFamily="2" charset="-78"/>
              </a:rPr>
              <a:t>قبل از مصرف انسولین، باید آن را به آرامی کف دست غلتاند تا بصورت یکدست شیری شود.</a:t>
            </a:r>
            <a:endParaRPr lang="en-US" dirty="0">
              <a:cs typeface="2  Badr" pitchFamily="2" charset="-78"/>
            </a:endParaRPr>
          </a:p>
          <a:p>
            <a:pPr algn="r" rtl="1" fontAlgn="base"/>
            <a:r>
              <a:rPr lang="ar-SA" dirty="0">
                <a:cs typeface="2  Badr" pitchFamily="2" charset="-78"/>
              </a:rPr>
              <a:t>از تکان دادن شدید ویال انسولین بپرهیزید چرا که اثر دارو را کاهش می دهد.</a:t>
            </a:r>
            <a:endParaRPr lang="en-US" dirty="0">
              <a:cs typeface="2  Badr" pitchFamily="2" charset="-78"/>
            </a:endParaRPr>
          </a:p>
          <a:p>
            <a:pPr algn="r" rtl="1" fontAlgn="base"/>
            <a:r>
              <a:rPr lang="ar-SA" dirty="0">
                <a:cs typeface="2  Badr" pitchFamily="2" charset="-78"/>
              </a:rPr>
              <a:t>در صورتی که انسولین در ته ویال معلق و به صورت دانه دانه بنظر رسیده و یکنواخت نباشد، از مصرف آن اجتناب کنید.</a:t>
            </a:r>
            <a:endParaRPr lang="en-US" dirty="0">
              <a:cs typeface="2  Badr" pitchFamily="2" charset="-78"/>
            </a:endParaRPr>
          </a:p>
          <a:p>
            <a:pPr algn="r" rtl="1" fontAlgn="base"/>
            <a:r>
              <a:rPr lang="ar-SA" dirty="0">
                <a:cs typeface="2  Badr" pitchFamily="2" charset="-78"/>
              </a:rPr>
              <a:t>هنگام خرید انسولین، به تاریخ انقضای ویال توجه کنید.</a:t>
            </a:r>
            <a:endParaRPr lang="en-US" dirty="0">
              <a:cs typeface="2  Badr" pitchFamily="2" charset="-78"/>
            </a:endParaRPr>
          </a:p>
          <a:p>
            <a:pPr algn="r"/>
            <a:endParaRPr lang="en-US" dirty="0">
              <a:cs typeface="2  Badr"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7162800" cy="5668963"/>
          </a:xfrm>
        </p:spPr>
        <p:txBody>
          <a:bodyPr>
            <a:noAutofit/>
          </a:bodyPr>
          <a:lstStyle/>
          <a:p>
            <a:pPr algn="r" rtl="1" fontAlgn="base"/>
            <a:r>
              <a:rPr lang="ar-SA" sz="2400" b="1" dirty="0">
                <a:solidFill>
                  <a:schemeClr val="accent1"/>
                </a:solidFill>
                <a:cs typeface="2  Badr" pitchFamily="2" charset="-78"/>
              </a:rPr>
              <a:t>لیسپرو</a:t>
            </a:r>
            <a:r>
              <a:rPr lang="ar-SA" b="1" dirty="0">
                <a:cs typeface="2  Badr" pitchFamily="2" charset="-78"/>
              </a:rPr>
              <a:t>:</a:t>
            </a:r>
            <a:r>
              <a:rPr lang="ar-SA" dirty="0">
                <a:cs typeface="2  Badr" pitchFamily="2" charset="-78"/>
              </a:rPr>
              <a:t> (</a:t>
            </a:r>
            <a:r>
              <a:rPr lang="en-US" dirty="0" err="1">
                <a:cs typeface="2  Badr" pitchFamily="2" charset="-78"/>
              </a:rPr>
              <a:t>Apidra</a:t>
            </a:r>
            <a:r>
              <a:rPr lang="ar-SA" dirty="0">
                <a:cs typeface="2  Badr" pitchFamily="2" charset="-78"/>
              </a:rPr>
              <a:t>) این انسولین برای مهار افزایش ناگهانی قندخون بعد از غذا مصرف می شود.</a:t>
            </a:r>
            <a:endParaRPr lang="en-US" dirty="0">
              <a:cs typeface="2  Badr" pitchFamily="2" charset="-78"/>
            </a:endParaRPr>
          </a:p>
          <a:p>
            <a:pPr algn="r" rtl="1" fontAlgn="base"/>
            <a:r>
              <a:rPr lang="ar-SA" dirty="0">
                <a:cs typeface="2  Badr" pitchFamily="2" charset="-78"/>
              </a:rPr>
              <a:t>این انسولین بوسیله حلال استریل مخصوص خودش و یا مخلوط­های متفاوت انسولین </a:t>
            </a:r>
            <a:r>
              <a:rPr lang="en-US" dirty="0">
                <a:cs typeface="2  Badr" pitchFamily="2" charset="-78"/>
              </a:rPr>
              <a:t>NPH</a:t>
            </a:r>
            <a:r>
              <a:rPr lang="ar-SA" dirty="0">
                <a:cs typeface="2  Badr" pitchFamily="2" charset="-78"/>
              </a:rPr>
              <a:t> و رگولار با نسبت­های متفاوت رقیق می­گردد و مورد استفاده قرار می­گیرد.</a:t>
            </a:r>
            <a:endParaRPr lang="en-US" dirty="0">
              <a:cs typeface="2  Badr" pitchFamily="2" charset="-78"/>
            </a:endParaRPr>
          </a:p>
          <a:p>
            <a:pPr algn="r" rtl="1" fontAlgn="base"/>
            <a:r>
              <a:rPr lang="ar-SA" dirty="0">
                <a:cs typeface="2  Badr" pitchFamily="2" charset="-78"/>
              </a:rPr>
              <a:t>مخلوط این ترکیبات در یخچال تا </a:t>
            </a:r>
            <a:r>
              <a:rPr lang="fa-IR" dirty="0">
                <a:cs typeface="2  Badr" pitchFamily="2" charset="-78"/>
              </a:rPr>
              <a:t>۲۸</a:t>
            </a:r>
            <a:r>
              <a:rPr lang="ar-SA" dirty="0">
                <a:cs typeface="2  Badr" pitchFamily="2" charset="-78"/>
              </a:rPr>
              <a:t> روز و در دمای اتاق تا </a:t>
            </a:r>
            <a:r>
              <a:rPr lang="fa-IR" dirty="0">
                <a:cs typeface="2  Badr" pitchFamily="2" charset="-78"/>
              </a:rPr>
              <a:t>۱۴</a:t>
            </a:r>
            <a:r>
              <a:rPr lang="ar-SA" dirty="0">
                <a:cs typeface="2  Badr" pitchFamily="2" charset="-78"/>
              </a:rPr>
              <a:t> روز پایدار می­باشد.</a:t>
            </a:r>
            <a:endParaRPr lang="en-US" dirty="0">
              <a:cs typeface="2  Badr" pitchFamily="2" charset="-78"/>
            </a:endParaRPr>
          </a:p>
          <a:p>
            <a:pPr algn="r" rtl="1" fontAlgn="base"/>
            <a:r>
              <a:rPr lang="ar-SA" dirty="0">
                <a:cs typeface="2  Badr" pitchFamily="2" charset="-78"/>
              </a:rPr>
              <a:t>جزء انسولین های کوتاه اثر می باشد.</a:t>
            </a:r>
            <a:endParaRPr lang="en-US" dirty="0">
              <a:cs typeface="2  Badr" pitchFamily="2" charset="-78"/>
            </a:endParaRPr>
          </a:p>
          <a:p>
            <a:pPr algn="r" rtl="1" fontAlgn="base"/>
            <a:r>
              <a:rPr lang="ar-SA" dirty="0">
                <a:cs typeface="2  Badr" pitchFamily="2" charset="-78"/>
              </a:rPr>
              <a:t>این انسولین، از </a:t>
            </a:r>
            <a:r>
              <a:rPr lang="fa-IR" dirty="0">
                <a:cs typeface="2  Badr" pitchFamily="2" charset="-78"/>
              </a:rPr>
              <a:t>۱۵</a:t>
            </a:r>
            <a:r>
              <a:rPr lang="ar-SA" dirty="0">
                <a:cs typeface="2  Badr" pitchFamily="2" charset="-78"/>
              </a:rPr>
              <a:t> دقیقه مانده به مصرف غذا تا مدت کوتاهی بعد از غذا قابل تزریق است.</a:t>
            </a:r>
            <a:endParaRPr lang="en-US" dirty="0">
              <a:cs typeface="2  Badr" pitchFamily="2" charset="-78"/>
            </a:endParaRPr>
          </a:p>
          <a:p>
            <a:pPr algn="r" rtl="1" fontAlgn="base"/>
            <a:r>
              <a:rPr lang="ar-SA" dirty="0">
                <a:cs typeface="2  Badr" pitchFamily="2" charset="-78"/>
              </a:rPr>
              <a:t>بسیار سریع (در عرض </a:t>
            </a:r>
            <a:r>
              <a:rPr lang="fa-IR" dirty="0">
                <a:cs typeface="2  Badr" pitchFamily="2" charset="-78"/>
              </a:rPr>
              <a:t>۱۵</a:t>
            </a:r>
            <a:r>
              <a:rPr lang="ar-SA" dirty="0">
                <a:cs typeface="2  Badr" pitchFamily="2" charset="-78"/>
              </a:rPr>
              <a:t> دقیقه) از محل تزریق زیرجلدی جذب می شود.</a:t>
            </a:r>
            <a:endParaRPr lang="en-US" dirty="0">
              <a:cs typeface="2  Badr" pitchFamily="2" charset="-78"/>
            </a:endParaRPr>
          </a:p>
          <a:p>
            <a:pPr algn="r" rtl="1" fontAlgn="base"/>
            <a:r>
              <a:rPr lang="ar-SA" dirty="0">
                <a:cs typeface="2  Badr" pitchFamily="2" charset="-78"/>
              </a:rPr>
              <a:t>پیک اثر از حدود نیم ساعت تا </a:t>
            </a:r>
            <a:r>
              <a:rPr lang="fa-IR" dirty="0">
                <a:cs typeface="2  Badr" pitchFamily="2" charset="-78"/>
              </a:rPr>
              <a:t>۲-۱</a:t>
            </a:r>
            <a:r>
              <a:rPr lang="ar-SA" dirty="0">
                <a:cs typeface="2  Badr" pitchFamily="2" charset="-78"/>
              </a:rPr>
              <a:t> ساعت بعد از تزریق است.</a:t>
            </a:r>
            <a:endParaRPr lang="en-US" dirty="0">
              <a:cs typeface="2  Badr" pitchFamily="2" charset="-78"/>
            </a:endParaRPr>
          </a:p>
          <a:p>
            <a:pPr algn="r" rtl="1" fontAlgn="base"/>
            <a:r>
              <a:rPr lang="ar-SA" dirty="0">
                <a:cs typeface="2  Badr" pitchFamily="2" charset="-78"/>
              </a:rPr>
              <a:t>طول مدت اثر، </a:t>
            </a:r>
            <a:r>
              <a:rPr lang="fa-IR" dirty="0">
                <a:cs typeface="2  Badr" pitchFamily="2" charset="-78"/>
              </a:rPr>
              <a:t>۵-۳</a:t>
            </a:r>
            <a:r>
              <a:rPr lang="ar-SA" dirty="0">
                <a:cs typeface="2  Badr" pitchFamily="2" charset="-78"/>
              </a:rPr>
              <a:t> ساعت می باشد.</a:t>
            </a:r>
            <a:endParaRPr lang="en-US" dirty="0">
              <a:cs typeface="2  Badr" pitchFamily="2" charset="-78"/>
            </a:endParaRPr>
          </a:p>
          <a:p>
            <a:pPr algn="r" rtl="1" fontAlgn="base"/>
            <a:r>
              <a:rPr lang="ar-SA" dirty="0">
                <a:cs typeface="2  Badr" pitchFamily="2" charset="-78"/>
              </a:rPr>
              <a:t>ترکیب انسولین لیسپرو با یک انسولین متوسط اثر، بهترین نتیجه را می دهد.</a:t>
            </a:r>
            <a:endParaRPr lang="en-US" dirty="0">
              <a:cs typeface="2  Badr" pitchFamily="2" charset="-78"/>
            </a:endParaRPr>
          </a:p>
          <a:p>
            <a:pPr algn="r"/>
            <a:endParaRPr lang="en-US" sz="2400" dirty="0">
              <a:cs typeface="2  Badr"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76200"/>
            <a:ext cx="6553200" cy="6096000"/>
          </a:xfrm>
        </p:spPr>
        <p:txBody>
          <a:bodyPr>
            <a:noAutofit/>
          </a:bodyPr>
          <a:lstStyle/>
          <a:p>
            <a:pPr algn="r" rtl="1" fontAlgn="base"/>
            <a:r>
              <a:rPr lang="ar-SA" sz="1400" b="1" dirty="0">
                <a:solidFill>
                  <a:schemeClr val="accent1"/>
                </a:solidFill>
                <a:cs typeface="2  Badr" pitchFamily="2" charset="-78"/>
              </a:rPr>
              <a:t>آسپارت</a:t>
            </a:r>
            <a:r>
              <a:rPr lang="ar-SA" sz="1400" b="1" dirty="0">
                <a:cs typeface="2  Badr" pitchFamily="2" charset="-78"/>
              </a:rPr>
              <a:t>: (آسپارت شفاف </a:t>
            </a:r>
            <a:r>
              <a:rPr lang="en-US" sz="1400" b="1" dirty="0" err="1">
                <a:cs typeface="2  Badr" pitchFamily="2" charset="-78"/>
              </a:rPr>
              <a:t>Novorapid</a:t>
            </a:r>
            <a:r>
              <a:rPr lang="ar-SA" sz="1400" b="1" dirty="0">
                <a:cs typeface="2  Badr" pitchFamily="2" charset="-78"/>
              </a:rPr>
              <a:t> و آسپارت </a:t>
            </a:r>
            <a:r>
              <a:rPr lang="fa-IR" sz="1400" b="1" dirty="0">
                <a:cs typeface="2  Badr" pitchFamily="2" charset="-78"/>
              </a:rPr>
              <a:t>۷۰/۳۰ </a:t>
            </a:r>
            <a:r>
              <a:rPr lang="en-US" sz="1400" b="1" dirty="0" err="1">
                <a:cs typeface="2  Badr" pitchFamily="2" charset="-78"/>
              </a:rPr>
              <a:t>Novomix</a:t>
            </a:r>
            <a:r>
              <a:rPr lang="fa-IR" sz="1400" b="1" dirty="0">
                <a:cs typeface="2  Badr" pitchFamily="2" charset="-78"/>
              </a:rPr>
              <a:t>) </a:t>
            </a:r>
            <a:r>
              <a:rPr lang="ar-SA" sz="1400" b="1" dirty="0">
                <a:cs typeface="2  Badr" pitchFamily="2" charset="-78"/>
              </a:rPr>
              <a:t>این انسولین نیز، قندخون بعد از غذا را تنظیم می­کند.</a:t>
            </a:r>
            <a:endParaRPr lang="en-US" sz="1400" b="1" dirty="0">
              <a:cs typeface="2  Badr" pitchFamily="2" charset="-78"/>
            </a:endParaRPr>
          </a:p>
          <a:p>
            <a:pPr algn="r" rtl="1" fontAlgn="base"/>
            <a:r>
              <a:rPr lang="ar-SA" sz="1400" b="1" dirty="0">
                <a:solidFill>
                  <a:schemeClr val="accent5">
                    <a:lumMod val="60000"/>
                    <a:lumOff val="40000"/>
                  </a:schemeClr>
                </a:solidFill>
                <a:cs typeface="2  Badr" pitchFamily="2" charset="-78"/>
              </a:rPr>
              <a:t>آسپارت شفاف: (</a:t>
            </a:r>
            <a:r>
              <a:rPr lang="en-US" sz="1400" b="1" dirty="0" err="1">
                <a:solidFill>
                  <a:schemeClr val="accent5">
                    <a:lumMod val="60000"/>
                    <a:lumOff val="40000"/>
                  </a:schemeClr>
                </a:solidFill>
                <a:cs typeface="2  Badr" pitchFamily="2" charset="-78"/>
              </a:rPr>
              <a:t>Novorapid</a:t>
            </a:r>
            <a:r>
              <a:rPr lang="ar-SA" sz="1400" b="1" dirty="0">
                <a:solidFill>
                  <a:schemeClr val="accent5">
                    <a:lumMod val="60000"/>
                    <a:lumOff val="40000"/>
                  </a:schemeClr>
                </a:solidFill>
                <a:cs typeface="2  Badr" pitchFamily="2" charset="-78"/>
              </a:rPr>
              <a:t>)</a:t>
            </a:r>
            <a:endParaRPr lang="en-US" sz="1400" b="1" dirty="0">
              <a:solidFill>
                <a:schemeClr val="accent5">
                  <a:lumMod val="60000"/>
                  <a:lumOff val="40000"/>
                </a:schemeClr>
              </a:solidFill>
              <a:cs typeface="2  Badr" pitchFamily="2" charset="-78"/>
            </a:endParaRPr>
          </a:p>
          <a:p>
            <a:pPr algn="r" rtl="1" fontAlgn="base"/>
            <a:r>
              <a:rPr lang="ar-SA" sz="1400" b="1" dirty="0">
                <a:cs typeface="2  Badr" pitchFamily="2" charset="-78"/>
              </a:rPr>
              <a:t>آنالوگ انسولین سریع الاثر می باشد.</a:t>
            </a:r>
            <a:endParaRPr lang="en-US" sz="1400" b="1" dirty="0">
              <a:cs typeface="2  Badr" pitchFamily="2" charset="-78"/>
            </a:endParaRPr>
          </a:p>
          <a:p>
            <a:pPr algn="r" rtl="1" fontAlgn="base"/>
            <a:r>
              <a:rPr lang="ar-SA" sz="1400" b="1" dirty="0">
                <a:cs typeface="2  Badr" pitchFamily="2" charset="-78"/>
              </a:rPr>
              <a:t>سریعتر از رگولار جذب می شود.</a:t>
            </a:r>
            <a:endParaRPr lang="en-US" sz="1400" b="1" dirty="0">
              <a:cs typeface="2  Badr" pitchFamily="2" charset="-78"/>
            </a:endParaRPr>
          </a:p>
          <a:p>
            <a:pPr algn="r" rtl="1" fontAlgn="base"/>
            <a:r>
              <a:rPr lang="ar-SA" sz="1400" b="1" dirty="0">
                <a:cs typeface="2  Badr" pitchFamily="2" charset="-78"/>
              </a:rPr>
              <a:t>از طریق ادرار دفع می شود.</a:t>
            </a:r>
            <a:endParaRPr lang="en-US" sz="1400" b="1" dirty="0">
              <a:cs typeface="2  Badr" pitchFamily="2" charset="-78"/>
            </a:endParaRPr>
          </a:p>
          <a:p>
            <a:pPr algn="r" rtl="1" fontAlgn="base"/>
            <a:r>
              <a:rPr lang="ar-SA" sz="1400" b="1" dirty="0">
                <a:cs typeface="2  Badr" pitchFamily="2" charset="-78"/>
              </a:rPr>
              <a:t>بلافاصله قبل از غذا تزریق می شود.</a:t>
            </a:r>
            <a:endParaRPr lang="en-US" sz="1400" b="1" dirty="0">
              <a:cs typeface="2  Badr" pitchFamily="2" charset="-78"/>
            </a:endParaRPr>
          </a:p>
          <a:p>
            <a:pPr algn="r" rtl="1" fontAlgn="base"/>
            <a:r>
              <a:rPr lang="ar-SA" sz="1400" b="1" dirty="0">
                <a:cs typeface="2  Badr" pitchFamily="2" charset="-78"/>
              </a:rPr>
              <a:t>همراه یک انسولین کوتاه یا متوسط الاثر تجویز می شود.</a:t>
            </a:r>
            <a:endParaRPr lang="en-US" sz="1400" b="1" dirty="0">
              <a:cs typeface="2  Badr" pitchFamily="2" charset="-78"/>
            </a:endParaRPr>
          </a:p>
          <a:p>
            <a:pPr algn="r" rtl="1" fontAlgn="base"/>
            <a:r>
              <a:rPr lang="ar-SA" sz="1400" b="1" dirty="0">
                <a:cs typeface="2  Badr" pitchFamily="2" charset="-78"/>
              </a:rPr>
              <a:t>در دمای زیر </a:t>
            </a:r>
            <a:r>
              <a:rPr lang="fa-IR" sz="1400" b="1" dirty="0">
                <a:cs typeface="2  Badr" pitchFamily="2" charset="-78"/>
              </a:rPr>
              <a:t>۳۷</a:t>
            </a:r>
            <a:r>
              <a:rPr lang="ar-SA" sz="1400" b="1" dirty="0">
                <a:cs typeface="2  Badr" pitchFamily="2" charset="-78"/>
              </a:rPr>
              <a:t> درجه باید نگهداری شود.</a:t>
            </a:r>
            <a:endParaRPr lang="en-US" sz="1400" b="1" dirty="0">
              <a:cs typeface="2  Badr" pitchFamily="2" charset="-78"/>
            </a:endParaRPr>
          </a:p>
          <a:p>
            <a:pPr algn="r" rtl="1" fontAlgn="base"/>
            <a:r>
              <a:rPr lang="ar-SA" sz="1400" b="1" dirty="0">
                <a:cs typeface="2  Badr" pitchFamily="2" charset="-78"/>
              </a:rPr>
              <a:t>شروع اثر، </a:t>
            </a:r>
            <a:r>
              <a:rPr lang="fa-IR" sz="1400" b="1" dirty="0">
                <a:cs typeface="2  Badr" pitchFamily="2" charset="-78"/>
              </a:rPr>
              <a:t>۲۰-۱۰</a:t>
            </a:r>
            <a:r>
              <a:rPr lang="ar-SA" sz="1400" b="1" dirty="0">
                <a:cs typeface="2  Badr" pitchFamily="2" charset="-78"/>
              </a:rPr>
              <a:t> دقیقه، اوج اثر </a:t>
            </a:r>
            <a:r>
              <a:rPr lang="fa-IR" sz="1400" b="1" dirty="0">
                <a:cs typeface="2  Badr" pitchFamily="2" charset="-78"/>
              </a:rPr>
              <a:t>۹۰-۶۰</a:t>
            </a:r>
            <a:r>
              <a:rPr lang="ar-SA" sz="1400" b="1" dirty="0">
                <a:cs typeface="2  Badr" pitchFamily="2" charset="-78"/>
              </a:rPr>
              <a:t> دقیقه و طول مدت اثر </a:t>
            </a:r>
            <a:r>
              <a:rPr lang="fa-IR" sz="1400" b="1" dirty="0">
                <a:cs typeface="2  Badr" pitchFamily="2" charset="-78"/>
              </a:rPr>
              <a:t>۵-۴</a:t>
            </a:r>
            <a:r>
              <a:rPr lang="ar-SA" sz="1400" b="1" dirty="0">
                <a:cs typeface="2  Badr" pitchFamily="2" charset="-78"/>
              </a:rPr>
              <a:t> ساعت پس از تزریق می باشد. </a:t>
            </a:r>
            <a:endParaRPr lang="en-US" sz="1400" b="1" dirty="0">
              <a:cs typeface="2  Badr" pitchFamily="2" charset="-78"/>
            </a:endParaRPr>
          </a:p>
          <a:p>
            <a:pPr algn="r" rtl="1" fontAlgn="base"/>
            <a:r>
              <a:rPr lang="ar-SA" sz="1400" b="1" dirty="0">
                <a:solidFill>
                  <a:schemeClr val="accent5">
                    <a:lumMod val="60000"/>
                    <a:lumOff val="40000"/>
                  </a:schemeClr>
                </a:solidFill>
                <a:cs typeface="2  Badr" pitchFamily="2" charset="-78"/>
              </a:rPr>
              <a:t>آسپارت </a:t>
            </a:r>
            <a:r>
              <a:rPr lang="fa-IR" sz="1400" b="1" dirty="0">
                <a:solidFill>
                  <a:schemeClr val="accent5">
                    <a:lumMod val="60000"/>
                    <a:lumOff val="40000"/>
                  </a:schemeClr>
                </a:solidFill>
                <a:cs typeface="2  Badr" pitchFamily="2" charset="-78"/>
              </a:rPr>
              <a:t>۷۰/۳۰:(</a:t>
            </a:r>
            <a:r>
              <a:rPr lang="en-US" sz="1400" b="1" dirty="0" err="1">
                <a:solidFill>
                  <a:schemeClr val="accent5">
                    <a:lumMod val="60000"/>
                    <a:lumOff val="40000"/>
                  </a:schemeClr>
                </a:solidFill>
                <a:cs typeface="2  Badr" pitchFamily="2" charset="-78"/>
              </a:rPr>
              <a:t>Novomix</a:t>
            </a:r>
            <a:r>
              <a:rPr lang="fa-IR" sz="1400" b="1" dirty="0">
                <a:solidFill>
                  <a:schemeClr val="accent5">
                    <a:lumMod val="60000"/>
                    <a:lumOff val="40000"/>
                  </a:schemeClr>
                </a:solidFill>
                <a:cs typeface="2  Badr" pitchFamily="2" charset="-78"/>
              </a:rPr>
              <a:t>)</a:t>
            </a:r>
            <a:endParaRPr lang="en-US" sz="1400" b="1" dirty="0">
              <a:solidFill>
                <a:schemeClr val="accent5">
                  <a:lumMod val="60000"/>
                  <a:lumOff val="40000"/>
                </a:schemeClr>
              </a:solidFill>
              <a:cs typeface="2  Badr" pitchFamily="2" charset="-78"/>
            </a:endParaRPr>
          </a:p>
          <a:p>
            <a:pPr algn="r" rtl="1" fontAlgn="base"/>
            <a:r>
              <a:rPr lang="ar-SA" sz="1400" b="1" dirty="0">
                <a:cs typeface="2  Badr" pitchFamily="2" charset="-78"/>
              </a:rPr>
              <a:t>باید </a:t>
            </a:r>
            <a:r>
              <a:rPr lang="fa-IR" sz="1400" b="1" dirty="0">
                <a:cs typeface="2  Badr" pitchFamily="2" charset="-78"/>
              </a:rPr>
              <a:t>۱۵</a:t>
            </a:r>
            <a:r>
              <a:rPr lang="ar-SA" sz="1400" b="1" dirty="0">
                <a:cs typeface="2  Badr" pitchFamily="2" charset="-78"/>
              </a:rPr>
              <a:t> دقیقه قبل از مصرف غذا، تزریق شود.</a:t>
            </a:r>
            <a:endParaRPr lang="en-US" sz="1400" b="1" dirty="0">
              <a:cs typeface="2  Badr" pitchFamily="2" charset="-78"/>
            </a:endParaRPr>
          </a:p>
          <a:p>
            <a:pPr algn="r" rtl="1" fontAlgn="base"/>
            <a:r>
              <a:rPr lang="ar-SA" sz="1400" b="1" dirty="0">
                <a:cs typeface="2  Badr" pitchFamily="2" charset="-78"/>
              </a:rPr>
              <a:t>حاوی هر دو مواد شفاف و کدر می باشد و برای تزریق، باید بطور کامل مخلوط و شیری رنگ شود.</a:t>
            </a:r>
            <a:endParaRPr lang="en-US" sz="1400" b="1" dirty="0">
              <a:cs typeface="2  Badr" pitchFamily="2" charset="-78"/>
            </a:endParaRPr>
          </a:p>
          <a:p>
            <a:pPr algn="r" rtl="1" fontAlgn="base"/>
            <a:r>
              <a:rPr lang="ar-SA" sz="1400" b="1" dirty="0">
                <a:cs typeface="2  Badr" pitchFamily="2" charset="-78"/>
              </a:rPr>
              <a:t>برای مخلوط کردن نباید تکان شدید داده و تنها باید در کف دست غلطانده شود و مخلوط یکنواختی بدست آید.</a:t>
            </a:r>
            <a:endParaRPr lang="en-US" sz="1400" b="1" dirty="0">
              <a:cs typeface="2  Badr" pitchFamily="2" charset="-78"/>
            </a:endParaRPr>
          </a:p>
          <a:p>
            <a:pPr algn="r" rtl="1" fontAlgn="base"/>
            <a:r>
              <a:rPr lang="ar-SA" sz="1400" b="1" dirty="0">
                <a:cs typeface="2  Badr" pitchFamily="2" charset="-78"/>
              </a:rPr>
              <a:t>در صورت تغییر رنگ یا وجود ذرات کریستالی در داخل ویال، انسولین قابل مصرف نمی باشد.</a:t>
            </a:r>
            <a:endParaRPr lang="en-US" sz="1400" b="1" dirty="0">
              <a:cs typeface="2  Badr" pitchFamily="2" charset="-78"/>
            </a:endParaRPr>
          </a:p>
          <a:p>
            <a:pPr marL="0" indent="0" algn="r" rtl="1" fontAlgn="base">
              <a:buNone/>
            </a:pPr>
            <a:endParaRPr lang="en-US" sz="2000" dirty="0">
              <a:cs typeface="2  Badr"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6172200" cy="6248400"/>
          </a:xfrm>
        </p:spPr>
        <p:txBody>
          <a:bodyPr>
            <a:noAutofit/>
          </a:bodyPr>
          <a:lstStyle/>
          <a:p>
            <a:pPr algn="r" rtl="1" fontAlgn="base"/>
            <a:r>
              <a:rPr lang="ar-SA" sz="2000" b="1" dirty="0">
                <a:solidFill>
                  <a:schemeClr val="accent1"/>
                </a:solidFill>
                <a:cs typeface="2  Badr" pitchFamily="2" charset="-78"/>
              </a:rPr>
              <a:t>گلارژین</a:t>
            </a:r>
            <a:r>
              <a:rPr lang="ar-SA" sz="2000" b="1" dirty="0">
                <a:cs typeface="2  Badr" pitchFamily="2" charset="-78"/>
              </a:rPr>
              <a:t>: (</a:t>
            </a:r>
            <a:r>
              <a:rPr lang="en-US" sz="2000" b="1" dirty="0" err="1">
                <a:cs typeface="2  Badr" pitchFamily="2" charset="-78"/>
              </a:rPr>
              <a:t>lantus</a:t>
            </a:r>
            <a:r>
              <a:rPr lang="en-US" sz="2000" b="1" dirty="0">
                <a:cs typeface="2  Badr" pitchFamily="2" charset="-78"/>
              </a:rPr>
              <a:t>, </a:t>
            </a:r>
            <a:r>
              <a:rPr lang="en-US" sz="2000" b="1" dirty="0" err="1">
                <a:cs typeface="2  Badr" pitchFamily="2" charset="-78"/>
              </a:rPr>
              <a:t>levemir</a:t>
            </a:r>
            <a:r>
              <a:rPr lang="en-US" sz="2000" b="1" dirty="0">
                <a:cs typeface="2  Badr" pitchFamily="2" charset="-78"/>
              </a:rPr>
              <a:t>, </a:t>
            </a:r>
            <a:r>
              <a:rPr lang="en-US" sz="2000" b="1" dirty="0" err="1">
                <a:cs typeface="2  Badr" pitchFamily="2" charset="-78"/>
              </a:rPr>
              <a:t>abasaglar</a:t>
            </a:r>
            <a:r>
              <a:rPr lang="ar-SA" sz="2000" b="1" dirty="0">
                <a:cs typeface="2  Badr" pitchFamily="2" charset="-78"/>
              </a:rPr>
              <a:t>)</a:t>
            </a:r>
            <a:endParaRPr lang="en-US" sz="2000" dirty="0">
              <a:cs typeface="2  Badr" pitchFamily="2" charset="-78"/>
            </a:endParaRPr>
          </a:p>
          <a:p>
            <a:pPr algn="r" rtl="1" fontAlgn="base"/>
            <a:r>
              <a:rPr lang="ar-SA" sz="2000" dirty="0">
                <a:cs typeface="2  Badr" pitchFamily="2" charset="-78"/>
              </a:rPr>
              <a:t>این انسولین طولانی اثر بوده و آهسته جذب می شود.</a:t>
            </a:r>
            <a:endParaRPr lang="en-US" sz="2000" dirty="0">
              <a:cs typeface="2  Badr" pitchFamily="2" charset="-78"/>
            </a:endParaRPr>
          </a:p>
          <a:p>
            <a:pPr algn="r" rtl="1" fontAlgn="base"/>
            <a:r>
              <a:rPr lang="ar-SA" sz="2000" dirty="0">
                <a:cs typeface="2  Badr" pitchFamily="2" charset="-78"/>
              </a:rPr>
              <a:t>شروع اثر انسولین گلارژین تقریباً </a:t>
            </a:r>
            <a:r>
              <a:rPr lang="fa-IR" sz="2000" dirty="0">
                <a:cs typeface="2  Badr" pitchFamily="2" charset="-78"/>
              </a:rPr>
              <a:t>۹۰</a:t>
            </a:r>
            <a:r>
              <a:rPr lang="ar-SA" sz="2000" dirty="0">
                <a:cs typeface="2  Badr" pitchFamily="2" charset="-78"/>
              </a:rPr>
              <a:t> دقیقه می باشد.</a:t>
            </a:r>
            <a:endParaRPr lang="en-US" sz="2000" dirty="0">
              <a:cs typeface="2  Badr" pitchFamily="2" charset="-78"/>
            </a:endParaRPr>
          </a:p>
          <a:p>
            <a:pPr algn="r" rtl="1" fontAlgn="base"/>
            <a:r>
              <a:rPr lang="ar-SA" sz="2000" dirty="0">
                <a:cs typeface="2  Badr" pitchFamily="2" charset="-78"/>
              </a:rPr>
              <a:t>طول مدت اثر، </a:t>
            </a:r>
            <a:r>
              <a:rPr lang="fa-IR" sz="2000" dirty="0">
                <a:cs typeface="2  Badr" pitchFamily="2" charset="-78"/>
              </a:rPr>
              <a:t>۲۴</a:t>
            </a:r>
            <a:r>
              <a:rPr lang="ar-SA" sz="2000" dirty="0">
                <a:cs typeface="2  Badr" pitchFamily="2" charset="-78"/>
              </a:rPr>
              <a:t> ساعت است و سطح آن در طول </a:t>
            </a:r>
            <a:r>
              <a:rPr lang="fa-IR" sz="2000" dirty="0">
                <a:cs typeface="2  Badr" pitchFamily="2" charset="-78"/>
              </a:rPr>
              <a:t>۲۴</a:t>
            </a:r>
            <a:r>
              <a:rPr lang="ar-SA" sz="2000" dirty="0">
                <a:cs typeface="2  Badr" pitchFamily="2" charset="-78"/>
              </a:rPr>
              <a:t> ساعت نسبتاً ثابت است.</a:t>
            </a:r>
            <a:endParaRPr lang="en-US" sz="2000" dirty="0">
              <a:cs typeface="2  Badr" pitchFamily="2" charset="-78"/>
            </a:endParaRPr>
          </a:p>
          <a:p>
            <a:pPr algn="r" rtl="1" fontAlgn="base"/>
            <a:r>
              <a:rPr lang="ar-SA" sz="2000" dirty="0">
                <a:cs typeface="2  Badr" pitchFamily="2" charset="-78"/>
              </a:rPr>
              <a:t>باید هر روز در زمان معینی مصرف شود. (مثلاً هر روز سر ساعت </a:t>
            </a:r>
            <a:r>
              <a:rPr lang="fa-IR" sz="2000" dirty="0">
                <a:cs typeface="2  Badr" pitchFamily="2" charset="-78"/>
              </a:rPr>
              <a:t>۱۰</a:t>
            </a:r>
            <a:r>
              <a:rPr lang="ar-SA" sz="2000" dirty="0">
                <a:cs typeface="2  Badr" pitchFamily="2" charset="-78"/>
              </a:rPr>
              <a:t> شب)</a:t>
            </a:r>
            <a:endParaRPr lang="en-US" sz="2000" dirty="0">
              <a:cs typeface="2  Badr" pitchFamily="2" charset="-78"/>
            </a:endParaRPr>
          </a:p>
          <a:p>
            <a:pPr algn="r" rtl="1" fontAlgn="base"/>
            <a:r>
              <a:rPr lang="fa-IR" sz="2000" dirty="0">
                <a:cs typeface="2  Badr" pitchFamily="2" charset="-78"/>
              </a:rPr>
              <a:t>۳۰</a:t>
            </a:r>
            <a:r>
              <a:rPr lang="ar-SA" sz="2000" dirty="0">
                <a:cs typeface="2  Badr" pitchFamily="2" charset="-78"/>
              </a:rPr>
              <a:t> تا </a:t>
            </a:r>
            <a:r>
              <a:rPr lang="fa-IR" sz="2000" dirty="0">
                <a:cs typeface="2  Badr" pitchFamily="2" charset="-78"/>
              </a:rPr>
              <a:t>۵۰%</a:t>
            </a:r>
            <a:r>
              <a:rPr lang="ar-SA" sz="2000" dirty="0">
                <a:cs typeface="2  Badr" pitchFamily="2" charset="-78"/>
              </a:rPr>
              <a:t> نیاز روزانه بیمار به انسولین می تواند با انسولین گلارژین تامین شود.</a:t>
            </a:r>
            <a:endParaRPr lang="en-US" sz="2000" dirty="0">
              <a:cs typeface="2  Badr" pitchFamily="2" charset="-78"/>
            </a:endParaRPr>
          </a:p>
          <a:p>
            <a:pPr algn="r" rtl="1" fontAlgn="base"/>
            <a:r>
              <a:rPr lang="ar-SA" sz="2000" dirty="0">
                <a:cs typeface="2  Badr" pitchFamily="2" charset="-78"/>
              </a:rPr>
              <a:t>دوزاژ انسولین باید با توجه به وزن بدن، میزان چربی بدن، میزان فعالیت فیزیکی، حساسیت به انسولین، سطح گلوکز خون و سطح مطلوب گلوکز خون تنظیم گردد.</a:t>
            </a:r>
            <a:endParaRPr lang="en-US" sz="2000" dirty="0">
              <a:cs typeface="2  Badr" pitchFamily="2" charset="-78"/>
            </a:endParaRPr>
          </a:p>
          <a:p>
            <a:pPr algn="r"/>
            <a:r>
              <a:rPr lang="ar-SA" sz="2000" dirty="0">
                <a:cs typeface="2  Badr" pitchFamily="2" charset="-78"/>
              </a:rPr>
              <a:t>محلول انسولین باید شفاف و بدون رنگ و فاقد ذرات قابل مشاهده باشد</a:t>
            </a:r>
            <a:endParaRPr lang="en-US" sz="2000" dirty="0">
              <a:cs typeface="2  Badr"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web.ssu.ac.ir/Dorsapax/userfiles/Sub73/amoozesh/insulintype.jpg"/>
          <p:cNvPicPr>
            <a:picLocks noGrp="1"/>
          </p:cNvPicPr>
          <p:nvPr>
            <p:ph idx="1"/>
          </p:nvPr>
        </p:nvPicPr>
        <p:blipFill>
          <a:blip r:embed="rId2"/>
          <a:srcRect/>
          <a:stretch>
            <a:fillRect/>
          </a:stretch>
        </p:blipFill>
        <p:spPr bwMode="auto">
          <a:xfrm>
            <a:off x="838200" y="457200"/>
            <a:ext cx="7696200" cy="6096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186</TotalTime>
  <Words>3629</Words>
  <Application>Microsoft Office PowerPoint</Application>
  <PresentationFormat>On-screen Show (4:3)</PresentationFormat>
  <Paragraphs>166</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Trebuchet MS</vt:lpstr>
      <vt:lpstr>Wingdings 3</vt:lpstr>
      <vt:lpstr>Facet</vt:lpstr>
      <vt:lpstr>PowerPoint Presentation</vt:lpstr>
      <vt:lpstr>روشهای صحیح تزریق انسولین آشنایی با انواع و نحوه تزریق انسولین ها </vt:lpstr>
      <vt:lpstr>انواع انسولین برای درمان دیابت </vt:lpstr>
      <vt:lpstr>اشکال مختلف انسولین </vt:lpstr>
      <vt:lpstr>PowerPoint Presentation</vt:lpstr>
      <vt:lpstr>PowerPoint Presentation</vt:lpstr>
      <vt:lpstr>PowerPoint Presentation</vt:lpstr>
      <vt:lpstr>PowerPoint Presentation</vt:lpstr>
      <vt:lpstr>PowerPoint Presentation</vt:lpstr>
      <vt:lpstr> انتخاب و تجویز بهترین نوع انسولین:</vt:lpstr>
      <vt:lpstr>عوارض جانبی مرتبط با انواع انسولین عبارتند از:</vt:lpstr>
      <vt:lpstr>روش های تزریق انسولین </vt:lpstr>
      <vt:lpstr>سرنگ</vt:lpstr>
      <vt:lpstr>انسولین باید به کجا تزریق شود؟ </vt:lpstr>
      <vt:lpstr>شکم</vt:lpstr>
      <vt:lpstr>PowerPoint Presentation</vt:lpstr>
      <vt:lpstr>نحوه تزریق انسولین چگونه است؟ </vt:lpstr>
      <vt:lpstr>برای آشنایی با نحوه تزریق انسولین این مراحل را دنبال کنید:</vt:lpstr>
      <vt:lpstr>PowerPoint Presentation</vt:lpstr>
      <vt:lpstr>نکات مفیدی که باید بدانید </vt:lpstr>
      <vt:lpstr>از بین‌بردن سرنگ، سوزن و تیغ پس از تزریق </vt:lpstr>
      <vt:lpstr>روش صحیح تزریق انسولین و نگهداری از آن </vt:lpstr>
      <vt:lpstr>روش صحیح تزریق انسولین را بیاموزید </vt:lpstr>
      <vt:lpstr>PowerPoint Presentation</vt:lpstr>
      <vt:lpstr>نحوه ی نگهداری از قلم های تزریق انسولین </vt:lpstr>
      <vt:lpstr>PowerPoint Presentation</vt:lpstr>
      <vt:lpstr>PowerPoint Presentation</vt:lpstr>
      <vt:lpstr>PowerPoint Presentation</vt:lpstr>
      <vt:lpstr>در روش صحیح تزریق انسولین ،سرسوزن هایی که استفاده می شود باید چه شماره ای است؟</vt:lpstr>
      <vt:lpstr>سر سوزن ها را هر چند وقت یک بار عوض کنیم؟</vt:lpstr>
      <vt:lpstr> </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MRT</dc:creator>
  <cp:lastModifiedBy>زری منتظری</cp:lastModifiedBy>
  <cp:revision>53</cp:revision>
  <dcterms:created xsi:type="dcterms:W3CDTF">2021-11-05T12:28:07Z</dcterms:created>
  <dcterms:modified xsi:type="dcterms:W3CDTF">2021-11-14T05:38:56Z</dcterms:modified>
</cp:coreProperties>
</file>