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زری منتظری" initials="زری" lastIdx="1" clrIdx="0">
    <p:extLst>
      <p:ext uri="{19B8F6BF-5375-455C-9EA6-DF929625EA0E}">
        <p15:presenceInfo xmlns:p15="http://schemas.microsoft.com/office/powerpoint/2012/main" userId="S-1-5-21-1506361927-3429462049-987001798-1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اهداخون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49892" cy="6858000"/>
          </a:xfrm>
          <a:prstGeom prst="rect">
            <a:avLst/>
          </a:prstGeom>
        </p:spPr>
      </p:pic>
      <p:sp>
        <p:nvSpPr>
          <p:cNvPr id="5" name="Flowchart: Predefined Process 4"/>
          <p:cNvSpPr/>
          <p:nvPr/>
        </p:nvSpPr>
        <p:spPr>
          <a:xfrm>
            <a:off x="3200399" y="381000"/>
            <a:ext cx="2668411" cy="6019800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اقدامات در حین تزریق فراوردهای </a:t>
            </a:r>
            <a:r>
              <a:rPr lang="fa-I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خونی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قبل از تزریق نام و تاریخ تولد شما مجددا به دقت بررسی می شود، دو نفر از پرسنل در این کار شمارا همراهی می کنند. اگر به بیش از یک کیسه </a:t>
            </a:r>
            <a:r>
              <a:rPr lang="fa-IR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</a:t>
            </a:r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 یا سایر فراوردهای خونی نیاز داشته باشید پرستاران این بررسی ها را هر بار انجام خواهند داد.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پرستاران در طی انجام تزریق نیز شما را برای هرگونه مشکلی با دقت تحت نظر خواهند داشت.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این به معنی  اندازه گیری ضربان قلب، فشار خون و حرارت بدن بطور مرتب است.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بیشتر افراد در زمان تزریق </a:t>
            </a:r>
            <a:r>
              <a:rPr lang="fa-IR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</a:t>
            </a:r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 احساس متفاوتی ندارند، ولی اگر شما به هر دلیلی احساس می کنید که حالتان خوب نیست، فوری به پرستاران اطلاع دهید.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پنج دقیقه اول تزریق فراوردهای </a:t>
            </a:r>
            <a:r>
              <a:rPr lang="fa-IR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خونی </a:t>
            </a:r>
            <a:r>
              <a:rPr lang="fa-IR" sz="1400" dirty="0">
                <a:solidFill>
                  <a:schemeClr val="tx1"/>
                </a:solidFill>
                <a:cs typeface="B Nazanin" panose="00000400000000000000" pitchFamily="2" charset="-78"/>
              </a:rPr>
              <a:t>بسیار مهم است و امکان ایجاد حساسیت و واکنش بیشتر است بنا بر این در صورت ایجاد اعلائم خطر به پرستار اطلاع دهید</a:t>
            </a:r>
            <a:endParaRPr lang="en-US" sz="1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28599" y="457200"/>
            <a:ext cx="2668411" cy="19812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1-درصورت قطع یا کم شدن میزان قطرات فرآورده به پرستار مربوطه اطلاع دهید.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2-درصورت وجود درد در محل تزریق به پرستار اطلاع دهید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26482" y="2552700"/>
            <a:ext cx="2590800" cy="41910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Titr" panose="00000700000000000000" pitchFamily="2" charset="-78"/>
              </a:rPr>
              <a:t>علائم و نشانه های حساسیت:</a:t>
            </a:r>
          </a:p>
          <a:p>
            <a:pPr algn="ctr"/>
            <a:r>
              <a:rPr lang="fa-IR" sz="1400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تب 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لرز 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احساس سوزن سوزن شدن محل تزریق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سردرد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تهوع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خارش بدن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اشکال در تنفس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درد در ناحیه پشت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 ایجاد برآمادگی های قرمز رنک در بدن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6251927" y="381000"/>
            <a:ext cx="2514600" cy="6019800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تزریق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 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روشی است که طی آن شما از راه یک لوله وریدی که به رگ وارد می شود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 دریافت می کنید</a:t>
            </a:r>
          </a:p>
          <a:p>
            <a:pPr algn="ctr"/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تزریق فراوردهای خونی (پلاکت ، خون، اف اف پی و ...) اقدامی است که طبق دستور پزشک معالج در بعضی از بیماری ها مثل کم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خونی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 و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 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ریزی مورد نیاز می باشد لازم به ذکر است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خونی 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که به بیمار تزریق می شود ، قبلا با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 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خود بیمار آزمایش شده است لذا امکان واکنش به آن بسیار کم شده است.</a:t>
            </a:r>
          </a:p>
          <a:p>
            <a:pPr algn="ctr"/>
            <a:endParaRPr lang="fa-IR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fa-IR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اقدامات قبل از تزریق فراوردهای </a:t>
            </a:r>
            <a:r>
              <a:rPr lang="fa-I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خونی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</a:p>
          <a:p>
            <a:pPr algn="ctr"/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1-سوال پرستار را در مورد نام و نام خانوادگی بیمار به طور دقیق پاسخ دهید .</a:t>
            </a:r>
          </a:p>
          <a:p>
            <a:pPr algn="ctr"/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2-رضایت دادن درمان انتخاب شما است پیش از انجام تزریق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 باید از شما پرسیده شود ایا موافق هستید یا خیر.</a:t>
            </a:r>
          </a:p>
          <a:p>
            <a:pPr algn="ctr"/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3-در مورد علت تزریق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 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و عوارض ناشی از تزریق </a:t>
            </a:r>
            <a:r>
              <a:rPr lang="fa-IR" sz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Nazanin" panose="00000400000000000000" pitchFamily="2" charset="-78"/>
              </a:rPr>
              <a:t>خون</a:t>
            </a:r>
            <a:r>
              <a:rPr lang="fa-IR" sz="1200" dirty="0">
                <a:solidFill>
                  <a:schemeClr val="tx1"/>
                </a:solidFill>
                <a:cs typeface="B Nazanin" panose="00000400000000000000" pitchFamily="2" charset="-78"/>
              </a:rPr>
              <a:t> توضیح داده می شود، سپس فرم رضایت نامه توسط بیمار یا همراه او تکمیل می شود .</a:t>
            </a:r>
            <a:endParaRPr lang="en-US" sz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اهداخون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578"/>
            <a:ext cx="9144000" cy="6858000"/>
          </a:xfrm>
          <a:prstGeom prst="rect">
            <a:avLst/>
          </a:prstGeom>
        </p:spPr>
      </p:pic>
      <p:sp>
        <p:nvSpPr>
          <p:cNvPr id="1028" name="AutoShape 4" descr="تزریق خون برای همه در هر شرایطی مناسب نیست"/>
          <p:cNvSpPr>
            <a:spLocks noChangeAspect="1" noChangeArrowheads="1"/>
          </p:cNvSpPr>
          <p:nvPr/>
        </p:nvSpPr>
        <p:spPr bwMode="auto">
          <a:xfrm>
            <a:off x="155575" y="-1004888"/>
            <a:ext cx="3143250" cy="21034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Vertical Scroll 11"/>
          <p:cNvSpPr/>
          <p:nvPr/>
        </p:nvSpPr>
        <p:spPr>
          <a:xfrm>
            <a:off x="6629400" y="228600"/>
            <a:ext cx="2514600" cy="28194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buNone/>
            </a:pPr>
            <a:r>
              <a:rPr lang="fa-IR" sz="1400" b="1" dirty="0">
                <a:solidFill>
                  <a:schemeClr val="tx1"/>
                </a:solidFill>
                <a:cs typeface="B Titr" panose="00000700000000000000" pitchFamily="2" charset="-78"/>
              </a:rPr>
              <a:t>مراقبت بعد از تزریق </a:t>
            </a:r>
            <a:r>
              <a:rPr lang="fa-IR" sz="1400" b="1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خون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endParaRPr lang="fa-IR" sz="1400" b="1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علائم حیاتی شما بعد از تزریق </a:t>
            </a:r>
            <a:r>
              <a:rPr lang="fa-IR" sz="14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خون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توسط پرستاران چک می شود.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آزمایشات </a:t>
            </a:r>
            <a:r>
              <a:rPr lang="fa-IR" sz="14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خون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بعد از تزریق </a:t>
            </a:r>
            <a:r>
              <a:rPr lang="fa-IR" sz="14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خون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 طبق دستور پزشک برای شما انجام می شود.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Wave 14"/>
          <p:cNvSpPr/>
          <p:nvPr/>
        </p:nvSpPr>
        <p:spPr>
          <a:xfrm>
            <a:off x="3499556" y="824186"/>
            <a:ext cx="1981200" cy="1066800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راهنمای تزریق </a:t>
            </a:r>
            <a:r>
              <a:rPr lang="fa-IR" sz="12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خون 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و فراورده های سازمان انتقال </a:t>
            </a:r>
            <a:r>
              <a:rPr lang="fa-IR" sz="12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خون </a:t>
            </a:r>
            <a:r>
              <a:rPr lang="fa-IR" sz="1200" b="1" dirty="0">
                <a:solidFill>
                  <a:schemeClr val="tx1"/>
                </a:solidFill>
                <a:cs typeface="B Nazanin" panose="00000400000000000000" pitchFamily="2" charset="-78"/>
              </a:rPr>
              <a:t>کشور</a:t>
            </a:r>
            <a:endParaRPr lang="en-US" sz="1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36037" y="2042787"/>
            <a:ext cx="1981199" cy="4686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B Titr" panose="00000700000000000000" pitchFamily="2" charset="-78"/>
              </a:rPr>
              <a:t>https://www.trjums.ac.ir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5188" y="5692098"/>
            <a:ext cx="129540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050" b="1" dirty="0">
                <a:cs typeface="B Nazanin" panose="00000400000000000000" pitchFamily="2" charset="-78"/>
              </a:rPr>
              <a:t>کد پمفلت:</a:t>
            </a:r>
            <a:endParaRPr lang="en-US" sz="1050" b="1" dirty="0">
              <a:cs typeface="B Nazanin" panose="00000400000000000000" pitchFamily="2" charset="-78"/>
            </a:endParaRPr>
          </a:p>
          <a:p>
            <a:pPr algn="ctr"/>
            <a:r>
              <a:rPr lang="en-US" sz="1050" b="1" dirty="0">
                <a:cs typeface="B Nazanin" panose="00000400000000000000" pitchFamily="2" charset="-78"/>
              </a:rPr>
              <a:t>SH:PEU-BK-101</a:t>
            </a:r>
            <a:endParaRPr lang="fa-IR" sz="1050" b="1" dirty="0">
              <a:cs typeface="B Nazanin" panose="00000400000000000000" pitchFamily="2" charset="-78"/>
            </a:endParaRPr>
          </a:p>
          <a:p>
            <a:endParaRPr lang="fa-IR" sz="900" b="1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47F9A7-A3BE-46EE-9CCD-003223256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566" y="3406422"/>
            <a:ext cx="2164268" cy="12985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4048C1-D2E8-469C-819A-B1CE528EB32D}"/>
              </a:ext>
            </a:extLst>
          </p:cNvPr>
          <p:cNvSpPr txBox="1"/>
          <p:nvPr/>
        </p:nvSpPr>
        <p:spPr>
          <a:xfrm>
            <a:off x="3499556" y="2398889"/>
            <a:ext cx="1981200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fa-IR" b="1" dirty="0">
              <a:cs typeface="B Nazanin" panose="00000400000000000000" pitchFamily="2" charset="-78"/>
            </a:endParaRPr>
          </a:p>
          <a:p>
            <a:pPr algn="r"/>
            <a:r>
              <a:rPr lang="fa-IR" b="1" dirty="0">
                <a:cs typeface="B Nazanin" panose="00000400000000000000" pitchFamily="2" charset="-78"/>
              </a:rPr>
              <a:t>درصورت بروز هرگونه مشکل یا سوال با تلفن های ذیل تماس بگیرید</a:t>
            </a:r>
            <a:r>
              <a:rPr lang="fa-IR" dirty="0">
                <a:cs typeface="B Nazanin" panose="00000400000000000000" pitchFamily="2" charset="-78"/>
              </a:rPr>
              <a:t>:</a:t>
            </a:r>
          </a:p>
          <a:p>
            <a:pPr algn="ctr"/>
            <a:r>
              <a:rPr lang="fa-IR" sz="1600" b="1" dirty="0">
                <a:cs typeface="B Nazanin" panose="00000400000000000000" pitchFamily="2" charset="-78"/>
              </a:rPr>
              <a:t>صبح: </a:t>
            </a:r>
          </a:p>
          <a:p>
            <a:pPr algn="ctr"/>
            <a:r>
              <a:rPr lang="fa-IR" sz="1400" b="1" dirty="0">
                <a:cs typeface="B Nazanin" panose="00000400000000000000" pitchFamily="2" charset="-78"/>
              </a:rPr>
              <a:t>05152521811</a:t>
            </a:r>
          </a:p>
          <a:p>
            <a:pPr algn="ctr"/>
            <a:r>
              <a:rPr lang="fa-IR" sz="1400" b="1" dirty="0">
                <a:cs typeface="B Nazanin" panose="00000400000000000000" pitchFamily="2" charset="-78"/>
              </a:rPr>
              <a:t>داخلی322</a:t>
            </a:r>
          </a:p>
          <a:p>
            <a:pPr algn="ctr"/>
            <a:r>
              <a:rPr lang="fa-IR" sz="1600" b="1" dirty="0">
                <a:cs typeface="B Nazanin" panose="00000400000000000000" pitchFamily="2" charset="-78"/>
              </a:rPr>
              <a:t>عصروشب:</a:t>
            </a:r>
          </a:p>
          <a:p>
            <a:pPr algn="ctr"/>
            <a:r>
              <a:rPr lang="fa-IR" sz="1600" b="1" dirty="0">
                <a:cs typeface="B Nazanin" panose="00000400000000000000" pitchFamily="2" charset="-78"/>
              </a:rPr>
              <a:t>05152521811</a:t>
            </a:r>
          </a:p>
          <a:p>
            <a:pPr algn="ctr"/>
            <a:r>
              <a:rPr lang="fa-IR" sz="1600" b="1" dirty="0">
                <a:cs typeface="B Nazanin" panose="00000400000000000000" pitchFamily="2" charset="-78"/>
              </a:rPr>
              <a:t>داخلی31</a:t>
            </a:r>
            <a:r>
              <a:rPr lang="fa-IR" b="1" dirty="0">
                <a:cs typeface="B Nazanin" panose="00000400000000000000" pitchFamily="2" charset="-78"/>
              </a:rPr>
              <a:t>9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pPr algn="ctr"/>
            <a:endParaRPr lang="fa-IR" sz="2400" b="1" dirty="0"/>
          </a:p>
          <a:p>
            <a:pPr algn="ctr"/>
            <a:endParaRPr lang="en-US" b="1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با آرزوی سلامتی و سعادت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333E82-9227-419F-B628-76E36B84B9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67" y="228601"/>
            <a:ext cx="441633" cy="533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A19125-75E9-4565-B6D0-5931C28A2246}"/>
              </a:ext>
            </a:extLst>
          </p:cNvPr>
          <p:cNvSpPr txBox="1"/>
          <p:nvPr/>
        </p:nvSpPr>
        <p:spPr>
          <a:xfrm>
            <a:off x="946723" y="760878"/>
            <a:ext cx="887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b="1" dirty="0">
                <a:cs typeface="B Badr" panose="00000400000000000000" pitchFamily="2" charset="-78"/>
              </a:rPr>
              <a:t>دانشکده علوم پزشکی تربت جام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D7F9E8-18E3-4ACD-ACEB-F4D33279FE31}"/>
              </a:ext>
            </a:extLst>
          </p:cNvPr>
          <p:cNvSpPr txBox="1"/>
          <p:nvPr/>
        </p:nvSpPr>
        <p:spPr>
          <a:xfrm>
            <a:off x="744339" y="2082298"/>
            <a:ext cx="149709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bg2"/>
                </a:solidFill>
                <a:cs typeface="B Nazanin" panose="00000400000000000000" pitchFamily="2" charset="-78"/>
              </a:rPr>
              <a:t>تزریق خون و فرآورده های خونی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37B0CB-912B-4DD3-AFC3-46B16D9F8C63}"/>
              </a:ext>
            </a:extLst>
          </p:cNvPr>
          <p:cNvSpPr txBox="1"/>
          <p:nvPr/>
        </p:nvSpPr>
        <p:spPr>
          <a:xfrm>
            <a:off x="426088" y="4538045"/>
            <a:ext cx="2133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fa-IR" sz="1100" b="1" dirty="0">
                <a:solidFill>
                  <a:prstClr val="black"/>
                </a:solidFill>
                <a:cs typeface="B Nazanin" panose="00000400000000000000" pitchFamily="2" charset="-78"/>
              </a:rPr>
              <a:t>تهیه و تنظیم : </a:t>
            </a:r>
          </a:p>
          <a:p>
            <a:pPr lvl="0" algn="ctr"/>
            <a:r>
              <a:rPr lang="fa-IR" sz="1100" b="1" dirty="0">
                <a:solidFill>
                  <a:prstClr val="black"/>
                </a:solidFill>
                <a:cs typeface="B Nazanin" panose="00000400000000000000" pitchFamily="2" charset="-78"/>
              </a:rPr>
              <a:t>واحد آموزش سلامت همگانی </a:t>
            </a:r>
          </a:p>
          <a:p>
            <a:pPr lvl="0" algn="ctr"/>
            <a:r>
              <a:rPr lang="fa-IR" sz="1100" b="1" dirty="0">
                <a:solidFill>
                  <a:prstClr val="black"/>
                </a:solidFill>
                <a:cs typeface="B Nazanin" panose="00000400000000000000" pitchFamily="2" charset="-78"/>
              </a:rPr>
              <a:t>بیمارستان سجادیه</a:t>
            </a:r>
          </a:p>
          <a:p>
            <a:pPr lvl="0" algn="ctr"/>
            <a:r>
              <a:rPr lang="fa-IR" sz="1100" b="1" dirty="0">
                <a:solidFill>
                  <a:prstClr val="black"/>
                </a:solidFill>
                <a:cs typeface="B Nazanin" panose="00000400000000000000" pitchFamily="2" charset="-78"/>
              </a:rPr>
              <a:t>پائیز 1400</a:t>
            </a:r>
            <a:endParaRPr lang="en-US" sz="11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45BCC5-6625-4932-B41D-F441C8C22B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362" y="5334773"/>
            <a:ext cx="1694676" cy="1294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58C5C1-979E-4EF7-8F0E-2A8302C167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814" y="4922765"/>
            <a:ext cx="804372" cy="6025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6723" y="2190665"/>
            <a:ext cx="1193865" cy="12157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تزریق خون و فرآورده های خونی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489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zarei</dc:creator>
  <cp:lastModifiedBy>سعیده سعیدی</cp:lastModifiedBy>
  <cp:revision>47</cp:revision>
  <cp:lastPrinted>2021-11-28T08:30:16Z</cp:lastPrinted>
  <dcterms:created xsi:type="dcterms:W3CDTF">2006-08-16T00:00:00Z</dcterms:created>
  <dcterms:modified xsi:type="dcterms:W3CDTF">2021-11-29T05:09:54Z</dcterms:modified>
</cp:coreProperties>
</file>