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زری منتظری" initials="زری" lastIdx="1" clrIdx="0">
    <p:extLst>
      <p:ext uri="{19B8F6BF-5375-455C-9EA6-DF929625EA0E}">
        <p15:presenceInfo xmlns:p15="http://schemas.microsoft.com/office/powerpoint/2012/main" userId="S-1-5-21-1506361927-3429462049-987001798-17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111"/>
    <a:srgbClr val="FF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jfif"/><Relationship Id="rId5" Type="http://schemas.openxmlformats.org/officeDocument/2006/relationships/image" Target="../media/image4.jf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اهداخون 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892" y="0"/>
            <a:ext cx="9149892" cy="6858000"/>
          </a:xfrm>
          <a:prstGeom prst="rect">
            <a:avLst/>
          </a:prstGeom>
        </p:spPr>
      </p:pic>
      <p:sp>
        <p:nvSpPr>
          <p:cNvPr id="5" name="Flowchart: Predefined Process 4"/>
          <p:cNvSpPr/>
          <p:nvPr/>
        </p:nvSpPr>
        <p:spPr>
          <a:xfrm>
            <a:off x="3200399" y="381000"/>
            <a:ext cx="2668411" cy="6019800"/>
          </a:xfrm>
          <a:prstGeom prst="flowChartPredefined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اقدامات در حین تزریق فراوردهای </a:t>
            </a:r>
            <a:r>
              <a:rPr lang="fa-I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anose="00000400000000000000" pitchFamily="2" charset="-78"/>
              </a:rPr>
              <a:t>خونی</a:t>
            </a:r>
          </a:p>
          <a:p>
            <a:pPr algn="ctr"/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</a:p>
          <a:p>
            <a:pPr algn="ctr"/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قبل از تزریق نام و تاریخ تولد شما مجددا به دقت بررسی می شود، دو نفر از پرسنل در این کار شمارا همراهی می کنند. اگر به بیش از یک کیسه </a:t>
            </a:r>
            <a:r>
              <a:rPr lang="fa-IR" sz="1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anose="00000400000000000000" pitchFamily="2" charset="-78"/>
              </a:rPr>
              <a:t>خون</a:t>
            </a:r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 یا سایر فراوردهای خونی نیاز داشته باشید پرستاران این بررسی ها را هر بار انجام خواهند داد.</a:t>
            </a:r>
          </a:p>
          <a:p>
            <a:pPr algn="ctr"/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پرستاران در طی انجام تزریق نیز شما را برای هرگونه مشکلی با دقت تحت نظر خواهند داشت.</a:t>
            </a:r>
          </a:p>
          <a:p>
            <a:pPr algn="ctr"/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این به معنی  اندازه گیری ضربان قلب، فشار خون و حرارت بدن بطور مرتب است.</a:t>
            </a:r>
          </a:p>
          <a:p>
            <a:pPr algn="ctr"/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بیشتر افراد در زمان تزریق </a:t>
            </a:r>
            <a:r>
              <a:rPr lang="fa-IR" sz="1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anose="00000400000000000000" pitchFamily="2" charset="-78"/>
              </a:rPr>
              <a:t>خون</a:t>
            </a:r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 احساس متفاوتی ندارند، ولی اگر شما به هر دلیلی احساس می کنید که حالتان خوب نیست، فوری به پرستاران اطلاع دهید.</a:t>
            </a:r>
          </a:p>
          <a:p>
            <a:pPr algn="ctr"/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پنج دقیقه اول تزریق فراوردهای </a:t>
            </a:r>
            <a:r>
              <a:rPr lang="fa-IR" sz="1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anose="00000400000000000000" pitchFamily="2" charset="-78"/>
              </a:rPr>
              <a:t>خونی </a:t>
            </a:r>
            <a:r>
              <a:rPr lang="fa-IR" sz="1400" dirty="0">
                <a:solidFill>
                  <a:schemeClr val="tx1"/>
                </a:solidFill>
                <a:cs typeface="B Nazanin" panose="00000400000000000000" pitchFamily="2" charset="-78"/>
              </a:rPr>
              <a:t>بسیار مهم است و امکان ایجاد حساسیت و واکنش بیشتر است بنا بر این در صورت ایجاد اعلائم خطر به پرستار اطلاع دهید</a:t>
            </a:r>
            <a:endParaRPr lang="en-US" sz="14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228599" y="457200"/>
            <a:ext cx="2668411" cy="1981200"/>
          </a:xfrm>
          <a:prstGeom prst="verticalScroll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1-درصورت قطع یا کم شدن میزان قطرات فرآورده به پرستار مربوطه اطلاع دهید.</a:t>
            </a:r>
          </a:p>
          <a:p>
            <a:pPr algn="r"/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2-درصورت وجود درد در محل تزریق به پرستار اطلاع دهید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226482" y="2552700"/>
            <a:ext cx="2590800" cy="4191000"/>
          </a:xfrm>
          <a:prstGeom prst="horizontalScroll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400" dirty="0">
                <a:solidFill>
                  <a:schemeClr val="tx1"/>
                </a:solidFill>
                <a:cs typeface="B Titr" panose="00000700000000000000" pitchFamily="2" charset="-78"/>
              </a:rPr>
              <a:t>علائم و نشانه های حساسیت:</a:t>
            </a:r>
          </a:p>
          <a:p>
            <a:pPr algn="ctr"/>
            <a:r>
              <a:rPr lang="fa-IR" sz="1400" dirty="0">
                <a:solidFill>
                  <a:schemeClr val="tx1"/>
                </a:solidFill>
                <a:cs typeface="B Titr" panose="00000700000000000000" pitchFamily="2" charset="-78"/>
              </a:rPr>
              <a:t> 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تب 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لرز 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احساس سوزن سوزن شدن محل تزریق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سردرد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 تهوع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 خارش بدن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 اشکال در تنفس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 درد در ناحیه پشت</a:t>
            </a:r>
          </a:p>
          <a:p>
            <a:pPr marL="171450" indent="-171450" algn="r" rtl="1">
              <a:buFont typeface="Arial" panose="020B0604020202020204" pitchFamily="34" charset="0"/>
              <a:buChar char="•"/>
            </a:pPr>
            <a:r>
              <a:rPr lang="fa-IR" sz="1600" dirty="0">
                <a:solidFill>
                  <a:schemeClr val="tx1"/>
                </a:solidFill>
                <a:cs typeface="B Nazanin" panose="00000400000000000000" pitchFamily="2" charset="-78"/>
              </a:rPr>
              <a:t> ایجاد برآمادگی های قرمز رنک در بدن</a:t>
            </a:r>
            <a:endParaRPr lang="en-US" sz="16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Flowchart: Predefined Process 3"/>
          <p:cNvSpPr/>
          <p:nvPr/>
        </p:nvSpPr>
        <p:spPr>
          <a:xfrm>
            <a:off x="6251927" y="381000"/>
            <a:ext cx="2514600" cy="6019800"/>
          </a:xfrm>
          <a:prstGeom prst="flowChartPredefinedProcess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solidFill>
                  <a:schemeClr val="tx1"/>
                </a:solidFill>
                <a:cs typeface="B Nazanin" panose="00000400000000000000" pitchFamily="2" charset="-78"/>
              </a:rPr>
              <a:t>تزریق </a:t>
            </a:r>
            <a:r>
              <a:rPr lang="fa-IR" sz="12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anose="00000400000000000000" pitchFamily="2" charset="-78"/>
              </a:rPr>
              <a:t>خون </a:t>
            </a:r>
            <a:r>
              <a:rPr lang="fa-IR" sz="1200" dirty="0">
                <a:solidFill>
                  <a:schemeClr val="tx1"/>
                </a:solidFill>
                <a:cs typeface="B Nazanin" panose="00000400000000000000" pitchFamily="2" charset="-78"/>
              </a:rPr>
              <a:t>روشی است که طی آن شما از راه یک لوله وریدی که به رگ وارد می شود </a:t>
            </a:r>
            <a:r>
              <a:rPr lang="fa-IR" sz="12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anose="00000400000000000000" pitchFamily="2" charset="-78"/>
              </a:rPr>
              <a:t>خون</a:t>
            </a:r>
            <a:r>
              <a:rPr lang="fa-IR" sz="1200" dirty="0">
                <a:solidFill>
                  <a:schemeClr val="tx1"/>
                </a:solidFill>
                <a:cs typeface="B Nazanin" panose="00000400000000000000" pitchFamily="2" charset="-78"/>
              </a:rPr>
              <a:t> دریافت می کنید</a:t>
            </a:r>
          </a:p>
          <a:p>
            <a:pPr algn="ctr"/>
            <a:r>
              <a:rPr lang="fa-IR" sz="1200" dirty="0">
                <a:solidFill>
                  <a:schemeClr val="tx1"/>
                </a:solidFill>
                <a:cs typeface="B Nazanin" panose="00000400000000000000" pitchFamily="2" charset="-78"/>
              </a:rPr>
              <a:t>تزریق فراوردهای خونی (پلاکت ، خون، اف اف پی و ...) اقدامی است که طبق دستور پزشک معالج در بعضی از بیماری ها مثل کم </a:t>
            </a:r>
            <a:r>
              <a:rPr lang="fa-IR" sz="12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anose="00000400000000000000" pitchFamily="2" charset="-78"/>
              </a:rPr>
              <a:t>خونی</a:t>
            </a:r>
            <a:r>
              <a:rPr lang="fa-IR" sz="1200" dirty="0">
                <a:solidFill>
                  <a:schemeClr val="tx1"/>
                </a:solidFill>
                <a:cs typeface="B Nazanin" panose="00000400000000000000" pitchFamily="2" charset="-78"/>
              </a:rPr>
              <a:t> و </a:t>
            </a:r>
            <a:r>
              <a:rPr lang="fa-IR" sz="12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anose="00000400000000000000" pitchFamily="2" charset="-78"/>
              </a:rPr>
              <a:t>خون </a:t>
            </a:r>
            <a:r>
              <a:rPr lang="fa-IR" sz="1200" dirty="0">
                <a:solidFill>
                  <a:schemeClr val="tx1"/>
                </a:solidFill>
                <a:cs typeface="B Nazanin" panose="00000400000000000000" pitchFamily="2" charset="-78"/>
              </a:rPr>
              <a:t>ریزی مورد نیاز می باشد لازم به ذکر است </a:t>
            </a:r>
            <a:r>
              <a:rPr lang="fa-IR" sz="12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anose="00000400000000000000" pitchFamily="2" charset="-78"/>
              </a:rPr>
              <a:t>خونی </a:t>
            </a:r>
            <a:r>
              <a:rPr lang="fa-IR" sz="1200" dirty="0">
                <a:solidFill>
                  <a:schemeClr val="tx1"/>
                </a:solidFill>
                <a:cs typeface="B Nazanin" panose="00000400000000000000" pitchFamily="2" charset="-78"/>
              </a:rPr>
              <a:t>که به بیمار تزریق می شود ، قبلا با </a:t>
            </a:r>
            <a:r>
              <a:rPr lang="fa-IR" sz="12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anose="00000400000000000000" pitchFamily="2" charset="-78"/>
              </a:rPr>
              <a:t>خون </a:t>
            </a:r>
            <a:r>
              <a:rPr lang="fa-IR" sz="1200" dirty="0">
                <a:solidFill>
                  <a:schemeClr val="tx1"/>
                </a:solidFill>
                <a:cs typeface="B Nazanin" panose="00000400000000000000" pitchFamily="2" charset="-78"/>
              </a:rPr>
              <a:t>خود بیمار آزمایش شده است لذا امکان واکنش به آن بسیار کم شده است.</a:t>
            </a:r>
          </a:p>
          <a:p>
            <a:pPr algn="ctr"/>
            <a:endParaRPr lang="fa-IR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/>
            <a:endParaRPr lang="fa-IR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اقدامات قبل از تزریق فراوردهای </a:t>
            </a:r>
            <a:r>
              <a:rPr lang="fa-IR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anose="00000400000000000000" pitchFamily="2" charset="-78"/>
              </a:rPr>
              <a:t>خونی</a:t>
            </a:r>
            <a:r>
              <a:rPr lang="fa-IR" b="1" dirty="0">
                <a:solidFill>
                  <a:schemeClr val="tx1"/>
                </a:solidFill>
                <a:cs typeface="B Nazanin" panose="00000400000000000000" pitchFamily="2" charset="-78"/>
              </a:rPr>
              <a:t> </a:t>
            </a:r>
          </a:p>
          <a:p>
            <a:pPr algn="ctr"/>
            <a:endParaRPr lang="fa-IR" b="1" dirty="0">
              <a:solidFill>
                <a:schemeClr val="tx1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sz="1200" dirty="0">
                <a:solidFill>
                  <a:schemeClr val="tx1"/>
                </a:solidFill>
                <a:cs typeface="B Nazanin" panose="00000400000000000000" pitchFamily="2" charset="-78"/>
              </a:rPr>
              <a:t>1-سوال پرستار را در مورد نام و نام خانوادگی بیمار به طور دقیق پاسخ دهید .</a:t>
            </a:r>
          </a:p>
          <a:p>
            <a:pPr algn="ctr"/>
            <a:r>
              <a:rPr lang="fa-IR" sz="1200" dirty="0">
                <a:solidFill>
                  <a:schemeClr val="tx1"/>
                </a:solidFill>
                <a:cs typeface="B Nazanin" panose="00000400000000000000" pitchFamily="2" charset="-78"/>
              </a:rPr>
              <a:t>2-رضایت دادن درمان انتخاب شما است پیش از انجام تزریق </a:t>
            </a:r>
            <a:r>
              <a:rPr lang="fa-IR" sz="12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anose="00000400000000000000" pitchFamily="2" charset="-78"/>
              </a:rPr>
              <a:t>خون</a:t>
            </a:r>
            <a:r>
              <a:rPr lang="fa-IR" sz="1200" dirty="0">
                <a:solidFill>
                  <a:schemeClr val="tx1"/>
                </a:solidFill>
                <a:cs typeface="B Nazanin" panose="00000400000000000000" pitchFamily="2" charset="-78"/>
              </a:rPr>
              <a:t> باید از شما پرسیده شود ایا موافق هستید یا خیر.</a:t>
            </a:r>
          </a:p>
          <a:p>
            <a:pPr algn="ctr"/>
            <a:r>
              <a:rPr lang="fa-IR" sz="1200" dirty="0">
                <a:solidFill>
                  <a:schemeClr val="tx1"/>
                </a:solidFill>
                <a:cs typeface="B Nazanin" panose="00000400000000000000" pitchFamily="2" charset="-78"/>
              </a:rPr>
              <a:t>3-در مورد علت تزریق </a:t>
            </a:r>
            <a:r>
              <a:rPr lang="fa-IR" sz="12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anose="00000400000000000000" pitchFamily="2" charset="-78"/>
              </a:rPr>
              <a:t>خون </a:t>
            </a:r>
            <a:r>
              <a:rPr lang="fa-IR" sz="1200" dirty="0">
                <a:solidFill>
                  <a:schemeClr val="tx1"/>
                </a:solidFill>
                <a:cs typeface="B Nazanin" panose="00000400000000000000" pitchFamily="2" charset="-78"/>
              </a:rPr>
              <a:t>و عوارض ناشی از تزریق </a:t>
            </a:r>
            <a:r>
              <a:rPr lang="fa-IR" sz="12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B Nazanin" panose="00000400000000000000" pitchFamily="2" charset="-78"/>
              </a:rPr>
              <a:t>خون</a:t>
            </a:r>
            <a:r>
              <a:rPr lang="fa-IR" sz="1200" dirty="0">
                <a:solidFill>
                  <a:schemeClr val="tx1"/>
                </a:solidFill>
                <a:cs typeface="B Nazanin" panose="00000400000000000000" pitchFamily="2" charset="-78"/>
              </a:rPr>
              <a:t> توضیح داده می شود، سپس فرم رضایت نامه توسط بیمار یا همراه او تکمیل می شود .</a:t>
            </a:r>
            <a:endParaRPr lang="en-US" sz="1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اهداخون 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578"/>
            <a:ext cx="9144000" cy="6858000"/>
          </a:xfrm>
          <a:prstGeom prst="rect">
            <a:avLst/>
          </a:prstGeom>
        </p:spPr>
      </p:pic>
      <p:sp>
        <p:nvSpPr>
          <p:cNvPr id="1028" name="AutoShape 4" descr="تزریق خون برای همه در هر شرایطی مناسب نیست"/>
          <p:cNvSpPr>
            <a:spLocks noChangeAspect="1" noChangeArrowheads="1"/>
          </p:cNvSpPr>
          <p:nvPr/>
        </p:nvSpPr>
        <p:spPr bwMode="auto">
          <a:xfrm>
            <a:off x="155575" y="-1004888"/>
            <a:ext cx="3143250" cy="2103438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Vertical Scroll 11"/>
          <p:cNvSpPr/>
          <p:nvPr/>
        </p:nvSpPr>
        <p:spPr>
          <a:xfrm>
            <a:off x="6629400" y="228600"/>
            <a:ext cx="2514600" cy="2819400"/>
          </a:xfrm>
          <a:prstGeom prst="verticalScroll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>
              <a:buNone/>
            </a:pPr>
            <a:r>
              <a:rPr lang="fa-IR" sz="1400" b="1" dirty="0">
                <a:solidFill>
                  <a:schemeClr val="tx1"/>
                </a:solidFill>
                <a:cs typeface="B Titr" panose="00000700000000000000" pitchFamily="2" charset="-78"/>
              </a:rPr>
              <a:t>مراقبت بعد از تزریق </a:t>
            </a:r>
            <a:r>
              <a:rPr lang="fa-IR" sz="1400" b="1" dirty="0">
                <a:solidFill>
                  <a:schemeClr val="accent2">
                    <a:lumMod val="75000"/>
                  </a:schemeClr>
                </a:solidFill>
                <a:cs typeface="B Titr" panose="00000700000000000000" pitchFamily="2" charset="-78"/>
              </a:rPr>
              <a:t>خون</a:t>
            </a: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endParaRPr lang="fa-IR" sz="1400" b="1" dirty="0">
              <a:solidFill>
                <a:schemeClr val="accent2">
                  <a:lumMod val="75000"/>
                </a:schemeClr>
              </a:solidFill>
              <a:cs typeface="B Titr" panose="00000700000000000000" pitchFamily="2" charset="-78"/>
            </a:endParaRP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علائم حیاتی شما بعد از تزریق </a:t>
            </a:r>
            <a:r>
              <a:rPr lang="fa-IR" sz="1400" b="1" dirty="0">
                <a:solidFill>
                  <a:schemeClr val="accent2">
                    <a:lumMod val="75000"/>
                  </a:schemeClr>
                </a:solidFill>
                <a:cs typeface="B Nazanin" panose="00000400000000000000" pitchFamily="2" charset="-78"/>
              </a:rPr>
              <a:t>خون 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توسط پرستاران چک می شود.</a:t>
            </a:r>
          </a:p>
          <a:p>
            <a:pPr marL="285750" indent="-285750" algn="r" rtl="1">
              <a:buFont typeface="Wingdings" panose="05000000000000000000" pitchFamily="2" charset="2"/>
              <a:buChar char="ü"/>
            </a:pP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آزمایشات </a:t>
            </a:r>
            <a:r>
              <a:rPr lang="fa-IR" sz="1400" b="1" dirty="0">
                <a:solidFill>
                  <a:schemeClr val="accent2">
                    <a:lumMod val="75000"/>
                  </a:schemeClr>
                </a:solidFill>
                <a:cs typeface="B Nazanin" panose="00000400000000000000" pitchFamily="2" charset="-78"/>
              </a:rPr>
              <a:t>خون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 بعد از تزریق </a:t>
            </a:r>
            <a:r>
              <a:rPr lang="fa-IR" sz="1400" b="1" dirty="0">
                <a:solidFill>
                  <a:schemeClr val="accent2">
                    <a:lumMod val="75000"/>
                  </a:schemeClr>
                </a:solidFill>
                <a:cs typeface="B Nazanin" panose="00000400000000000000" pitchFamily="2" charset="-78"/>
              </a:rPr>
              <a:t>خون</a:t>
            </a:r>
            <a:r>
              <a:rPr lang="fa-IR" sz="1400" b="1" dirty="0">
                <a:solidFill>
                  <a:schemeClr val="tx1"/>
                </a:solidFill>
                <a:cs typeface="B Nazanin" panose="00000400000000000000" pitchFamily="2" charset="-78"/>
              </a:rPr>
              <a:t> طبق دستور پزشک برای شما انجام می شود.</a:t>
            </a:r>
            <a:endParaRPr lang="en-US" sz="14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5" name="Wave 14"/>
          <p:cNvSpPr/>
          <p:nvPr/>
        </p:nvSpPr>
        <p:spPr>
          <a:xfrm>
            <a:off x="3499556" y="824186"/>
            <a:ext cx="1981200" cy="1066800"/>
          </a:xfrm>
          <a:prstGeom prst="wav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راهنمای تزریق </a:t>
            </a:r>
            <a:r>
              <a:rPr lang="fa-IR" sz="1200" b="1" dirty="0">
                <a:solidFill>
                  <a:schemeClr val="accent2">
                    <a:lumMod val="75000"/>
                  </a:schemeClr>
                </a:solidFill>
                <a:cs typeface="B Nazanin" panose="00000400000000000000" pitchFamily="2" charset="-78"/>
              </a:rPr>
              <a:t>خون </a:t>
            </a:r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و فراورده های سازمان انتقال </a:t>
            </a:r>
            <a:r>
              <a:rPr lang="fa-IR" sz="1200" b="1" dirty="0">
                <a:solidFill>
                  <a:schemeClr val="accent2">
                    <a:lumMod val="75000"/>
                  </a:schemeClr>
                </a:solidFill>
                <a:cs typeface="B Nazanin" panose="00000400000000000000" pitchFamily="2" charset="-78"/>
              </a:rPr>
              <a:t>خون </a:t>
            </a:r>
            <a:r>
              <a:rPr lang="fa-IR" sz="1200" b="1" dirty="0">
                <a:solidFill>
                  <a:schemeClr val="tx1"/>
                </a:solidFill>
                <a:cs typeface="B Nazanin" panose="00000400000000000000" pitchFamily="2" charset="-78"/>
              </a:rPr>
              <a:t>کشور</a:t>
            </a:r>
            <a:endParaRPr lang="en-US" sz="12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436037" y="2042787"/>
            <a:ext cx="1981199" cy="46865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chemeClr val="tx1"/>
                </a:solidFill>
                <a:cs typeface="B Titr" panose="00000700000000000000" pitchFamily="2" charset="-78"/>
              </a:rPr>
              <a:t>https://www.trjums.ac.ir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45188" y="5692098"/>
            <a:ext cx="1295400" cy="5539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050" b="1" dirty="0">
                <a:cs typeface="B Nazanin" panose="00000400000000000000" pitchFamily="2" charset="-78"/>
              </a:rPr>
              <a:t>کد پمفلت:</a:t>
            </a:r>
            <a:endParaRPr lang="en-US" sz="1050" b="1" dirty="0">
              <a:cs typeface="B Nazanin" panose="00000400000000000000" pitchFamily="2" charset="-78"/>
            </a:endParaRPr>
          </a:p>
          <a:p>
            <a:pPr algn="ctr"/>
            <a:r>
              <a:rPr lang="en-US" sz="1050" b="1" dirty="0">
                <a:cs typeface="B Nazanin" panose="00000400000000000000" pitchFamily="2" charset="-78"/>
              </a:rPr>
              <a:t>SH:PEU-BK-101</a:t>
            </a:r>
            <a:endParaRPr lang="fa-IR" sz="1050" b="1" dirty="0">
              <a:cs typeface="B Nazanin" panose="00000400000000000000" pitchFamily="2" charset="-78"/>
            </a:endParaRPr>
          </a:p>
          <a:p>
            <a:endParaRPr lang="fa-IR" sz="900" b="1" dirty="0">
              <a:cs typeface="B Nazanin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47F9A7-A3BE-46EE-9CCD-003223256F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566" y="3406422"/>
            <a:ext cx="2164268" cy="129856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4048C1-D2E8-469C-819A-B1CE528EB32D}"/>
              </a:ext>
            </a:extLst>
          </p:cNvPr>
          <p:cNvSpPr txBox="1"/>
          <p:nvPr/>
        </p:nvSpPr>
        <p:spPr>
          <a:xfrm>
            <a:off x="3499556" y="2398889"/>
            <a:ext cx="1981200" cy="412420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endParaRPr lang="fa-IR" b="1" dirty="0">
              <a:cs typeface="B Nazanin" panose="00000400000000000000" pitchFamily="2" charset="-78"/>
            </a:endParaRPr>
          </a:p>
          <a:p>
            <a:pPr algn="r"/>
            <a:r>
              <a:rPr lang="fa-IR" b="1" dirty="0">
                <a:cs typeface="B Nazanin" panose="00000400000000000000" pitchFamily="2" charset="-78"/>
              </a:rPr>
              <a:t>درصورت بروز هرگونه مشکل یا سوال با تلفن های ذیل تماس بگیرید</a:t>
            </a:r>
            <a:r>
              <a:rPr lang="fa-IR" dirty="0">
                <a:cs typeface="B Nazanin" panose="00000400000000000000" pitchFamily="2" charset="-78"/>
              </a:rPr>
              <a:t>:</a:t>
            </a:r>
          </a:p>
          <a:p>
            <a:pPr algn="ctr"/>
            <a:r>
              <a:rPr lang="fa-IR" sz="1600" b="1" dirty="0">
                <a:cs typeface="B Nazanin" panose="00000400000000000000" pitchFamily="2" charset="-78"/>
              </a:rPr>
              <a:t>صبح: </a:t>
            </a:r>
          </a:p>
          <a:p>
            <a:pPr algn="ctr"/>
            <a:r>
              <a:rPr lang="fa-IR" sz="1400" b="1" dirty="0">
                <a:cs typeface="B Nazanin" panose="00000400000000000000" pitchFamily="2" charset="-78"/>
              </a:rPr>
              <a:t>05152521811</a:t>
            </a:r>
          </a:p>
          <a:p>
            <a:pPr algn="ctr"/>
            <a:r>
              <a:rPr lang="fa-IR" sz="1400" b="1" dirty="0">
                <a:cs typeface="B Nazanin" panose="00000400000000000000" pitchFamily="2" charset="-78"/>
              </a:rPr>
              <a:t>داخلی322</a:t>
            </a:r>
          </a:p>
          <a:p>
            <a:pPr algn="ctr"/>
            <a:r>
              <a:rPr lang="fa-IR" sz="1600" b="1" dirty="0">
                <a:cs typeface="B Nazanin" panose="00000400000000000000" pitchFamily="2" charset="-78"/>
              </a:rPr>
              <a:t>عصروشب:</a:t>
            </a:r>
          </a:p>
          <a:p>
            <a:pPr algn="ctr"/>
            <a:r>
              <a:rPr lang="fa-IR" sz="1600" b="1" dirty="0">
                <a:cs typeface="B Nazanin" panose="00000400000000000000" pitchFamily="2" charset="-78"/>
              </a:rPr>
              <a:t>05152521811</a:t>
            </a:r>
          </a:p>
          <a:p>
            <a:pPr algn="ctr"/>
            <a:r>
              <a:rPr lang="fa-IR" sz="1600" b="1" dirty="0">
                <a:cs typeface="B Nazanin" panose="00000400000000000000" pitchFamily="2" charset="-78"/>
              </a:rPr>
              <a:t>داخلی31</a:t>
            </a:r>
            <a:r>
              <a:rPr lang="fa-IR" b="1" dirty="0">
                <a:cs typeface="B Nazanin" panose="00000400000000000000" pitchFamily="2" charset="-78"/>
              </a:rPr>
              <a:t>9</a:t>
            </a:r>
          </a:p>
          <a:p>
            <a:pPr algn="ctr"/>
            <a:endParaRPr lang="fa-IR" b="1" dirty="0">
              <a:cs typeface="B Nazanin" panose="00000400000000000000" pitchFamily="2" charset="-78"/>
            </a:endParaRPr>
          </a:p>
          <a:p>
            <a:pPr algn="ctr"/>
            <a:endParaRPr lang="fa-IR" sz="2400" b="1" dirty="0"/>
          </a:p>
          <a:p>
            <a:pPr algn="ctr"/>
            <a:endParaRPr lang="en-US" b="1" dirty="0">
              <a:cs typeface="B Nazanin" panose="00000400000000000000" pitchFamily="2" charset="-78"/>
            </a:endParaRPr>
          </a:p>
          <a:p>
            <a:pPr algn="ctr"/>
            <a:r>
              <a:rPr lang="fa-IR" b="1" dirty="0">
                <a:cs typeface="B Nazanin" panose="00000400000000000000" pitchFamily="2" charset="-78"/>
              </a:rPr>
              <a:t>با آرزوی سلامتی و سعادت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333E82-9227-419F-B628-76E36B84B96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567" y="228601"/>
            <a:ext cx="441633" cy="533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7A19125-75E9-4565-B6D0-5931C28A2246}"/>
              </a:ext>
            </a:extLst>
          </p:cNvPr>
          <p:cNvSpPr txBox="1"/>
          <p:nvPr/>
        </p:nvSpPr>
        <p:spPr>
          <a:xfrm>
            <a:off x="946723" y="760878"/>
            <a:ext cx="88754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200" b="1" dirty="0">
                <a:cs typeface="B Badr" panose="00000400000000000000" pitchFamily="2" charset="-78"/>
              </a:rPr>
              <a:t>دانشکده علوم پزشکی تربت جام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D7F9E8-18E3-4ACD-ACEB-F4D33279FE31}"/>
              </a:ext>
            </a:extLst>
          </p:cNvPr>
          <p:cNvSpPr txBox="1"/>
          <p:nvPr/>
        </p:nvSpPr>
        <p:spPr>
          <a:xfrm>
            <a:off x="744339" y="2082298"/>
            <a:ext cx="149709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400" b="1" i="1" dirty="0">
                <a:solidFill>
                  <a:schemeClr val="bg2"/>
                </a:solidFill>
                <a:cs typeface="B Nazanin" panose="00000400000000000000" pitchFamily="2" charset="-78"/>
              </a:rPr>
              <a:t>تزریق خون و فرآورده های خونی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437B0CB-912B-4DD3-AFC3-46B16D9F8C63}"/>
              </a:ext>
            </a:extLst>
          </p:cNvPr>
          <p:cNvSpPr txBox="1"/>
          <p:nvPr/>
        </p:nvSpPr>
        <p:spPr>
          <a:xfrm>
            <a:off x="426088" y="4538045"/>
            <a:ext cx="21336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fa-IR" sz="1100" b="1" dirty="0">
                <a:solidFill>
                  <a:prstClr val="black"/>
                </a:solidFill>
                <a:cs typeface="B Nazanin" panose="00000400000000000000" pitchFamily="2" charset="-78"/>
              </a:rPr>
              <a:t>تهیه و تنظیم : </a:t>
            </a:r>
          </a:p>
          <a:p>
            <a:pPr lvl="0" algn="ctr"/>
            <a:r>
              <a:rPr lang="fa-IR" sz="1100" b="1" dirty="0">
                <a:solidFill>
                  <a:prstClr val="black"/>
                </a:solidFill>
                <a:cs typeface="B Nazanin" panose="00000400000000000000" pitchFamily="2" charset="-78"/>
              </a:rPr>
              <a:t>واحد آموزش سلامت همگانی </a:t>
            </a:r>
          </a:p>
          <a:p>
            <a:pPr lvl="0" algn="ctr"/>
            <a:r>
              <a:rPr lang="fa-IR" sz="1100" b="1" dirty="0">
                <a:solidFill>
                  <a:prstClr val="black"/>
                </a:solidFill>
                <a:cs typeface="B Nazanin" panose="00000400000000000000" pitchFamily="2" charset="-78"/>
              </a:rPr>
              <a:t>بیمارستان سجادیه</a:t>
            </a:r>
          </a:p>
          <a:p>
            <a:pPr lvl="0" algn="ctr"/>
            <a:r>
              <a:rPr lang="fa-IR" sz="1100" b="1" dirty="0">
                <a:solidFill>
                  <a:prstClr val="black"/>
                </a:solidFill>
                <a:cs typeface="B Nazanin" panose="00000400000000000000" pitchFamily="2" charset="-78"/>
              </a:rPr>
              <a:t>پائیز 1400</a:t>
            </a:r>
            <a:endParaRPr lang="en-US" sz="11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45BCC5-6625-4932-B41D-F441C8C22B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362" y="5334773"/>
            <a:ext cx="1694676" cy="129462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D58C5C1-979E-4EF7-8F0E-2A8302C167E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814" y="4922765"/>
            <a:ext cx="804372" cy="60250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946723" y="2190665"/>
            <a:ext cx="1193865" cy="12157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  <a:cs typeface="B Nazanin" panose="00000400000000000000" pitchFamily="2" charset="-78"/>
              </a:rPr>
              <a:t>تزریق خون و فرآورده های خونی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</TotalTime>
  <Words>489</Words>
  <Application>Microsoft Office PowerPoint</Application>
  <PresentationFormat>On-screen Show (4:3)</PresentationFormat>
  <Paragraphs>56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zarei</dc:creator>
  <cp:lastModifiedBy>سعیده سعیدی</cp:lastModifiedBy>
  <cp:revision>47</cp:revision>
  <cp:lastPrinted>2021-11-28T08:30:16Z</cp:lastPrinted>
  <dcterms:created xsi:type="dcterms:W3CDTF">2006-08-16T00:00:00Z</dcterms:created>
  <dcterms:modified xsi:type="dcterms:W3CDTF">2021-11-29T05:09:54Z</dcterms:modified>
</cp:coreProperties>
</file>