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8" r:id="rId2"/>
    <p:sldId id="258" r:id="rId3"/>
    <p:sldId id="292" r:id="rId4"/>
    <p:sldId id="270" r:id="rId5"/>
    <p:sldId id="269" r:id="rId6"/>
    <p:sldId id="288" r:id="rId7"/>
    <p:sldId id="309" r:id="rId8"/>
    <p:sldId id="274" r:id="rId9"/>
    <p:sldId id="275" r:id="rId10"/>
    <p:sldId id="298" r:id="rId11"/>
    <p:sldId id="289" r:id="rId12"/>
    <p:sldId id="307" r:id="rId13"/>
    <p:sldId id="294" r:id="rId14"/>
    <p:sldId id="290" r:id="rId15"/>
    <p:sldId id="291" r:id="rId16"/>
    <p:sldId id="293" r:id="rId17"/>
    <p:sldId id="276" r:id="rId18"/>
    <p:sldId id="277" r:id="rId19"/>
    <p:sldId id="278" r:id="rId20"/>
    <p:sldId id="279" r:id="rId21"/>
    <p:sldId id="280" r:id="rId22"/>
    <p:sldId id="295" r:id="rId23"/>
    <p:sldId id="296" r:id="rId24"/>
    <p:sldId id="304" r:id="rId25"/>
    <p:sldId id="303" r:id="rId26"/>
    <p:sldId id="302" r:id="rId27"/>
    <p:sldId id="301" r:id="rId28"/>
    <p:sldId id="300" r:id="rId29"/>
    <p:sldId id="305" r:id="rId30"/>
    <p:sldId id="306" r:id="rId31"/>
    <p:sldId id="281" r:id="rId32"/>
    <p:sldId id="287" r:id="rId33"/>
    <p:sldId id="284" r:id="rId34"/>
    <p:sldId id="283" r:id="rId35"/>
    <p:sldId id="262" r:id="rId36"/>
    <p:sldId id="28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4AA9-D1C5-4A71-8BC1-393246244DD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0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b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SAJJAD.GHADERI94@GMAIL.COM" TargetMode="Externa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5210" y="834969"/>
            <a:ext cx="8686800" cy="146490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Application Of Simulation In Nursing Education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xmlns="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9222" y="4436547"/>
            <a:ext cx="5311642" cy="177669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Mohammad Sajjad Ghaderi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MSc In Medical-</a:t>
            </a:r>
            <a:r>
              <a:rPr lang="en-US" dirty="0">
                <a:solidFill>
                  <a:srgbClr val="FFFFFF"/>
                </a:solidFill>
              </a:rPr>
              <a:t>S</a:t>
            </a:r>
            <a:r>
              <a:rPr lang="en-US" dirty="0" smtClean="0">
                <a:solidFill>
                  <a:srgbClr val="FFFFFF"/>
                </a:solidFill>
              </a:rPr>
              <a:t>urgical Nursing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Instructor Of Nursing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 Torbat Jam Faculty Of Medical Sciences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29514"/>
            <a:ext cx="10058400" cy="740076"/>
          </a:xfrm>
        </p:spPr>
        <p:txBody>
          <a:bodyPr>
            <a:normAutofit/>
          </a:bodyPr>
          <a:lstStyle/>
          <a:p>
            <a:pPr algn="ctr" rtl="1"/>
            <a:r>
              <a:rPr lang="en-US" sz="4000" b="1" dirty="0" smtClean="0"/>
              <a:t>Opportunities For Nursing Education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demand for nurses, exacerbated by an increased expectation for nurses competent in a variety of ever-changing complex skills.</a:t>
            </a:r>
          </a:p>
          <a:p>
            <a:r>
              <a:rPr lang="en-US" dirty="0"/>
              <a:t> Nursing is a complex practice discipline.</a:t>
            </a:r>
          </a:p>
          <a:p>
            <a:r>
              <a:rPr lang="en-US" dirty="0"/>
              <a:t>articulating </a:t>
            </a:r>
            <a:r>
              <a:rPr lang="en-US" dirty="0" smtClean="0"/>
              <a:t>practice </a:t>
            </a:r>
            <a:r>
              <a:rPr lang="en-US" dirty="0"/>
              <a:t>knowledge is </a:t>
            </a:r>
            <a:r>
              <a:rPr lang="en-US" dirty="0" smtClean="0"/>
              <a:t>challenging </a:t>
            </a:r>
            <a:r>
              <a:rPr lang="en-US" dirty="0"/>
              <a:t>with in nursing education.</a:t>
            </a:r>
          </a:p>
          <a:p>
            <a:r>
              <a:rPr lang="en-US" dirty="0"/>
              <a:t>knowledge acquisition is not an dependent, static state.</a:t>
            </a:r>
          </a:p>
          <a:p>
            <a:r>
              <a:rPr lang="en-US" dirty="0"/>
              <a:t>experience transforms into knowledge (experiential </a:t>
            </a:r>
            <a:r>
              <a:rPr lang="en-US" dirty="0" smtClean="0"/>
              <a:t>learning)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5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69556"/>
            <a:ext cx="10058400" cy="781265"/>
          </a:xfrm>
        </p:spPr>
        <p:txBody>
          <a:bodyPr>
            <a:normAutofit/>
          </a:bodyPr>
          <a:lstStyle/>
          <a:p>
            <a:pPr algn="ctr" rtl="1"/>
            <a:r>
              <a:rPr lang="fa-IR" sz="4000" b="1" dirty="0" smtClean="0">
                <a:cs typeface="B Nazanin" panose="00000400000000000000" pitchFamily="2" charset="-78"/>
              </a:rPr>
              <a:t>الگوی شبیه سازی پرستاری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789" y="1416908"/>
            <a:ext cx="10474411" cy="4695567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جفری چارچوبی برای شبیه سازی در آموزش پرستاری ارائه نموده است . در این مدل وی از معلم، دانشجو، فعالیت های آموزشی، طرح شبیه سازی و نتایج، به عنوان 5 عنصر اصلی شبیه سازی نام برده است. 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معلم با توجه به اینکه هدف شبیه سازی آموزش یا ارزشیابی است تفاوت دارد. در حالتی که هدف آموزش است معلم نقش تسهیل کننده و در ارزشیابی نقش یک مشاهده گر را دارد.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دو مدل «پاسخ محور» و «فرآیند محور» را در شبیه سازی بالینی برای دانشجو عنوان شده است. در مدل پاسخ محور، دانشجو فعال نیست و کنترلی بر مطالب بیان شده ندارد (مثل ارائه گفته های یک بیمار واقعی)، اما در مدل فرآیند محور (مانند ایفای نقش و کار با شبیه ساز ها)، دانشجو فعال است.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90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79" y="0"/>
            <a:ext cx="10635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3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0"/>
            <a:ext cx="10058400" cy="667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3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84" y="1270687"/>
            <a:ext cx="10523838" cy="5039496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ﮔﺎﻡ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ﺍﻭﻝ </a:t>
            </a:r>
            <a:r>
              <a:rPr lang="fa-IR" sz="2800" dirty="0" smtClean="0">
                <a:cs typeface="B Nazanin" panose="00000400000000000000" pitchFamily="2" charset="-78"/>
              </a:rPr>
              <a:t>(ﺟﻬﺖ ﺩﻫﻲ)ﺗﺪﺭﻳﺲ </a:t>
            </a:r>
            <a:r>
              <a:rPr lang="fa-IR" sz="2800" dirty="0">
                <a:cs typeface="B Nazanin" panose="00000400000000000000" pitchFamily="2" charset="-78"/>
              </a:rPr>
              <a:t>ﺑﻪﺷﻴﻮﻩ ﺷﺒﻴﻪﺳﺎﺯﻱ، ﺍﺭﺍﻳﻪ ﻋﻨﻮﺍﻥ ﻛﻠﻲ ﺷﺒﻴﻪﺳﺎﺯﻱ ﻭ ﻣﻔﺎﻫﻴﻤﻲ ﻛﻪ ﺑﺎﻳﺪ ﺩﺭ ﻓﻌﺎﻟﻴﺖ ﺷﺒﻴﻪﺳﺎﺯﻱ ﻣﻮﺟﻮﺩ ﻭﺍﺭﺩ ﺷﻮﺩ، ﺗﻮﺿﻴﺢ ﺷﺒﻴﻪﺳﺎﺯﻱ ﻭ ﺑﺎﺯﻱ ﺁﻥ ﻭ ﺍﺭﺍﻳﻪ ﻣﺮﻭﺭﻱ ﺑﺮ ﺷﺒﻴﻪﺳﺎﺯﻱ ﺍﺳﺖ </a:t>
            </a:r>
            <a:r>
              <a:rPr lang="fa-IR" sz="2800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ﮔﺎﻡ دوم </a:t>
            </a:r>
            <a:r>
              <a:rPr lang="fa-IR" sz="2800" dirty="0" smtClean="0">
                <a:cs typeface="B Nazanin" panose="00000400000000000000" pitchFamily="2" charset="-78"/>
              </a:rPr>
              <a:t>(آموزش به شرکت کنندگان )، ﺑﺮﻗﺮﺍﺭﻱ </a:t>
            </a:r>
            <a:r>
              <a:rPr lang="fa-IR" sz="2800" dirty="0">
                <a:cs typeface="B Nazanin" panose="00000400000000000000" pitchFamily="2" charset="-78"/>
              </a:rPr>
              <a:t>ﺻﺤﻨﻪ ﻛﺎﺭ </a:t>
            </a:r>
            <a:r>
              <a:rPr lang="fa-IR" sz="2800" dirty="0" smtClean="0">
                <a:cs typeface="B Nazanin" panose="00000400000000000000" pitchFamily="2" charset="-78"/>
              </a:rPr>
              <a:t>(ﻗﻮﺍﻋﺪ</a:t>
            </a:r>
            <a:r>
              <a:rPr lang="fa-IR" sz="2800" dirty="0">
                <a:cs typeface="B Nazanin" panose="00000400000000000000" pitchFamily="2" charset="-78"/>
              </a:rPr>
              <a:t>، ﻧﻘﺶﻫﺎ</a:t>
            </a:r>
            <a:r>
              <a:rPr lang="fa-IR" sz="2800" dirty="0" smtClean="0">
                <a:cs typeface="B Nazanin" panose="00000400000000000000" pitchFamily="2" charset="-78"/>
              </a:rPr>
              <a:t>، ﺭﻭﺍﻝ </a:t>
            </a:r>
            <a:r>
              <a:rPr lang="fa-IR" sz="2800" dirty="0">
                <a:cs typeface="B Nazanin" panose="00000400000000000000" pitchFamily="2" charset="-78"/>
              </a:rPr>
              <a:t>ﻛﺎﺭ، ﻧﻤﺮﻩﺩﺍﺩﻥ، ﻧﻮﻉ ﺗﺼﻤﻴﻤﺎﺕ ﻣﻮﺭﺩﻧﻈﺮ ﻭ </a:t>
            </a:r>
            <a:r>
              <a:rPr lang="fa-IR" sz="2800" dirty="0" smtClean="0">
                <a:cs typeface="B Nazanin" panose="00000400000000000000" pitchFamily="2" charset="-78"/>
              </a:rPr>
              <a:t>ﺍﻫﺪﺍﻑ) ﻭ </a:t>
            </a:r>
            <a:r>
              <a:rPr lang="fa-IR" sz="2800" dirty="0">
                <a:cs typeface="B Nazanin" panose="00000400000000000000" pitchFamily="2" charset="-78"/>
              </a:rPr>
              <a:t>ﺟﻠﺴﻪ </a:t>
            </a:r>
            <a:r>
              <a:rPr lang="fa-IR" sz="2800" dirty="0" smtClean="0">
                <a:cs typeface="B Nazanin" panose="00000400000000000000" pitchFamily="2" charset="-78"/>
              </a:rPr>
              <a:t>ﺗﻤﺮﻳﻦ</a:t>
            </a:r>
            <a:r>
              <a:rPr lang="fa-IR" sz="2800" dirty="0">
                <a:cs typeface="B Nazanin" panose="00000400000000000000" pitchFamily="2" charset="-78"/>
              </a:rPr>
              <a:t> ﻣﺨﺘﺼﺮ </a:t>
            </a:r>
            <a:r>
              <a:rPr lang="fa-IR" sz="2800" dirty="0" smtClean="0">
                <a:cs typeface="B Nazanin" panose="00000400000000000000" pitchFamily="2" charset="-78"/>
              </a:rPr>
              <a:t>ﺍﺳﺖ.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ﮔﺎﻡ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ﺳﻮﻡ </a:t>
            </a:r>
            <a:r>
              <a:rPr lang="fa-IR" sz="2800" dirty="0" smtClean="0">
                <a:cs typeface="B Nazanin" panose="00000400000000000000" pitchFamily="2" charset="-78"/>
              </a:rPr>
              <a:t>(</a:t>
            </a:r>
            <a:r>
              <a:rPr lang="fa-IR" sz="2800" dirty="0">
                <a:cs typeface="B Nazanin" panose="00000400000000000000" pitchFamily="2" charset="-78"/>
              </a:rPr>
              <a:t>ﻋﻤﻠﻴﺎﺕ </a:t>
            </a:r>
            <a:r>
              <a:rPr lang="fa-IR" sz="2800" dirty="0" smtClean="0">
                <a:cs typeface="B Nazanin" panose="00000400000000000000" pitchFamily="2" charset="-78"/>
              </a:rPr>
              <a:t>ﺷﺒﻴﻪﺳﺎﺯﻱ)،  </a:t>
            </a:r>
            <a:r>
              <a:rPr lang="fa-IR" sz="2800" dirty="0">
                <a:cs typeface="B Nazanin" panose="00000400000000000000" pitchFamily="2" charset="-78"/>
              </a:rPr>
              <a:t>ﺍﺟﺮﺍﻱ ﻓﻌﺎﻟﻴﺖ، ﺑﺎﺯﺧﻮﺭﺩ ﻭ </a:t>
            </a:r>
            <a:r>
              <a:rPr lang="fa-IR" sz="2800" dirty="0" smtClean="0">
                <a:cs typeface="B Nazanin" panose="00000400000000000000" pitchFamily="2" charset="-78"/>
              </a:rPr>
              <a:t>ﺍﺭﺯﻳﺎﺑﻲ </a:t>
            </a:r>
            <a:r>
              <a:rPr lang="fa-IR" sz="2800" dirty="0">
                <a:cs typeface="B Nazanin" panose="00000400000000000000" pitchFamily="2" charset="-78"/>
              </a:rPr>
              <a:t>ﺍﺯ ﻋﻤﻠﻜﺮﺩ ﻭ ﺗﺼﻤﻴﻤﺎﺕ، ﺭﻭﺷﻦﺳﺎﺧﺘﻦ ﺳﻮﺀﺗﻔﺎﻫﻤﺎﺕ ﻭ ﺍﺩﺍﻣﻪﺩﺍﺩﻥ ﺑﻪﺭﻭﺵ ﺷﺒﻴﻪﺳﺎﺯﻱ ﺍﺳﺖ </a:t>
            </a:r>
            <a:r>
              <a:rPr lang="fa-IR" sz="2800" dirty="0" smtClean="0">
                <a:cs typeface="B Nazanin" panose="00000400000000000000" pitchFamily="2" charset="-78"/>
              </a:rPr>
              <a:t>.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ﺩﺭ </a:t>
            </a:r>
            <a:r>
              <a:rPr lang="fa-IR" sz="2800" dirty="0">
                <a:cs typeface="B Nazanin" panose="00000400000000000000" pitchFamily="2" charset="-78"/>
              </a:rPr>
              <a:t>ﻧﻬﺎﻳﺖ، </a:t>
            </a:r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ﮔﺎﻡ ﭼﻬﺎﺭﻡ </a:t>
            </a:r>
            <a:r>
              <a:rPr lang="fa-IR" sz="2800" dirty="0" smtClean="0">
                <a:cs typeface="B Nazanin" panose="00000400000000000000" pitchFamily="2" charset="-78"/>
              </a:rPr>
              <a:t>(ﺗﻮﺿﻴﺢ </a:t>
            </a:r>
            <a:r>
              <a:rPr lang="fa-IR" sz="2800" dirty="0">
                <a:cs typeface="B Nazanin" panose="00000400000000000000" pitchFamily="2" charset="-78"/>
              </a:rPr>
              <a:t>ﻣﺨﺘﺼﺮ </a:t>
            </a:r>
            <a:r>
              <a:rPr lang="fa-IR" sz="2800" dirty="0" smtClean="0">
                <a:cs typeface="B Nazanin" panose="00000400000000000000" pitchFamily="2" charset="-78"/>
              </a:rPr>
              <a:t>ﺷﺮﻛﺖ کننده)، </a:t>
            </a:r>
            <a:r>
              <a:rPr lang="fa-IR" sz="2800" dirty="0">
                <a:cs typeface="B Nazanin" panose="00000400000000000000" pitchFamily="2" charset="-78"/>
              </a:rPr>
              <a:t>ﺧﻼﺻﻪﻛﺮﺩﻥ ﺭﻭﻳﺪﺍﺩﻫﺎ ﻭ ﺍﺩﺭﺍﻛﺎﺕ، ﺧﻼﺻﻪﻛﺮﺩﻥ </a:t>
            </a:r>
            <a:r>
              <a:rPr lang="fa-IR" sz="2800" dirty="0" smtClean="0">
                <a:cs typeface="B Nazanin" panose="00000400000000000000" pitchFamily="2" charset="-78"/>
              </a:rPr>
              <a:t>ﺩﺷﻮﺍﺭﻱ </a:t>
            </a:r>
            <a:r>
              <a:rPr lang="fa-IR" sz="2800" dirty="0">
                <a:cs typeface="B Nazanin" panose="00000400000000000000" pitchFamily="2" charset="-78"/>
              </a:rPr>
              <a:t>ﻫﺎ ﻭ ﺑﻴﻨﺶ ﻫﺎ، ﺗﺠﺰﻳﻪ ﻭ ﺗﺤﻠﻴﻞ ﻓﺮﺁﻳﻨﺪ، ﻣﻘﺎﻳﺴﻪ ﻓﻌﺎﻟﻴﺖ ﺷﺒﻴﻪ ﺳﺎﺯﻱ ﺑﺎ ﺟﻬﺎﻥ ﻭﺍﻗﻌﻲ، ﺍﺭﺗﺒﺎﻁ ﻓﻌﺎﻟﻴﺖ ﺷﺒﻴﻪ ﺳﺎﺯﻱ ﺑﺎ ﻣﺤﺘﻮﺍﻱ ﺩﺭﺱ ﻭ ﺍﺭﺯﻳﺎﺑﻲ ﻭ ﺗﺪﻭﻳﻦ ﺷﺒﻴﻪ </a:t>
            </a:r>
            <a:r>
              <a:rPr lang="fa-IR" sz="2800" dirty="0" smtClean="0">
                <a:cs typeface="B Nazanin" panose="00000400000000000000" pitchFamily="2" charset="-78"/>
              </a:rPr>
              <a:t>ﺳﺎﺯﻱ ﺍﺳﺖ.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2915" y="174883"/>
            <a:ext cx="7075976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a-I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Nazanin" panose="00000400000000000000" pitchFamily="2" charset="-78"/>
              </a:rPr>
              <a:t>ﻣﺮﺍﺣﻞ ﺗﺪﺭﻳﺲ </a:t>
            </a:r>
            <a:r>
              <a:rPr lang="fa-IR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Nazanin" panose="00000400000000000000" pitchFamily="2" charset="-78"/>
              </a:rPr>
              <a:t>ﺑﻪ ﺷﻴﻮﻩ </a:t>
            </a:r>
            <a:r>
              <a:rPr lang="fa-I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Nazanin" panose="00000400000000000000" pitchFamily="2" charset="-78"/>
              </a:rPr>
              <a:t>ﺷﺒﻴﻪﺳﺎﺯﻱ 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34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503" y="269594"/>
            <a:ext cx="10758616" cy="5290947"/>
          </a:xfrm>
        </p:spPr>
        <p:txBody>
          <a:bodyPr>
            <a:noAutofit/>
          </a:bodyPr>
          <a:lstStyle/>
          <a:p>
            <a:pPr marL="0" indent="0" algn="just" rtl="1">
              <a:spcBef>
                <a:spcPts val="600"/>
              </a:spcBef>
              <a:buNone/>
            </a:pPr>
            <a:r>
              <a:rPr lang="fa-IR" sz="3200" b="1" dirty="0">
                <a:solidFill>
                  <a:srgbClr val="0070C0"/>
                </a:solidFill>
                <a:cs typeface="B Nazanin" panose="00000400000000000000" pitchFamily="2" charset="-78"/>
              </a:rPr>
              <a:t>ﺩﺭ ﺗﺪﺭﻳﺲ ﺑﻪﺷﻴﻮﻩ ﺷﺒﻴﻪﺳﺎﺯﻱ ﺑﺎﻳﺪ ﺑﻪ ﻧﮑﺎﺕ ﺯﻳﺮ ﺗﻮﺟﻪ ﺩﺍﺷﺖ </a:t>
            </a:r>
            <a:r>
              <a:rPr lang="fa-IR" sz="32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:</a:t>
            </a:r>
          </a:p>
          <a:p>
            <a:pPr marL="0" indent="0" algn="just" rtl="1">
              <a:spcBef>
                <a:spcPts val="600"/>
              </a:spcBef>
              <a:buNone/>
            </a:pPr>
            <a:endParaRPr lang="fa-IR" sz="3200" dirty="0" smtClean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just" rtl="1">
              <a:spcBef>
                <a:spcPts val="600"/>
              </a:spcBef>
            </a:pPr>
            <a:r>
              <a:rPr lang="fa-IR" sz="3200" dirty="0" smtClean="0">
                <a:cs typeface="B Nazanin" panose="00000400000000000000" pitchFamily="2" charset="-78"/>
              </a:rPr>
              <a:t>ﺣﺼﻮﻝ </a:t>
            </a:r>
            <a:r>
              <a:rPr lang="fa-IR" sz="3200" dirty="0">
                <a:cs typeface="B Nazanin" panose="00000400000000000000" pitchFamily="2" charset="-78"/>
              </a:rPr>
              <a:t>ﺍﻃﻤﻴﻨﺎﻥ ﺍﺯ ﺩﺭﻙ </a:t>
            </a:r>
            <a:r>
              <a:rPr lang="fa-IR" sz="3200" dirty="0" smtClean="0">
                <a:cs typeface="B Nazanin" panose="00000400000000000000" pitchFamily="2" charset="-78"/>
              </a:rPr>
              <a:t>ﺷﺮﻛﺖ، </a:t>
            </a:r>
            <a:r>
              <a:rPr lang="fa-IR" sz="3200" dirty="0">
                <a:cs typeface="B Nazanin" panose="00000400000000000000" pitchFamily="2" charset="-78"/>
              </a:rPr>
              <a:t>ﻛﻨﻨﺪﮔﺎﻥ ﻧﺴﺒﺖ ﺑﻪ ﺍﺻﻞ ﻳﺎﺩﮔﻴﺮﻱ ﻣﻮﺭﺩ </a:t>
            </a:r>
            <a:r>
              <a:rPr lang="fa-IR" sz="3200" dirty="0" smtClean="0">
                <a:cs typeface="B Nazanin" panose="00000400000000000000" pitchFamily="2" charset="-78"/>
              </a:rPr>
              <a:t>ﻧﻈﺮ، </a:t>
            </a:r>
          </a:p>
          <a:p>
            <a:pPr algn="just" rtl="1">
              <a:spcBef>
                <a:spcPts val="600"/>
              </a:spcBef>
            </a:pPr>
            <a:r>
              <a:rPr lang="fa-IR" sz="3200" dirty="0" smtClean="0">
                <a:cs typeface="B Nazanin" panose="00000400000000000000" pitchFamily="2" charset="-78"/>
              </a:rPr>
              <a:t>ﻓﻬﺮﺳﺖ </a:t>
            </a:r>
            <a:r>
              <a:rPr lang="fa-IR" sz="3200" dirty="0">
                <a:cs typeface="B Nazanin" panose="00000400000000000000" pitchFamily="2" charset="-78"/>
              </a:rPr>
              <a:t>ﻧﻤﻮﺩﻥ ﺟﺰﺋﻴﺎﺕ ﻣﻮﻗﻌﻴﺘﻲ ﻛﻪ ﺩﺭ ﺳﻨﺎﺭﻳﻮ ﻣﻮﺭﺩ ﻧﻈﺮ </a:t>
            </a:r>
            <a:r>
              <a:rPr lang="fa-IR" sz="3200" dirty="0" smtClean="0">
                <a:cs typeface="B Nazanin" panose="00000400000000000000" pitchFamily="2" charset="-78"/>
              </a:rPr>
              <a:t>ﺍﺳﺖ،</a:t>
            </a:r>
          </a:p>
          <a:p>
            <a:pPr algn="just" rtl="1">
              <a:spcBef>
                <a:spcPts val="600"/>
              </a:spcBef>
            </a:pP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ﻛﻨﺘﺮﻝ </a:t>
            </a:r>
            <a:r>
              <a:rPr lang="fa-IR" sz="3200" dirty="0" smtClean="0">
                <a:cs typeface="B Nazanin" panose="00000400000000000000" pitchFamily="2" charset="-78"/>
              </a:rPr>
              <a:t>ﻃﺮﺡ </a:t>
            </a:r>
            <a:r>
              <a:rPr lang="fa-IR" sz="3200" dirty="0">
                <a:cs typeface="B Nazanin" panose="00000400000000000000" pitchFamily="2" charset="-78"/>
              </a:rPr>
              <a:t>ﺁﺯﻣﻮﻥ ﺗﻮﺳﻂ ﻣﺠﺮﻱ ﻳﺎ ﻣﺪﺭﺱ ﻗﺒﻞ ﺍﺯ ﺷﺮﻭﻉ </a:t>
            </a:r>
            <a:r>
              <a:rPr lang="fa-IR" sz="3200" dirty="0" smtClean="0">
                <a:cs typeface="B Nazanin" panose="00000400000000000000" pitchFamily="2" charset="-78"/>
              </a:rPr>
              <a:t>ﺑﺮﻧﺎﻣﻪ،</a:t>
            </a:r>
          </a:p>
          <a:p>
            <a:pPr algn="just" rtl="1">
              <a:spcBef>
                <a:spcPts val="600"/>
              </a:spcBef>
            </a:pPr>
            <a:r>
              <a:rPr lang="fa-IR" sz="3200" dirty="0" smtClean="0">
                <a:cs typeface="B Nazanin" panose="00000400000000000000" pitchFamily="2" charset="-78"/>
              </a:rPr>
              <a:t> توضیح </a:t>
            </a:r>
            <a:r>
              <a:rPr lang="fa-IR" sz="3200" dirty="0">
                <a:cs typeface="B Nazanin" panose="00000400000000000000" pitchFamily="2" charset="-78"/>
              </a:rPr>
              <a:t>ﻗﻮﺍﻋﺪ ﻭ ﻧﺤﻮﻩ ﺍﺟﺮﺍ ﻭ ﭼﮕﻮﻧﮕﻲ ﻓﻌﺎﻟﻴﺖ </a:t>
            </a:r>
            <a:r>
              <a:rPr lang="fa-IR" sz="3200" dirty="0" smtClean="0">
                <a:cs typeface="B Nazanin" panose="00000400000000000000" pitchFamily="2" charset="-78"/>
              </a:rPr>
              <a:t>ﺷﺮﻛﺖ کنندگان،</a:t>
            </a:r>
          </a:p>
          <a:p>
            <a:pPr algn="just" rtl="1">
              <a:spcBef>
                <a:spcPts val="600"/>
              </a:spcBef>
            </a:pPr>
            <a:r>
              <a:rPr lang="fa-IR" sz="3200" dirty="0" smtClean="0">
                <a:cs typeface="B Nazanin" panose="00000400000000000000" pitchFamily="2" charset="-78"/>
              </a:rPr>
              <a:t>  </a:t>
            </a:r>
            <a:r>
              <a:rPr lang="fa-IR" sz="3200" dirty="0">
                <a:cs typeface="B Nazanin" panose="00000400000000000000" pitchFamily="2" charset="-78"/>
              </a:rPr>
              <a:t>ﺣﻀﻮﺭ </a:t>
            </a:r>
            <a:r>
              <a:rPr lang="fa-IR" sz="3200" dirty="0" smtClean="0">
                <a:cs typeface="B Nazanin" panose="00000400000000000000" pitchFamily="2" charset="-78"/>
              </a:rPr>
              <a:t>ﻓﻌﺎﻝ اعضای گروه،</a:t>
            </a:r>
          </a:p>
          <a:p>
            <a:pPr algn="just" rtl="1">
              <a:spcBef>
                <a:spcPts val="600"/>
              </a:spcBef>
            </a:pPr>
            <a:r>
              <a:rPr lang="fa-IR" sz="3200" dirty="0" smtClean="0">
                <a:cs typeface="B Nazanin" panose="00000400000000000000" pitchFamily="2" charset="-78"/>
              </a:rPr>
              <a:t> ﺩﺭﻳﺎﻓﺖ </a:t>
            </a:r>
            <a:r>
              <a:rPr lang="fa-IR" sz="3200" dirty="0">
                <a:cs typeface="B Nazanin" panose="00000400000000000000" pitchFamily="2" charset="-78"/>
              </a:rPr>
              <a:t>ﻧﺘﻴﺠﻪ ﮔﺰﺍﺭﺷﻲ ﺍﺯ ﺷﺮﻛﺖ </a:t>
            </a:r>
            <a:r>
              <a:rPr lang="fa-IR" sz="3200" dirty="0" smtClean="0">
                <a:cs typeface="B Nazanin" panose="00000400000000000000" pitchFamily="2" charset="-78"/>
              </a:rPr>
              <a:t>ﻛﻨﻨﺪﮔﺎﻥ </a:t>
            </a:r>
            <a:r>
              <a:rPr lang="fa-IR" sz="3200" dirty="0">
                <a:cs typeface="B Nazanin" panose="00000400000000000000" pitchFamily="2" charset="-78"/>
              </a:rPr>
              <a:t>ﺑﺮﺍﻱ </a:t>
            </a:r>
            <a:r>
              <a:rPr lang="fa-IR" sz="3200" dirty="0" smtClean="0">
                <a:cs typeface="B Nazanin" panose="00000400000000000000" pitchFamily="2" charset="-78"/>
              </a:rPr>
              <a:t>ﺍﻃﻤﻴﻨﺎﻥ</a:t>
            </a:r>
            <a:r>
              <a:rPr lang="fa-IR" sz="3200" dirty="0">
                <a:cs typeface="B Nazanin" panose="00000400000000000000" pitchFamily="2" charset="-78"/>
              </a:rPr>
              <a:t> ﺍﺯ ﺗﻮﺟﻪ ﺑﻴﺸﺘﺮ ﺩﺍﻧﺸﺠﻮﻳﺎﻥ ﺑﻪ ﺍﺻﻞ ﻣﻮﺭﺩ ﻧﻈﺮ ﺗﺎ </a:t>
            </a:r>
            <a:r>
              <a:rPr lang="fa-IR" sz="3200" dirty="0" smtClean="0">
                <a:cs typeface="B Nazanin" panose="00000400000000000000" pitchFamily="2" charset="-78"/>
              </a:rPr>
              <a:t>ﻧﺘﺎﻳﺞ،</a:t>
            </a:r>
          </a:p>
          <a:p>
            <a:pPr algn="just" rtl="1">
              <a:spcBef>
                <a:spcPts val="600"/>
              </a:spcBef>
            </a:pPr>
            <a:r>
              <a:rPr lang="fa-IR" sz="3200" dirty="0" smtClean="0">
                <a:cs typeface="B Nazanin" panose="00000400000000000000" pitchFamily="2" charset="-78"/>
              </a:rPr>
              <a:t>  </a:t>
            </a:r>
            <a:r>
              <a:rPr lang="fa-IR" sz="3200" dirty="0">
                <a:cs typeface="B Nazanin" panose="00000400000000000000" pitchFamily="2" charset="-78"/>
              </a:rPr>
              <a:t>ﺗﻜﻤﻴﻞ ﺍﻳﻦ ﺭﻭﺵ ﺁﻣﻮﺯﺷﻲ ﺑﺎ ﺭﻭﺵﻫﺎﻱ ﺩﻳﮕﺮ</a:t>
            </a:r>
            <a:r>
              <a:rPr lang="fa-IR" sz="3200" dirty="0" smtClean="0">
                <a:cs typeface="B Nazanin" panose="00000400000000000000" pitchFamily="2" charset="-78"/>
              </a:rPr>
              <a:t>،</a:t>
            </a:r>
          </a:p>
        </p:txBody>
      </p:sp>
    </p:spTree>
    <p:extLst>
      <p:ext uri="{BB962C8B-B14F-4D97-AF65-F5344CB8AC3E}">
        <p14:creationId xmlns:p14="http://schemas.microsoft.com/office/powerpoint/2010/main" val="289023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8" y="842320"/>
            <a:ext cx="10058400" cy="4833550"/>
          </a:xfrm>
        </p:spPr>
        <p:txBody>
          <a:bodyPr>
            <a:noAutofit/>
          </a:bodyPr>
          <a:lstStyle/>
          <a:p>
            <a:pPr algn="just" rtl="1">
              <a:spcBef>
                <a:spcPts val="600"/>
              </a:spcBef>
            </a:pPr>
            <a:r>
              <a:rPr lang="fa-IR" sz="2800" dirty="0">
                <a:cs typeface="B Nazanin" panose="00000400000000000000" pitchFamily="2" charset="-78"/>
              </a:rPr>
              <a:t> ﺗﺸﻮﻳﻖ ﺩﺍﻧﺸﺠﻮﻳﺎﻥ ﺑﻪ ﺍﻓﺰﻭﺩﻥ ﺟﻨﺒﻪﻫﺎﻱ ﺩﻳﮕﺮ ﺑﻪ ﻓﺮﺁﻳﻨﺪ ﺷﺒﻴﻪﺳﺎﺯﻱ،</a:t>
            </a:r>
          </a:p>
          <a:p>
            <a:pPr algn="just" rtl="1">
              <a:spcBef>
                <a:spcPts val="600"/>
              </a:spcBef>
            </a:pPr>
            <a:r>
              <a:rPr lang="fa-IR" sz="2800" dirty="0">
                <a:cs typeface="B Nazanin" panose="00000400000000000000" pitchFamily="2" charset="-78"/>
              </a:rPr>
              <a:t> ﺑﻪ ﭘﺎﻳﺎﻥ ﺭﺳﺎﻧﺪﻥ ﺷﺒﻴﻪﺳﺎﺯﻱ ﺩﺭ ﻗﺎﻟﺐ ﺯﻣﺎﻧﻲ ﻛﻪ ﺑﻪ ﺁﻥ ﺍﺧﺘﺼﺎﺹ ﺩﺍﺩﻩ ﺷﺪﻩﺍﺳﺖ،</a:t>
            </a:r>
          </a:p>
          <a:p>
            <a:pPr algn="just" rtl="1">
              <a:spcBef>
                <a:spcPts val="600"/>
              </a:spcBef>
            </a:pPr>
            <a:r>
              <a:rPr lang="fa-IR" sz="2800" dirty="0">
                <a:cs typeface="B Nazanin" panose="00000400000000000000" pitchFamily="2" charset="-78"/>
              </a:rPr>
              <a:t> ﺍﺭﺍﺋﻪ ﻓﺮﺻﺖ ﺑﻪ ﺷﺮﻛﺖ ﻛﻨﻨﺪﮔﺎﻥ ﺍﺯ ﺗﺠﺮﺑﻪ ﺷﺒﻴﻪﺳﺎﺯﻱ ﺑﺮﺍﻱ ﻣﻘﺎﻳﺴﻪ ﻧﺘﺎﻳﺞ ﺑﺎ ﺯﻧﺪﮔﻲ ﻭﺍﻗﻌﻲ،</a:t>
            </a:r>
          </a:p>
          <a:p>
            <a:pPr algn="just" rtl="1">
              <a:spcBef>
                <a:spcPts val="600"/>
              </a:spcBef>
            </a:pPr>
            <a:r>
              <a:rPr lang="fa-IR" sz="2800" dirty="0">
                <a:cs typeface="B Nazanin" panose="00000400000000000000" pitchFamily="2" charset="-78"/>
              </a:rPr>
              <a:t> ﺩﺭ ﺣﻴﻦ ﺷﺒﻴﻪﺳﺎﺯﻱ ﺗﺸﻮﻳﻖ ﻳﺎﺩﮔﻴﺮﻧﺪﮔﺎﻥ ﺑﻪ ﺻﺤﺒﺖ ﺩﺭﺑﺎﺭﻩ ﺑﺎﻭﺭﻫﺎ ﻭ ﺍﺣﺴﺎﺱ ﻫﺎ،</a:t>
            </a:r>
          </a:p>
          <a:p>
            <a:pPr algn="just" rtl="1">
              <a:spcBef>
                <a:spcPts val="600"/>
              </a:spcBef>
            </a:pPr>
            <a:r>
              <a:rPr lang="fa-IR" sz="2800" dirty="0">
                <a:cs typeface="B Nazanin" panose="00000400000000000000" pitchFamily="2" charset="-78"/>
              </a:rPr>
              <a:t> ﺗﺸﻮﻳﻖ ﻳﺎﺩﮔﻴﺮﻧﺪﮔﺎﻥ ﺑﻪ ﺻﺤﺒﺖ ﺩﺭﺑﺎﺭﻩ ﺷﺒﺎﻫﺖ ﺗﺠﺮﺑﻪ ﺑﺎ ﻭﺍﻗﻌﻴﺖ ﻭ ﺑﺤﺚ ﺩﺭﺑﺎﺭﻩ ﻓﻌﺎﻟﻴﺖﻫﺎﻱ ﺁﻳﻨﺪﻩ ﻛﻪ ﻣﻲﺗﻮﺍﻧﺪ ﺑﺮ ﭘﺎﻳﻪ ﺗﺠﺮﺑﻪ ﺷﺒﻴﻪﺳﺎﺯﻱ ﺧﻼﺻﻪ ﺍﻧﺠﺎﻡ ﺷﻮﺩ،</a:t>
            </a:r>
          </a:p>
          <a:p>
            <a:pPr algn="just" rtl="1">
              <a:spcBef>
                <a:spcPts val="600"/>
              </a:spcBef>
            </a:pPr>
            <a:r>
              <a:rPr lang="fa-IR" sz="2800" dirty="0">
                <a:cs typeface="B Nazanin" panose="00000400000000000000" pitchFamily="2" charset="-78"/>
              </a:rPr>
              <a:t> ﺭﻋﺎﻳﺖ ﺗﻨﻮﻉ ﺩﺭ ﺷﺒﻴﻪﺳﺎﺯﻱ،</a:t>
            </a:r>
          </a:p>
          <a:p>
            <a:pPr algn="just" rtl="1">
              <a:spcBef>
                <a:spcPts val="600"/>
              </a:spcBef>
            </a:pPr>
            <a:r>
              <a:rPr lang="fa-IR" sz="2800" dirty="0">
                <a:cs typeface="B Nazanin" panose="00000400000000000000" pitchFamily="2" charset="-78"/>
              </a:rPr>
              <a:t> ﺗﻌﻤﻴﻢ،</a:t>
            </a:r>
          </a:p>
          <a:p>
            <a:pPr algn="just" rtl="1">
              <a:spcBef>
                <a:spcPts val="600"/>
              </a:spcBef>
            </a:pPr>
            <a:r>
              <a:rPr lang="fa-IR" sz="2800" dirty="0">
                <a:cs typeface="B Nazanin" panose="00000400000000000000" pitchFamily="2" charset="-78"/>
              </a:rPr>
              <a:t> خلاصه سازی و ﻧﺘﻴﺠﻪﮔﻴﺮﻱ از مطالب و با پایان یافتن تجربه،</a:t>
            </a:r>
          </a:p>
          <a:p>
            <a:pPr algn="just" rtl="1">
              <a:spcBef>
                <a:spcPts val="600"/>
              </a:spcBef>
            </a:pPr>
            <a:r>
              <a:rPr lang="fa-IR" sz="2800" dirty="0">
                <a:cs typeface="B Nazanin" panose="00000400000000000000" pitchFamily="2" charset="-78"/>
              </a:rPr>
              <a:t> اشاره به فعالیت های جدیدی که می توان شروع کرد</a:t>
            </a:r>
            <a:r>
              <a:rPr lang="fa-IR" sz="2800" dirty="0" smtClean="0">
                <a:cs typeface="B Nazanin" panose="00000400000000000000" pitchFamily="2" charset="-78"/>
              </a:rPr>
              <a:t>.</a:t>
            </a:r>
            <a:endParaRPr lang="fa-IR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262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Simulation Modalities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1. Standardized Patients </a:t>
            </a:r>
          </a:p>
          <a:p>
            <a:pPr marL="0" indent="0">
              <a:buNone/>
            </a:pPr>
            <a:r>
              <a:rPr lang="en-US" sz="4400" dirty="0"/>
              <a:t>2. Computer and Web-based Simulators </a:t>
            </a:r>
          </a:p>
          <a:p>
            <a:pPr marL="0" indent="0">
              <a:buNone/>
            </a:pPr>
            <a:r>
              <a:rPr lang="en-US" sz="4400" dirty="0"/>
              <a:t>3. Mannequin Based Simulators </a:t>
            </a:r>
          </a:p>
          <a:p>
            <a:pPr marL="0" indent="0">
              <a:buNone/>
            </a:pPr>
            <a:r>
              <a:rPr lang="en-US" sz="4400" dirty="0"/>
              <a:t>4. Virtual Reality &amp; Haptic </a:t>
            </a:r>
            <a:r>
              <a:rPr lang="en-US" sz="4400" dirty="0" smtClean="0"/>
              <a:t>Simulators</a:t>
            </a:r>
          </a:p>
          <a:p>
            <a:pPr marL="0" indent="0">
              <a:buNone/>
            </a:pPr>
            <a:r>
              <a:rPr lang="en-US" sz="4400" dirty="0" smtClean="0"/>
              <a:t>5. Augmented Reality &amp; Mix </a:t>
            </a:r>
            <a:r>
              <a:rPr lang="en-US" sz="4400" dirty="0"/>
              <a:t>Reality </a:t>
            </a:r>
          </a:p>
        </p:txBody>
      </p:sp>
    </p:spTree>
    <p:extLst>
      <p:ext uri="{BB962C8B-B14F-4D97-AF65-F5344CB8AC3E}">
        <p14:creationId xmlns:p14="http://schemas.microsoft.com/office/powerpoint/2010/main" val="360038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08547"/>
            <a:ext cx="10058400" cy="143769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Simulation Modalities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Standardized </a:t>
            </a:r>
            <a:r>
              <a:rPr lang="en-US" dirty="0"/>
              <a:t>Patients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6238"/>
            <a:ext cx="12192000" cy="521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7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8337"/>
            <a:ext cx="10058400" cy="151790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Simulation Modalities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Computer </a:t>
            </a:r>
            <a:r>
              <a:rPr lang="en-US" dirty="0"/>
              <a:t>and Web-based Simulators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6238"/>
            <a:ext cx="12192000" cy="521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7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41" y="1472174"/>
            <a:ext cx="11458833" cy="4776008"/>
          </a:xfrm>
        </p:spPr>
        <p:txBody>
          <a:bodyPr>
            <a:normAutofit/>
          </a:bodyPr>
          <a:lstStyle/>
          <a:p>
            <a:r>
              <a:rPr lang="en-US" dirty="0" smtClean="0"/>
              <a:t>• </a:t>
            </a:r>
            <a:r>
              <a:rPr lang="en-US" dirty="0"/>
              <a:t>Describe Simulation-based Education (SBE)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• </a:t>
            </a:r>
            <a:r>
              <a:rPr lang="en-US" dirty="0"/>
              <a:t>Compare different simulation modalities and understand its advantages and disadvantages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• </a:t>
            </a:r>
            <a:r>
              <a:rPr lang="en-US" dirty="0"/>
              <a:t>Identify opportunities to implement SBE programs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• </a:t>
            </a:r>
            <a:r>
              <a:rPr lang="en-US" dirty="0"/>
              <a:t>Understand how to develop SBE program (Step Approach) </a:t>
            </a:r>
            <a:br>
              <a:rPr lang="en-US" dirty="0"/>
            </a:br>
            <a:r>
              <a:rPr lang="en-US" dirty="0" smtClean="0"/>
              <a:t>• </a:t>
            </a:r>
            <a:r>
              <a:rPr lang="en-US" dirty="0"/>
              <a:t>Identify challenges associated with implementation of SBE programs 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en-US" dirty="0"/>
              <a:t>• </a:t>
            </a:r>
            <a:r>
              <a:rPr lang="en-US" dirty="0" smtClean="0"/>
              <a:t>Augmented AND Mix reality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44773" y="641176"/>
            <a:ext cx="3858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716" y="184802"/>
            <a:ext cx="10058400" cy="1188720"/>
          </a:xfrm>
        </p:spPr>
        <p:txBody>
          <a:bodyPr/>
          <a:lstStyle/>
          <a:p>
            <a:pPr algn="ctr"/>
            <a:r>
              <a:rPr lang="en-US" sz="4400" b="1" dirty="0"/>
              <a:t>Simulation Modalities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Mannequin </a:t>
            </a:r>
            <a:r>
              <a:rPr lang="en-US" dirty="0"/>
              <a:t>Based Simulators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1219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Simulation Modalities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Virtual </a:t>
            </a:r>
            <a:r>
              <a:rPr lang="en-US" sz="4000" dirty="0"/>
              <a:t>Reality &amp; Haptic Simulators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646238"/>
            <a:ext cx="12192000" cy="521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7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1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52" y="1267326"/>
            <a:ext cx="11133222" cy="2149642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Augmented Reality</a:t>
            </a:r>
            <a:endParaRPr lang="en-US" sz="8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585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2400"/>
            <a:ext cx="12192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3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8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7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0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6299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490">
              <a:srgbClr val="E7B4C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2369633"/>
            <a:ext cx="12359064" cy="2558072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b="1">
              <a:latin typeface="Liberation San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0406" y="3796411"/>
            <a:ext cx="3509872" cy="3624639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19894" b="1" spc="-300" dirty="0">
                <a:solidFill>
                  <a:srgbClr val="FFC000"/>
                </a:solidFill>
                <a:latin typeface="Liberation Sans" pitchFamily="34" charset="0"/>
              </a:rPr>
              <a:t>12345678902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20150" y="-38668812"/>
            <a:ext cx="3509872" cy="3624639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19894" b="1" spc="-300" dirty="0">
                <a:solidFill>
                  <a:srgbClr val="FFC000"/>
                </a:solidFill>
                <a:latin typeface="Liberation Sans" pitchFamily="34" charset="0"/>
              </a:rPr>
              <a:t>00234567890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42421" y="3940864"/>
            <a:ext cx="3509872" cy="3624639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19894" b="1" spc="-300" dirty="0">
                <a:solidFill>
                  <a:srgbClr val="FFC000"/>
                </a:solidFill>
                <a:latin typeface="Liberation Sans" pitchFamily="34" charset="0"/>
              </a:rPr>
              <a:t>12345678901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10217" y="-38902099"/>
            <a:ext cx="3509872" cy="3624639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19894" b="1" spc="-300" dirty="0">
                <a:solidFill>
                  <a:srgbClr val="FFC000"/>
                </a:solidFill>
                <a:latin typeface="Liberation Sans" pitchFamily="34" charset="0"/>
              </a:rPr>
              <a:t>31234567890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92967" y="1957582"/>
            <a:ext cx="2945037" cy="3153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894" b="1" spc="-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itchFamily="34" charset="0"/>
              </a:rPr>
              <a:t>30</a:t>
            </a:r>
            <a:endParaRPr lang="en-US" sz="19894" b="1" dirty="0">
              <a:latin typeface="Liberation Sans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12236" y="1957582"/>
            <a:ext cx="1564445" cy="3153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894" b="1" spc="-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itchFamily="34" charset="0"/>
              </a:rPr>
              <a:t>0</a:t>
            </a:r>
            <a:endParaRPr lang="en-US" sz="19894" b="1" dirty="0">
              <a:latin typeface="Liberation Sans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5159" y="1957582"/>
            <a:ext cx="1564445" cy="3153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894" b="1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itchFamily="34" charset="0"/>
              </a:rPr>
              <a:t>0</a:t>
            </a:r>
            <a:endParaRPr lang="en-US" sz="19894" b="1" dirty="0">
              <a:latin typeface="Liberation Sans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82955" y="1957582"/>
            <a:ext cx="1564445" cy="3153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894" b="1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itchFamily="34" charset="0"/>
              </a:rPr>
              <a:t>0</a:t>
            </a:r>
            <a:endParaRPr lang="en-US" sz="19894" b="1" dirty="0">
              <a:latin typeface="Liberation Sans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" y="99"/>
            <a:ext cx="12359064" cy="2369534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b="1">
              <a:latin typeface="Liberation Sans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" y="4739167"/>
            <a:ext cx="12359064" cy="2117147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b="1">
              <a:latin typeface="Liberation Sans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98861" y="959393"/>
            <a:ext cx="4350870" cy="11076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598" dirty="0">
                <a:latin typeface="Sitka Display" panose="02000505000000020004" pitchFamily="2" charset="0"/>
              </a:rPr>
              <a:t>Time of part</a:t>
            </a:r>
            <a:endParaRPr lang="en-US" sz="6598" b="1" kern="3000" dirty="0">
              <a:solidFill>
                <a:schemeClr val="tx1">
                  <a:lumMod val="85000"/>
                  <a:lumOff val="15000"/>
                </a:schemeClr>
              </a:solidFill>
              <a:latin typeface="Sitka Display" panose="02000505000000020004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314680" y="2356936"/>
            <a:ext cx="5676787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14680" y="4734037"/>
            <a:ext cx="5676787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90278" y="2312598"/>
            <a:ext cx="735907" cy="2215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796" b="1" spc="-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eration Sans" pitchFamily="34" charset="0"/>
              </a:rPr>
              <a:t>:</a:t>
            </a:r>
            <a:endParaRPr lang="en-US" sz="13796" b="1" dirty="0">
              <a:latin typeface="Liberatio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64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xit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-1.45833E-6 -6.8074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37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3.7037E-7 L 3.125E-6 6.826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3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-2.96296E-6 L 4.79167E-6 -6.801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09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6 -1.85185E-6 L -1.04167E-6 6.8069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034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21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399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44379"/>
            <a:ext cx="10058400" cy="731838"/>
          </a:xfrm>
        </p:spPr>
        <p:txBody>
          <a:bodyPr/>
          <a:lstStyle/>
          <a:p>
            <a:pPr algn="ctr"/>
            <a:r>
              <a:rPr lang="en-US" b="1" dirty="0"/>
              <a:t>FIDELITY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10653"/>
            <a:ext cx="10058400" cy="5470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“Fidelity is the extent to which the appearance and behavior of the simulator/simulation match the appearance and behavior of the simulated system.” 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>
                <a:solidFill>
                  <a:srgbClr val="0070C0"/>
                </a:solidFill>
              </a:rPr>
              <a:t>Low-fidelity</a:t>
            </a:r>
            <a:r>
              <a:rPr lang="en-US" dirty="0"/>
              <a:t> simulators are focused on single skills and permit learners to practice in isolation.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>
                <a:solidFill>
                  <a:srgbClr val="0070C0"/>
                </a:solidFill>
              </a:rPr>
              <a:t>Medium-fidelity</a:t>
            </a:r>
            <a:r>
              <a:rPr lang="en-US" dirty="0"/>
              <a:t> simulators provide a more realistic representation but lack sufficient cues for the learner to be fully immersed in the situation.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>
                <a:solidFill>
                  <a:srgbClr val="0070C0"/>
                </a:solidFill>
              </a:rPr>
              <a:t>High-fidelity</a:t>
            </a:r>
            <a:r>
              <a:rPr lang="en-US" dirty="0"/>
              <a:t> simulators provide adequate cues to allow for full immersion and respond to treatment interventions </a:t>
            </a:r>
          </a:p>
        </p:txBody>
      </p:sp>
    </p:spTree>
    <p:extLst>
      <p:ext uri="{BB962C8B-B14F-4D97-AF65-F5344CB8AC3E}">
        <p14:creationId xmlns:p14="http://schemas.microsoft.com/office/powerpoint/2010/main" val="77495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36884"/>
            <a:ext cx="10058400" cy="6837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979" y="1905001"/>
            <a:ext cx="10972799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• Cost $$$$$ </a:t>
            </a:r>
          </a:p>
          <a:p>
            <a:pPr marL="0" indent="0">
              <a:buNone/>
            </a:pPr>
            <a:r>
              <a:rPr lang="en-US" sz="4800" dirty="0"/>
              <a:t>• Educators (not subject matter experts) </a:t>
            </a:r>
          </a:p>
          <a:p>
            <a:pPr marL="0" indent="0">
              <a:buNone/>
            </a:pPr>
            <a:r>
              <a:rPr lang="en-US" sz="4800" dirty="0"/>
              <a:t>• Integration to curriculum </a:t>
            </a:r>
          </a:p>
          <a:p>
            <a:pPr marL="0" indent="0">
              <a:buNone/>
            </a:pPr>
            <a:r>
              <a:rPr lang="en-US" sz="4800" dirty="0"/>
              <a:t>• Administrative and logistics</a:t>
            </a:r>
          </a:p>
        </p:txBody>
      </p:sp>
    </p:spTree>
    <p:extLst>
      <p:ext uri="{BB962C8B-B14F-4D97-AF65-F5344CB8AC3E}">
        <p14:creationId xmlns:p14="http://schemas.microsoft.com/office/powerpoint/2010/main" val="109812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08301"/>
          </a:xfrm>
        </p:spPr>
        <p:txBody>
          <a:bodyPr/>
          <a:lstStyle/>
          <a:p>
            <a:pPr algn="ctr"/>
            <a:r>
              <a:rPr lang="en-US" b="1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88169"/>
            <a:ext cx="10058400" cy="4251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• </a:t>
            </a:r>
            <a:r>
              <a:rPr lang="en-US" sz="4000" dirty="0" smtClean="0"/>
              <a:t>Education 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• Assessment </a:t>
            </a:r>
          </a:p>
          <a:p>
            <a:pPr marL="0" indent="0">
              <a:buNone/>
            </a:pPr>
            <a:r>
              <a:rPr lang="en-US" sz="4000" dirty="0"/>
              <a:t>• Research </a:t>
            </a:r>
          </a:p>
          <a:p>
            <a:pPr marL="0" indent="0">
              <a:buNone/>
            </a:pPr>
            <a:r>
              <a:rPr lang="en-US" sz="4000" dirty="0"/>
              <a:t>• Patient Safety  </a:t>
            </a:r>
          </a:p>
          <a:p>
            <a:pPr marL="0" indent="0">
              <a:buNone/>
            </a:pPr>
            <a:r>
              <a:rPr lang="en-US" sz="4000" dirty="0"/>
              <a:t>• Health System Integration</a:t>
            </a:r>
          </a:p>
        </p:txBody>
      </p:sp>
    </p:spTree>
    <p:extLst>
      <p:ext uri="{BB962C8B-B14F-4D97-AF65-F5344CB8AC3E}">
        <p14:creationId xmlns:p14="http://schemas.microsoft.com/office/powerpoint/2010/main" val="403029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28" y="387178"/>
            <a:ext cx="8686800" cy="861677"/>
          </a:xfrm>
        </p:spPr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8" y="1532238"/>
            <a:ext cx="10013093" cy="3558746"/>
          </a:xfrm>
        </p:spPr>
        <p:txBody>
          <a:bodyPr>
            <a:normAutofit fontScale="92500"/>
          </a:bodyPr>
          <a:lstStyle/>
          <a:p>
            <a:pPr marL="54864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Martins J, </a:t>
            </a:r>
            <a:r>
              <a:rPr lang="en-US" dirty="0" err="1"/>
              <a:t>Baptista</a:t>
            </a:r>
            <a:r>
              <a:rPr lang="en-US" dirty="0"/>
              <a:t> R, </a:t>
            </a:r>
            <a:r>
              <a:rPr lang="en-US" dirty="0" err="1"/>
              <a:t>Coutinho</a:t>
            </a:r>
            <a:r>
              <a:rPr lang="en-US" dirty="0"/>
              <a:t> V, </a:t>
            </a:r>
            <a:r>
              <a:rPr lang="en-US" dirty="0" err="1"/>
              <a:t>Fernandes</a:t>
            </a:r>
            <a:r>
              <a:rPr lang="en-US" dirty="0"/>
              <a:t> M, </a:t>
            </a:r>
            <a:r>
              <a:rPr lang="en-US" dirty="0" err="1"/>
              <a:t>Fernandes</a:t>
            </a:r>
            <a:r>
              <a:rPr lang="en-US" dirty="0"/>
              <a:t> A. Simulation in nursing and midwifery education. Copenhagen: WHO. 2018</a:t>
            </a:r>
            <a:r>
              <a:rPr lang="en-US" dirty="0" smtClean="0"/>
              <a:t>.</a:t>
            </a:r>
          </a:p>
          <a:p>
            <a:pPr marL="54864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Datta</a:t>
            </a:r>
            <a:r>
              <a:rPr lang="en-US" dirty="0"/>
              <a:t> R, </a:t>
            </a:r>
            <a:r>
              <a:rPr lang="en-US" dirty="0" err="1"/>
              <a:t>Upadhyay</a:t>
            </a:r>
            <a:r>
              <a:rPr lang="en-US" dirty="0"/>
              <a:t> KK, </a:t>
            </a:r>
            <a:r>
              <a:rPr lang="en-US" dirty="0" err="1"/>
              <a:t>Jaideep</a:t>
            </a:r>
            <a:r>
              <a:rPr lang="en-US" dirty="0"/>
              <a:t> CN. Simulation and its role in medical education. Medical Journal Armed Forces India. 2012 Apr 1;68(2):167-72</a:t>
            </a:r>
            <a:r>
              <a:rPr lang="en-US" dirty="0" smtClean="0"/>
              <a:t>.</a:t>
            </a:r>
          </a:p>
          <a:p>
            <a:pPr marL="54864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Janighorban</a:t>
            </a:r>
            <a:r>
              <a:rPr lang="en-US" dirty="0"/>
              <a:t>, M., </a:t>
            </a:r>
            <a:r>
              <a:rPr lang="en-US" dirty="0" err="1"/>
              <a:t>Allahdadian</a:t>
            </a:r>
            <a:r>
              <a:rPr lang="en-US" dirty="0"/>
              <a:t>, M. and </a:t>
            </a:r>
            <a:r>
              <a:rPr lang="en-US" dirty="0" err="1"/>
              <a:t>Haghani</a:t>
            </a:r>
            <a:r>
              <a:rPr lang="en-US" dirty="0"/>
              <a:t>, F., </a:t>
            </a:r>
            <a:r>
              <a:rPr lang="en-US" dirty="0" smtClean="0"/>
              <a:t>2013. Simulation</a:t>
            </a:r>
            <a:r>
              <a:rPr lang="en-US" dirty="0"/>
              <a:t>, a strategy for improving clinical education</a:t>
            </a:r>
            <a:r>
              <a:rPr lang="en-US" dirty="0" smtClean="0"/>
              <a:t>.</a:t>
            </a:r>
          </a:p>
          <a:p>
            <a:pPr marL="54864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Elshama</a:t>
            </a:r>
            <a:r>
              <a:rPr lang="en-US" dirty="0"/>
              <a:t> SS. How to apply Simulation-Based Learning in Medical Education?. </a:t>
            </a:r>
            <a:r>
              <a:rPr lang="en-US" dirty="0" err="1"/>
              <a:t>Iberoamerican</a:t>
            </a:r>
            <a:r>
              <a:rPr lang="en-US" dirty="0"/>
              <a:t> Journal of Medicine. 2020 Mar 5;2(2):79-86</a:t>
            </a:r>
            <a:r>
              <a:rPr lang="en-US" dirty="0" smtClean="0"/>
              <a:t>.</a:t>
            </a:r>
          </a:p>
          <a:p>
            <a:pPr marL="54864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Pazargadi</a:t>
            </a:r>
            <a:r>
              <a:rPr lang="en-US" dirty="0"/>
              <a:t> M, </a:t>
            </a:r>
            <a:r>
              <a:rPr lang="en-US" dirty="0" err="1"/>
              <a:t>Sadeghi</a:t>
            </a:r>
            <a:r>
              <a:rPr lang="en-US" dirty="0"/>
              <a:t> R. Simulation in nursing education. Education Strategies in Medical Sciences. 2011 Feb 10;3(4):161-7.</a:t>
            </a:r>
          </a:p>
        </p:txBody>
      </p:sp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6FF3823-BBAD-4D28-B6DB-E416E2409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E20F056-0FFD-4EE9-BDCB-8963C7F8BA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7507ED7-71D7-4B95-8D4F-7B3E186238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A38E6D2-F0D9-4B69-ABEB-EB70412E8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135880" y="1267730"/>
            <a:ext cx="1920240" cy="731520"/>
            <a:chOff x="4828372" y="1267730"/>
            <a:chExt cx="2227748" cy="73152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025EA075-7728-48F3-B18E-92389160D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35880" y="1267730"/>
              <a:ext cx="1920240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1115E6AD-1E2A-40FE-B424-56271D8A89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828372" y="1267730"/>
              <a:ext cx="1567331" cy="645295"/>
              <a:chOff x="5318306" y="1386268"/>
              <a:chExt cx="1567331" cy="645295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D2CFBBA0-D70F-4068-8385-B020EA21AA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>
                <a:off x="5318306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D963F62F-FFD6-43CD-BE0D-00770BB97C0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>
                <a:off x="6885637" y="1386268"/>
                <a:ext cx="0" cy="64008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875688F4-0BFA-49D0-92B0-84CBE5508B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>
                <a:off x="5318306" y="2031563"/>
                <a:ext cx="1567331" cy="0"/>
              </a:xfrm>
              <a:prstGeom prst="lin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rgbClr val="FFFFFF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Picture 8" descr="Bright Flowers">
            <a:extLst>
              <a:ext uri="{FF2B5EF4-FFF2-40B4-BE49-F238E27FC236}">
                <a16:creationId xmlns:a16="http://schemas.microsoft.com/office/drawing/2014/main" xmlns="" id="{E3AED392-F4FF-45D7-9A91-FD20E7E29C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BB58C53-AF1A-4577-9FD9-2A6A3DDEA5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E5F7F7DE-2DAA-4260-B379-423DEC36F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2BAEBB-B897-4E2E-8BE7-753F1060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708" y="2091264"/>
            <a:ext cx="9068586" cy="828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Contact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9DEA66-4826-47AE-AD32-B06226F8E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9446" y="3311240"/>
            <a:ext cx="9070848" cy="2014739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800" spc="80" dirty="0" smtClean="0">
                <a:hlinkClick r:id="rId5"/>
              </a:rPr>
              <a:t>SAJJAD.GHADERI94@GMAIL.COM</a:t>
            </a:r>
            <a:endParaRPr lang="en-US" sz="2800" spc="80" dirty="0" smtClean="0"/>
          </a:p>
          <a:p>
            <a:pPr algn="ctr">
              <a:spcBef>
                <a:spcPts val="0"/>
              </a:spcBef>
            </a:pPr>
            <a:endParaRPr lang="en-US" sz="2800" spc="80" dirty="0" smtClean="0"/>
          </a:p>
          <a:p>
            <a:pPr algn="ctr">
              <a:spcBef>
                <a:spcPts val="0"/>
              </a:spcBef>
            </a:pPr>
            <a:r>
              <a:rPr lang="en-US" sz="2800" spc="80" dirty="0" smtClean="0"/>
              <a:t>NURSING DEPARTMENT</a:t>
            </a:r>
          </a:p>
          <a:p>
            <a:pPr algn="ctr">
              <a:spcBef>
                <a:spcPts val="0"/>
              </a:spcBef>
            </a:pPr>
            <a:r>
              <a:rPr lang="en-US" sz="2800" spc="80" dirty="0" smtClean="0"/>
              <a:t>TORBAT JAM FACULTY OF MEDICAL SIENCES</a:t>
            </a:r>
          </a:p>
          <a:p>
            <a:pPr algn="ctr">
              <a:spcBef>
                <a:spcPts val="0"/>
              </a:spcBef>
            </a:pPr>
            <a:r>
              <a:rPr lang="en-US" sz="2800" spc="80" dirty="0" smtClean="0"/>
              <a:t>2020-2021</a:t>
            </a:r>
            <a:endParaRPr lang="en-US" sz="2800" spc="8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C0C984F-4779-40F8-A8DC-59DD7615BE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57D5430C-DB52-4EA6-8319-C7AC4C1710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8166ECFA-EC1E-4CD9-A9CC-1EBFE29AB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C746FE2E-3188-4CA0-96F7-21A68D1B19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81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169" y="1363578"/>
            <a:ext cx="10058400" cy="4138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/>
              <a:t>What is Simulation? </a:t>
            </a:r>
          </a:p>
          <a:p>
            <a:pPr marL="0" indent="0">
              <a:buNone/>
            </a:pPr>
            <a:r>
              <a:rPr lang="en-US" sz="3200" dirty="0"/>
              <a:t>• “</a:t>
            </a:r>
            <a:r>
              <a:rPr lang="en-US" sz="3200" dirty="0">
                <a:solidFill>
                  <a:srgbClr val="FF0000"/>
                </a:solidFill>
              </a:rPr>
              <a:t>Created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B050"/>
                </a:solidFill>
              </a:rPr>
              <a:t>guided experiences </a:t>
            </a:r>
            <a:r>
              <a:rPr lang="en-US" sz="3200" dirty="0"/>
              <a:t>that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mimic</a:t>
            </a:r>
            <a:r>
              <a:rPr lang="en-US" sz="3200" dirty="0"/>
              <a:t> real-world processes or conditions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to achieve educational goals</a:t>
            </a:r>
            <a:r>
              <a:rPr lang="en-US" sz="3200" dirty="0"/>
              <a:t>.”  </a:t>
            </a:r>
          </a:p>
          <a:p>
            <a:pPr marL="0" indent="0">
              <a:buNone/>
            </a:pP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/>
              <a:t>• “The </a:t>
            </a:r>
            <a:r>
              <a:rPr lang="en-US" sz="3200" dirty="0">
                <a:solidFill>
                  <a:srgbClr val="FF0000"/>
                </a:solidFill>
              </a:rPr>
              <a:t>artificial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C000"/>
                </a:solidFill>
              </a:rPr>
              <a:t>replication</a:t>
            </a:r>
            <a:r>
              <a:rPr lang="en-US" sz="3200" dirty="0"/>
              <a:t> of sufficient components of a real-world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situation</a:t>
            </a:r>
            <a:r>
              <a:rPr lang="en-US" sz="3200" dirty="0"/>
              <a:t> to </a:t>
            </a:r>
            <a:r>
              <a:rPr lang="en-US" sz="3200" dirty="0">
                <a:solidFill>
                  <a:srgbClr val="00B0F0"/>
                </a:solidFill>
              </a:rPr>
              <a:t>achieve certain goals</a:t>
            </a:r>
            <a:r>
              <a:rPr lang="en-US" sz="3200" dirty="0"/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257608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Simulation?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3549"/>
            <a:ext cx="10058400" cy="4246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Medical &amp; Nursing </a:t>
            </a:r>
            <a:r>
              <a:rPr lang="en-US" dirty="0"/>
              <a:t>Errors “The freedom to make mistakes and to learn from them”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Patient’s Rights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Medical Legal issues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A range of easily accessible learning opportunities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The learning experience can be customized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Detailed feedback and evaluation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Outcomes?</a:t>
            </a:r>
          </a:p>
        </p:txBody>
      </p:sp>
    </p:spTree>
    <p:extLst>
      <p:ext uri="{BB962C8B-B14F-4D97-AF65-F5344CB8AC3E}">
        <p14:creationId xmlns:p14="http://schemas.microsoft.com/office/powerpoint/2010/main" val="365988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513" y="374821"/>
            <a:ext cx="11409406" cy="6038335"/>
          </a:xfrm>
        </p:spPr>
        <p:txBody>
          <a:bodyPr>
            <a:noAutofit/>
          </a:bodyPr>
          <a:lstStyle/>
          <a:p>
            <a:pPr algn="ctr" rtl="1"/>
            <a:r>
              <a:rPr lang="fa-IR" sz="4800" dirty="0" smtClean="0">
                <a:cs typeface="B Nazanin" panose="00000400000000000000" pitchFamily="2" charset="-78"/>
              </a:rPr>
              <a:t>افزایش تعداد دانشجویان پرستاری،</a:t>
            </a:r>
            <a:br>
              <a:rPr lang="fa-IR" sz="4800" dirty="0" smtClean="0">
                <a:cs typeface="B Nazanin" panose="00000400000000000000" pitchFamily="2" charset="-78"/>
              </a:rPr>
            </a:br>
            <a:r>
              <a:rPr lang="fa-IR" sz="4800" dirty="0" smtClean="0">
                <a:cs typeface="B Nazanin" panose="00000400000000000000" pitchFamily="2" charset="-78"/>
              </a:rPr>
              <a:t> محدود بودن موقعیت های بالینی در دسترس،</a:t>
            </a:r>
            <a:br>
              <a:rPr lang="fa-IR" sz="4800" dirty="0" smtClean="0">
                <a:cs typeface="B Nazanin" panose="00000400000000000000" pitchFamily="2" charset="-78"/>
              </a:rPr>
            </a:br>
            <a:r>
              <a:rPr lang="fa-IR" sz="4800" dirty="0" smtClean="0">
                <a:cs typeface="B Nazanin" panose="00000400000000000000" pitchFamily="2" charset="-78"/>
              </a:rPr>
              <a:t> </a:t>
            </a:r>
            <a:r>
              <a:rPr lang="fa-IR" sz="4800" dirty="0" smtClean="0">
                <a:solidFill>
                  <a:srgbClr val="0070C0"/>
                </a:solidFill>
                <a:cs typeface="B Nazanin" panose="00000400000000000000" pitchFamily="2" charset="-78"/>
              </a:rPr>
              <a:t>کاهش</a:t>
            </a:r>
            <a:r>
              <a:rPr lang="fa-IR" sz="4800" dirty="0" smtClean="0">
                <a:cs typeface="B Nazanin" panose="00000400000000000000" pitchFamily="2" charset="-78"/>
              </a:rPr>
              <a:t> قیمت تجهیزات شبیه سازی،</a:t>
            </a:r>
            <a:br>
              <a:rPr lang="fa-IR" sz="4800" dirty="0" smtClean="0">
                <a:cs typeface="B Nazanin" panose="00000400000000000000" pitchFamily="2" charset="-78"/>
              </a:rPr>
            </a:br>
            <a:r>
              <a:rPr lang="fa-IR" sz="4800" dirty="0" smtClean="0">
                <a:cs typeface="B Nazanin" panose="00000400000000000000" pitchFamily="2" charset="-78"/>
              </a:rPr>
              <a:t> تاکید روی عملکرد مبتنی بر شواهد و ایجاد شایستگی،</a:t>
            </a:r>
            <a:br>
              <a:rPr lang="fa-IR" sz="4800" dirty="0" smtClean="0">
                <a:cs typeface="B Nazanin" panose="00000400000000000000" pitchFamily="2" charset="-78"/>
              </a:rPr>
            </a:br>
            <a:r>
              <a:rPr lang="fa-IR" sz="4800" dirty="0" smtClean="0">
                <a:cs typeface="B Nazanin" panose="00000400000000000000" pitchFamily="2" charset="-78"/>
              </a:rPr>
              <a:t> پذیرش شبیه سازی  به عنوان یک ابزار مفید،</a:t>
            </a:r>
            <a:br>
              <a:rPr lang="fa-IR" sz="4800" dirty="0" smtClean="0">
                <a:cs typeface="B Nazanin" panose="00000400000000000000" pitchFamily="2" charset="-78"/>
              </a:rPr>
            </a:br>
            <a:r>
              <a:rPr lang="fa-IR" sz="4800" dirty="0" smtClean="0">
                <a:cs typeface="B Nazanin" panose="00000400000000000000" pitchFamily="2" charset="-78"/>
              </a:rPr>
              <a:t> افزایش آگاهی و توجه به ایمنی بیمار و</a:t>
            </a:r>
            <a:br>
              <a:rPr lang="fa-IR" sz="4800" dirty="0" smtClean="0">
                <a:cs typeface="B Nazanin" panose="00000400000000000000" pitchFamily="2" charset="-78"/>
              </a:rPr>
            </a:br>
            <a:r>
              <a:rPr lang="fa-IR" sz="4800" dirty="0" smtClean="0">
                <a:cs typeface="B Nazanin" panose="00000400000000000000" pitchFamily="2" charset="-78"/>
              </a:rPr>
              <a:t> توانایی این روش در توسعه عملکرد بالینی</a:t>
            </a:r>
            <a:r>
              <a:rPr lang="en-US" sz="5400" dirty="0" smtClean="0">
                <a:cs typeface="B Nazanin" panose="00000400000000000000" pitchFamily="2" charset="-78"/>
              </a:rPr>
              <a:t/>
            </a:r>
            <a:br>
              <a:rPr lang="en-US" sz="5400" dirty="0" smtClean="0">
                <a:cs typeface="B Nazanin" panose="00000400000000000000" pitchFamily="2" charset="-78"/>
              </a:rPr>
            </a:br>
            <a:endParaRPr lang="en-US" sz="5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319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1" y="370703"/>
            <a:ext cx="10816281" cy="6170140"/>
          </a:xfrm>
        </p:spPr>
      </p:pic>
    </p:spTree>
    <p:extLst>
      <p:ext uri="{BB962C8B-B14F-4D97-AF65-F5344CB8AC3E}">
        <p14:creationId xmlns:p14="http://schemas.microsoft.com/office/powerpoint/2010/main" val="2381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188720"/>
          </a:xfrm>
        </p:spPr>
        <p:txBody>
          <a:bodyPr/>
          <a:lstStyle/>
          <a:p>
            <a:r>
              <a:rPr lang="en-US" dirty="0"/>
              <a:t>Simulation;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05" y="1188720"/>
            <a:ext cx="11261557" cy="5420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Simulation-based education (SBE) provides a structured, learner-centered environment in which novice, intermediate, and advanced practitioners can learn or practice skills without causing harm to patients  </a:t>
            </a:r>
          </a:p>
          <a:p>
            <a:pPr marL="0" indent="0">
              <a:buNone/>
            </a:pPr>
            <a:r>
              <a:rPr lang="en-US" dirty="0"/>
              <a:t>• A range of systematic reviews indicate that simulation-based </a:t>
            </a:r>
            <a:r>
              <a:rPr lang="en-US" dirty="0" smtClean="0"/>
              <a:t>Nursing education </a:t>
            </a:r>
            <a:r>
              <a:rPr lang="en-US" dirty="0"/>
              <a:t>can improve: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Knowledge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Skills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Performance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Customer Relationship </a:t>
            </a:r>
            <a:r>
              <a:rPr lang="en-US" dirty="0" smtClean="0"/>
              <a:t>Management principles  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Patient outcomes</a:t>
            </a:r>
          </a:p>
        </p:txBody>
      </p:sp>
    </p:spTree>
    <p:extLst>
      <p:ext uri="{BB962C8B-B14F-4D97-AF65-F5344CB8AC3E}">
        <p14:creationId xmlns:p14="http://schemas.microsoft.com/office/powerpoint/2010/main" val="161966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7" y="368968"/>
            <a:ext cx="10692063" cy="5803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• </a:t>
            </a:r>
            <a:r>
              <a:rPr lang="en-US" sz="3200" dirty="0">
                <a:solidFill>
                  <a:srgbClr val="0070C0"/>
                </a:solidFill>
              </a:rPr>
              <a:t>The best available evidence shows a benefit for simulations when four conditions are met: </a:t>
            </a:r>
            <a:endParaRPr lang="en-US" sz="3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200" dirty="0" smtClean="0"/>
              <a:t>1</a:t>
            </a:r>
            <a:r>
              <a:rPr lang="en-US" sz="3200" dirty="0"/>
              <a:t>. Educational feedback is provided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2</a:t>
            </a:r>
            <a:r>
              <a:rPr lang="en-US" sz="3200" dirty="0"/>
              <a:t>. Learners are given the opportunity for repetitive practice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3</a:t>
            </a:r>
            <a:r>
              <a:rPr lang="en-US" sz="3200" dirty="0"/>
              <a:t>. Exercises based on the simulation are integrated with curriculum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4</a:t>
            </a:r>
            <a:r>
              <a:rPr lang="en-US" sz="3200" dirty="0"/>
              <a:t>. Tasks range in difficulty</a:t>
            </a:r>
          </a:p>
        </p:txBody>
      </p:sp>
    </p:spTree>
    <p:extLst>
      <p:ext uri="{BB962C8B-B14F-4D97-AF65-F5344CB8AC3E}">
        <p14:creationId xmlns:p14="http://schemas.microsoft.com/office/powerpoint/2010/main" val="3285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958</TotalTime>
  <Words>1117</Words>
  <Application>Microsoft Office PowerPoint</Application>
  <PresentationFormat>Widescreen</PresentationFormat>
  <Paragraphs>119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B Nazanin</vt:lpstr>
      <vt:lpstr>Cambria</vt:lpstr>
      <vt:lpstr>Liberation Sans</vt:lpstr>
      <vt:lpstr>Sitka Display</vt:lpstr>
      <vt:lpstr>Tahoma</vt:lpstr>
      <vt:lpstr>Cherry Blossom 16x9</vt:lpstr>
      <vt:lpstr>Application Of Simulation In Nursing Education</vt:lpstr>
      <vt:lpstr>• Describe Simulation-based Education (SBE)  • Compare different simulation modalities and understand its advantages and disadvantages   • Identify opportunities to implement SBE programs  • Understand how to develop SBE program (Step Approach)  • Identify challenges associated with implementation of SBE programs  • Augmented AND Mix reality</vt:lpstr>
      <vt:lpstr>PowerPoint Presentation</vt:lpstr>
      <vt:lpstr>PowerPoint Presentation</vt:lpstr>
      <vt:lpstr>Why Simulation?</vt:lpstr>
      <vt:lpstr>افزایش تعداد دانشجویان پرستاری،  محدود بودن موقعیت های بالینی در دسترس،  کاهش قیمت تجهیزات شبیه سازی،  تاکید روی عملکرد مبتنی بر شواهد و ایجاد شایستگی،  پذیرش شبیه سازی  به عنوان یک ابزار مفید،  افزایش آگاهی و توجه به ایمنی بیمار و  توانایی این روش در توسعه عملکرد بالینی </vt:lpstr>
      <vt:lpstr>PowerPoint Presentation</vt:lpstr>
      <vt:lpstr>Simulation; Does It Work?</vt:lpstr>
      <vt:lpstr>PowerPoint Presentation</vt:lpstr>
      <vt:lpstr>Opportunities For Nursing Education</vt:lpstr>
      <vt:lpstr>الگوی شبیه سازی پرستاری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Simulation Modalities</vt:lpstr>
      <vt:lpstr>Simulation Modalities  Standardized Patients</vt:lpstr>
      <vt:lpstr>Simulation Modalities  Computer and Web-based Simulators </vt:lpstr>
      <vt:lpstr>Simulation Modalities  Mannequin Based Simulators </vt:lpstr>
      <vt:lpstr>Simulation Modalities  Virtual Reality &amp; Haptic Simulators </vt:lpstr>
      <vt:lpstr>PowerPoint Presentation</vt:lpstr>
      <vt:lpstr>PowerPoint Presentation</vt:lpstr>
      <vt:lpstr>Augmented Reality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FIDELITY</vt:lpstr>
      <vt:lpstr>PowerPoint Presentation</vt:lpstr>
      <vt:lpstr>Challenges</vt:lpstr>
      <vt:lpstr>Applications</vt:lpstr>
      <vt:lpstr>References</vt:lpstr>
      <vt:lpstr>Contact 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simulation in Nursing Education</dc:title>
  <dc:creator>aftab shargeh</dc:creator>
  <cp:lastModifiedBy>aftab shargeh</cp:lastModifiedBy>
  <cp:revision>30</cp:revision>
  <dcterms:created xsi:type="dcterms:W3CDTF">2021-02-15T04:19:52Z</dcterms:created>
  <dcterms:modified xsi:type="dcterms:W3CDTF">2021-02-16T09:23:19Z</dcterms:modified>
</cp:coreProperties>
</file>