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60" r:id="rId3"/>
    <p:sldId id="261" r:id="rId4"/>
    <p:sldId id="264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6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3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9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7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7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1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31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3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urful light bulb with business icons">
            <a:extLst>
              <a:ext uri="{FF2B5EF4-FFF2-40B4-BE49-F238E27FC236}">
                <a16:creationId xmlns:a16="http://schemas.microsoft.com/office/drawing/2014/main" id="{1461226D-31BD-2B9E-FB9F-9C5259970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9729" r="-2" b="98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B4C4EAA6-9E16-7569-7FA4-22438ADDC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91" y="0"/>
            <a:ext cx="12297946" cy="6857990"/>
          </a:xfrm>
          <a:prstGeom prst="rect">
            <a:avLst/>
          </a:prstGeom>
        </p:spPr>
      </p:pic>
      <p:sp>
        <p:nvSpPr>
          <p:cNvPr id="5" name="کادر متن 4">
            <a:extLst>
              <a:ext uri="{FF2B5EF4-FFF2-40B4-BE49-F238E27FC236}">
                <a16:creationId xmlns:a16="http://schemas.microsoft.com/office/drawing/2014/main" id="{21E001AA-17E2-621D-BD3F-078953BE93A7}"/>
              </a:ext>
            </a:extLst>
          </p:cNvPr>
          <p:cNvSpPr txBox="1"/>
          <p:nvPr/>
        </p:nvSpPr>
        <p:spPr>
          <a:xfrm>
            <a:off x="7149842" y="1103460"/>
            <a:ext cx="43189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>
                <a:solidFill>
                  <a:schemeClr val="bg1"/>
                </a:solidFill>
              </a:rPr>
              <a:t>به نام خدا</a:t>
            </a:r>
          </a:p>
        </p:txBody>
      </p:sp>
      <p:sp>
        <p:nvSpPr>
          <p:cNvPr id="6" name="کادر متن 5">
            <a:extLst>
              <a:ext uri="{FF2B5EF4-FFF2-40B4-BE49-F238E27FC236}">
                <a16:creationId xmlns:a16="http://schemas.microsoft.com/office/drawing/2014/main" id="{E1CD6F15-8A23-6FA2-A40C-312BDC47F61A}"/>
              </a:ext>
            </a:extLst>
          </p:cNvPr>
          <p:cNvSpPr txBox="1"/>
          <p:nvPr/>
        </p:nvSpPr>
        <p:spPr>
          <a:xfrm>
            <a:off x="-1316049" y="5187867"/>
            <a:ext cx="39399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dirty="0" err="1">
                <a:solidFill>
                  <a:schemeClr val="bg1"/>
                </a:solidFill>
              </a:rPr>
              <a:t>پریکاردیت</a:t>
            </a:r>
            <a:endParaRPr lang="fa-I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75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E45AA8-69A6-6BFB-9DAA-33303A29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err="1"/>
              <a:t>پریکاردیت</a:t>
            </a:r>
            <a:endParaRPr lang="fa-IR" dirty="0"/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8000FF25-DB80-1E64-071D-954CEFCC0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/>
              <a:t>التهاب لایه </a:t>
            </a:r>
            <a:r>
              <a:rPr lang="fa-IR" sz="2400" dirty="0" err="1"/>
              <a:t>پریکارد</a:t>
            </a:r>
            <a:r>
              <a:rPr lang="fa-IR" sz="2400" dirty="0"/>
              <a:t> قلب</a:t>
            </a:r>
          </a:p>
          <a:p>
            <a:pPr marL="0" indent="0" algn="r">
              <a:buNone/>
            </a:pPr>
            <a:endParaRPr lang="fa-IR" sz="2400" dirty="0"/>
          </a:p>
          <a:p>
            <a:pPr marL="0" indent="0" algn="r">
              <a:buNone/>
            </a:pPr>
            <a:r>
              <a:rPr lang="fa-IR" sz="2400" dirty="0"/>
              <a:t>انواع :</a:t>
            </a:r>
          </a:p>
          <a:p>
            <a:pPr marL="457200" indent="-457200" algn="r">
              <a:buFont typeface="+mj-lt"/>
              <a:buAutoNum type="arabicPeriod"/>
            </a:pPr>
            <a:r>
              <a:rPr lang="fa-IR" sz="2400" dirty="0"/>
              <a:t>حاد</a:t>
            </a:r>
          </a:p>
          <a:p>
            <a:pPr marL="457200" indent="-457200" algn="r">
              <a:buFont typeface="+mj-lt"/>
              <a:buAutoNum type="arabicPeriod"/>
            </a:pPr>
            <a:r>
              <a:rPr lang="fa-IR" sz="2400" dirty="0"/>
              <a:t>مزمن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8815D904-47DF-13B6-B939-879727796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1" y="407266"/>
            <a:ext cx="5332472" cy="604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8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9F7D7C-DE1B-A7D5-1441-69DAA470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8920"/>
            <a:ext cx="10058400" cy="1855274"/>
          </a:xfrm>
        </p:spPr>
        <p:txBody>
          <a:bodyPr/>
          <a:lstStyle/>
          <a:p>
            <a:r>
              <a:rPr lang="fa-IR" dirty="0"/>
              <a:t>علل:</a:t>
            </a:r>
          </a:p>
        </p:txBody>
      </p:sp>
      <p:pic>
        <p:nvPicPr>
          <p:cNvPr id="13" name="تصویر 13">
            <a:extLst>
              <a:ext uri="{FF2B5EF4-FFF2-40B4-BE49-F238E27FC236}">
                <a16:creationId xmlns:a16="http://schemas.microsoft.com/office/drawing/2014/main" id="{22BFF40E-66D4-D042-B69D-8267F04FA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5" y="642594"/>
            <a:ext cx="2518268" cy="2565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تصویر 14">
            <a:extLst>
              <a:ext uri="{FF2B5EF4-FFF2-40B4-BE49-F238E27FC236}">
                <a16:creationId xmlns:a16="http://schemas.microsoft.com/office/drawing/2014/main" id="{0C01C9AE-BF56-86D2-06CC-3E1D329B1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48" y="3429000"/>
            <a:ext cx="3482381" cy="2868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تصویر 15">
            <a:extLst>
              <a:ext uri="{FF2B5EF4-FFF2-40B4-BE49-F238E27FC236}">
                <a16:creationId xmlns:a16="http://schemas.microsoft.com/office/drawing/2014/main" id="{BCC2B578-3781-0DE0-79E8-B3F4447B8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70" y="3626983"/>
            <a:ext cx="3272115" cy="2588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تصویر 18">
            <a:extLst>
              <a:ext uri="{FF2B5EF4-FFF2-40B4-BE49-F238E27FC236}">
                <a16:creationId xmlns:a16="http://schemas.microsoft.com/office/drawing/2014/main" id="{86ED2152-68E0-78CB-A37E-697FA59C5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46" y="642594"/>
            <a:ext cx="3272115" cy="2372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تصویر 19">
            <a:extLst>
              <a:ext uri="{FF2B5EF4-FFF2-40B4-BE49-F238E27FC236}">
                <a16:creationId xmlns:a16="http://schemas.microsoft.com/office/drawing/2014/main" id="{D165E3AB-2061-EB49-FB2A-D84F6FD30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19" y="642594"/>
            <a:ext cx="3750507" cy="2868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کادر متن 20">
            <a:extLst>
              <a:ext uri="{FF2B5EF4-FFF2-40B4-BE49-F238E27FC236}">
                <a16:creationId xmlns:a16="http://schemas.microsoft.com/office/drawing/2014/main" id="{559FFBE9-5F59-BA25-C683-7E22ED9173FB}"/>
              </a:ext>
            </a:extLst>
          </p:cNvPr>
          <p:cNvSpPr txBox="1"/>
          <p:nvPr/>
        </p:nvSpPr>
        <p:spPr>
          <a:xfrm>
            <a:off x="10029061" y="3948750"/>
            <a:ext cx="182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dirty="0"/>
              <a:t>علل</a:t>
            </a:r>
          </a:p>
        </p:txBody>
      </p:sp>
    </p:spTree>
    <p:extLst>
      <p:ext uri="{BB962C8B-B14F-4D97-AF65-F5344CB8AC3E}">
        <p14:creationId xmlns:p14="http://schemas.microsoft.com/office/powerpoint/2010/main" val="423527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3B8CD4-7526-6442-AC37-53B4F678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DE77EB96-088A-E183-CB95-19DAEB51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 err="1"/>
              <a:t>افیوژن</a:t>
            </a:r>
            <a:r>
              <a:rPr lang="fa-IR" sz="2400" dirty="0"/>
              <a:t> </a:t>
            </a:r>
            <a:r>
              <a:rPr lang="fa-IR" sz="2400" dirty="0" err="1"/>
              <a:t>پریکارد</a:t>
            </a:r>
            <a:r>
              <a:rPr lang="fa-IR" sz="2400" dirty="0"/>
              <a:t> ←</a:t>
            </a:r>
            <a:r>
              <a:rPr lang="fa-IR" sz="2400" dirty="0" err="1"/>
              <a:t>تامپوناد</a:t>
            </a:r>
            <a:r>
              <a:rPr lang="fa-IR" sz="2400" dirty="0"/>
              <a:t> قلبی </a:t>
            </a:r>
          </a:p>
          <a:p>
            <a:pPr marL="0" indent="0" algn="r">
              <a:buNone/>
            </a:pPr>
            <a:r>
              <a:rPr lang="fa-IR" sz="2400" dirty="0"/>
              <a:t>حملات طولانی و مکرر </a:t>
            </a:r>
            <a:r>
              <a:rPr lang="fa-IR" sz="2400" dirty="0" err="1"/>
              <a:t>پریکاردیت</a:t>
            </a:r>
            <a:r>
              <a:rPr lang="fa-IR" sz="2400" dirty="0"/>
              <a:t> ←</a:t>
            </a:r>
            <a:r>
              <a:rPr lang="fa-IR" sz="2400" dirty="0" err="1"/>
              <a:t>ضحیک</a:t>
            </a:r>
            <a:r>
              <a:rPr lang="fa-IR" sz="2400" dirty="0"/>
              <a:t> شدن لایه </a:t>
            </a:r>
            <a:r>
              <a:rPr lang="fa-IR" sz="2400" dirty="0" err="1"/>
              <a:t>پریکارد</a:t>
            </a:r>
            <a:r>
              <a:rPr lang="fa-IR" sz="2400" dirty="0"/>
              <a:t> ←کاهش برون ده </a:t>
            </a:r>
          </a:p>
          <a:p>
            <a:pPr marL="0" indent="0" algn="r">
              <a:buNone/>
            </a:pPr>
            <a:r>
              <a:rPr lang="fa-IR" sz="2400" dirty="0"/>
              <a:t>محدودیت </a:t>
            </a:r>
            <a:r>
              <a:rPr lang="fa-IR" sz="2400" dirty="0" err="1"/>
              <a:t>پرشدگی</a:t>
            </a:r>
            <a:r>
              <a:rPr lang="fa-IR" sz="2400" dirty="0"/>
              <a:t> </a:t>
            </a:r>
            <a:r>
              <a:rPr lang="fa-IR" sz="2400" dirty="0" err="1"/>
              <a:t>دیاستولیک←افزایش</a:t>
            </a:r>
            <a:r>
              <a:rPr lang="fa-IR" sz="2400" dirty="0"/>
              <a:t> فشار ورید مرکزی و </a:t>
            </a:r>
            <a:r>
              <a:rPr lang="fa-IR" sz="2400" dirty="0" err="1"/>
              <a:t>ادم</a:t>
            </a:r>
            <a:r>
              <a:rPr lang="fa-IR" sz="2400" dirty="0"/>
              <a:t> محیطی</a:t>
            </a:r>
          </a:p>
        </p:txBody>
      </p:sp>
    </p:spTree>
    <p:extLst>
      <p:ext uri="{BB962C8B-B14F-4D97-AF65-F5344CB8AC3E}">
        <p14:creationId xmlns:p14="http://schemas.microsoft.com/office/powerpoint/2010/main" val="26630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82CCF4-162F-392C-5E7B-32BE34B0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تظاهرات بالینی 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DC6FE7B4-5161-076B-082C-16E2D1F1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1" y="2616594"/>
            <a:ext cx="5132916" cy="384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کادر متن 4">
            <a:extLst>
              <a:ext uri="{FF2B5EF4-FFF2-40B4-BE49-F238E27FC236}">
                <a16:creationId xmlns:a16="http://schemas.microsoft.com/office/drawing/2014/main" id="{795A2A4F-51E9-92C4-0678-9729A2D32A46}"/>
              </a:ext>
            </a:extLst>
          </p:cNvPr>
          <p:cNvSpPr txBox="1"/>
          <p:nvPr/>
        </p:nvSpPr>
        <p:spPr>
          <a:xfrm rot="10800000" flipV="1">
            <a:off x="5106213" y="2300212"/>
            <a:ext cx="633601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400" dirty="0"/>
              <a:t>درد قفسه سینه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400" dirty="0"/>
              <a:t>صدای مالشی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400" dirty="0"/>
              <a:t>تب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400" dirty="0"/>
              <a:t>افزایش WBC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400" dirty="0"/>
              <a:t>آنمی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400" dirty="0"/>
              <a:t>افزایش ESR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400" dirty="0"/>
              <a:t>سرفه خشک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400" dirty="0"/>
              <a:t>تنگی نفس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400" dirty="0"/>
              <a:t>افزایش HR</a:t>
            </a:r>
          </a:p>
          <a:p>
            <a:pPr algn="r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84770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1B8FD-6578-8A61-8BF4-33E0560E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r"/>
            <a:r>
              <a:rPr lang="fa-IR" dirty="0"/>
              <a:t>یافته های تشخیصی 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5673D596-4B4E-068E-03AF-87B3438D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dirty="0" err="1"/>
              <a:t>اکو</a:t>
            </a:r>
            <a:r>
              <a:rPr lang="fa-IR" sz="2400" dirty="0"/>
              <a:t> کاردیوگرافی</a:t>
            </a:r>
          </a:p>
          <a:p>
            <a:pPr algn="r"/>
            <a:r>
              <a:rPr lang="fa-IR" sz="2400" dirty="0"/>
              <a:t>TEE</a:t>
            </a:r>
          </a:p>
          <a:p>
            <a:pPr algn="r"/>
            <a:r>
              <a:rPr lang="fa-IR" sz="2400" dirty="0"/>
              <a:t>CT</a:t>
            </a:r>
          </a:p>
          <a:p>
            <a:pPr algn="r"/>
            <a:r>
              <a:rPr lang="fa-IR" sz="2400" dirty="0"/>
              <a:t>ECG  </a:t>
            </a:r>
          </a:p>
        </p:txBody>
      </p:sp>
    </p:spTree>
    <p:extLst>
      <p:ext uri="{BB962C8B-B14F-4D97-AF65-F5344CB8AC3E}">
        <p14:creationId xmlns:p14="http://schemas.microsoft.com/office/powerpoint/2010/main" val="218409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27CD95-B819-6213-6309-C78D835C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تدابیر طبی 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CB048A46-58C0-05DC-8554-0C0041D9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000" dirty="0"/>
              <a:t>تعیین علت </a:t>
            </a:r>
          </a:p>
          <a:p>
            <a:pPr algn="r"/>
            <a:r>
              <a:rPr lang="fa-IR" sz="2000" dirty="0"/>
              <a:t>چک علائم </a:t>
            </a:r>
            <a:r>
              <a:rPr lang="fa-IR" sz="2000" dirty="0" err="1"/>
              <a:t>تامپوناد</a:t>
            </a:r>
            <a:endParaRPr lang="fa-IR" sz="2000" dirty="0"/>
          </a:p>
          <a:p>
            <a:pPr algn="r"/>
            <a:r>
              <a:rPr lang="fa-IR" sz="2000" dirty="0"/>
              <a:t>استراحت بیمار </a:t>
            </a:r>
          </a:p>
          <a:p>
            <a:pPr algn="r"/>
            <a:r>
              <a:rPr lang="fa-IR" sz="2000" dirty="0"/>
              <a:t>استفاده از مسکن ها </a:t>
            </a:r>
          </a:p>
          <a:p>
            <a:pPr algn="r"/>
            <a:r>
              <a:rPr lang="fa-IR" sz="2000" dirty="0"/>
              <a:t>در صورت شدید بودن از </a:t>
            </a:r>
            <a:r>
              <a:rPr lang="fa-IR" sz="2000" dirty="0" err="1"/>
              <a:t>کلشیسین</a:t>
            </a:r>
            <a:r>
              <a:rPr lang="fa-IR" sz="2000" dirty="0"/>
              <a:t> و </a:t>
            </a:r>
            <a:r>
              <a:rPr lang="fa-IR" sz="2000" dirty="0" err="1"/>
              <a:t>پردنیزولون</a:t>
            </a:r>
            <a:endParaRPr lang="fa-IR" sz="2000" dirty="0"/>
          </a:p>
          <a:p>
            <a:pPr algn="r"/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42472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810E1B-249A-A5A5-365E-4CA109C3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تدابیر پرستاری 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955F82AF-D10B-4212-41D5-973D139D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000" dirty="0"/>
              <a:t>کنترل درد </a:t>
            </a:r>
          </a:p>
          <a:p>
            <a:pPr algn="r"/>
            <a:r>
              <a:rPr lang="fa-IR" sz="2000" dirty="0"/>
              <a:t>تغییر </a:t>
            </a:r>
            <a:r>
              <a:rPr lang="fa-IR" sz="2000" dirty="0" err="1"/>
              <a:t>پوزیشن</a:t>
            </a:r>
            <a:r>
              <a:rPr lang="fa-IR" sz="2000" dirty="0"/>
              <a:t> </a:t>
            </a:r>
          </a:p>
          <a:p>
            <a:pPr algn="r"/>
            <a:r>
              <a:rPr lang="fa-IR" sz="2000" dirty="0"/>
              <a:t>بررسی از نظر </a:t>
            </a:r>
            <a:r>
              <a:rPr lang="fa-IR" sz="2000" dirty="0" err="1"/>
              <a:t>تامپوناد</a:t>
            </a:r>
            <a:r>
              <a:rPr lang="fa-IR" sz="2000" dirty="0"/>
              <a:t> و نارسایی قلبی </a:t>
            </a:r>
          </a:p>
        </p:txBody>
      </p:sp>
    </p:spTree>
    <p:extLst>
      <p:ext uri="{BB962C8B-B14F-4D97-AF65-F5344CB8AC3E}">
        <p14:creationId xmlns:p14="http://schemas.microsoft.com/office/powerpoint/2010/main" val="3562841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412824"/>
      </a:dk2>
      <a:lt2>
        <a:srgbClr val="E2E8E4"/>
      </a:lt2>
      <a:accent1>
        <a:srgbClr val="DC34AD"/>
      </a:accent1>
      <a:accent2>
        <a:srgbClr val="CA2255"/>
      </a:accent2>
      <a:accent3>
        <a:srgbClr val="DC4734"/>
      </a:accent3>
      <a:accent4>
        <a:srgbClr val="CA7B22"/>
      </a:accent4>
      <a:accent5>
        <a:srgbClr val="AFA829"/>
      </a:accent5>
      <a:accent6>
        <a:srgbClr val="7EB41E"/>
      </a:accent6>
      <a:hlink>
        <a:srgbClr val="31944D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صفحه گسترده</PresentationFormat>
  <Slides>8</Slides>
  <Notes>0</Notes>
  <HiddenSlides>0</HiddenSlide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8</vt:i4>
      </vt:variant>
    </vt:vector>
  </HeadingPairs>
  <TitlesOfParts>
    <vt:vector size="9" baseType="lpstr">
      <vt:lpstr>SavonVTI</vt:lpstr>
      <vt:lpstr>ارائه PowerPoint</vt:lpstr>
      <vt:lpstr>پریکاردیت</vt:lpstr>
      <vt:lpstr>علل:</vt:lpstr>
      <vt:lpstr>ارائه PowerPoint</vt:lpstr>
      <vt:lpstr>تظاهرات بالینی </vt:lpstr>
      <vt:lpstr>یافته های تشخیصی </vt:lpstr>
      <vt:lpstr>تدابیر طبی </vt:lpstr>
      <vt:lpstr>تدابیر پرستاری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mahysheytoon@gmail.com</dc:creator>
  <cp:lastModifiedBy>mahysheytoon@gmail.com</cp:lastModifiedBy>
  <cp:revision>7</cp:revision>
  <dcterms:created xsi:type="dcterms:W3CDTF">2023-06-11T04:44:49Z</dcterms:created>
  <dcterms:modified xsi:type="dcterms:W3CDTF">2023-06-24T14:51:23Z</dcterms:modified>
</cp:coreProperties>
</file>