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a-IR"/>
              <a:t>برای ویرایش نسخه اصلی سبک عنوان کلیک کنید</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t>برای ویرایش نسخه اصلی سبک زیرنویس کلیک کنید</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10/13/2023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341D2AC3-6A0B-4169-B1EA-E3AE8B351BDD}"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DD4B9363-8B87-41B7-9F8E-64519CBB8F34}"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a-IR"/>
              <a:t>برای ویرایش نسخه اصلی سبک عنوان کلیک کنید</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EAEF5746-5284-4951-9F37-7AE924EDBCB7}"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02398B29-7265-4A65-A2A4-6703C057B7C1}"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ستون">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a-IR"/>
              <a:t>برای ویرایش نسخه اصلی سبک عنوان کلیک کنید</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28FBA082-94DF-4C4B-A041-6624924AB0A8}" type="datetimeFigureOut">
              <a:rPr lang="en-US" dirty="0"/>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ستون 3 تصویری">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a-IR"/>
              <a:t>برای ویرایش نسخه اصلی سبک عنوان کلیک کنید</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B27686C4-3AB5-4E0C-86CA-FB108C350AA9}" type="datetimeFigureOut">
              <a:rPr lang="en-US" dirty="0"/>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a-IR"/>
              <a:t>برای ویرایش نسخه اصلی سبک عنوان کلیک کنید</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a-IR"/>
              <a:t>برای ویرایش نسخه اصلی سبک عنوان کلیک کنید</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0F7F47CF-67C9-420C-80A5-E2069FF0C2DF}" type="datetimeFigureOut">
              <a:rPr lang="en-US" dirty="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a-IR"/>
              <a:t>برای ویرایش نسخه اصلی سبک عنوان کلیک کنید</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2" name="Content Placeholder 3"/>
          <p:cNvSpPr>
            <a:spLocks noGrp="1"/>
          </p:cNvSpPr>
          <p:nvPr>
            <p:ph sz="quarter" idx="13"/>
          </p:nvPr>
        </p:nvSpPr>
        <p:spPr>
          <a:xfrm>
            <a:off x="685802" y="2861733"/>
            <a:ext cx="5088712" cy="2512852"/>
          </a:xfrm>
        </p:spPr>
        <p:txBody>
          <a:bodyPr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3" name="Content Placeholder 5"/>
          <p:cNvSpPr>
            <a:spLocks noGrp="1"/>
          </p:cNvSpPr>
          <p:nvPr>
            <p:ph sz="quarter" idx="14"/>
          </p:nvPr>
        </p:nvSpPr>
        <p:spPr>
          <a:xfrm>
            <a:off x="5993969" y="2861733"/>
            <a:ext cx="5088713" cy="2512852"/>
          </a:xfrm>
        </p:spPr>
        <p:txBody>
          <a:bodyPr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a-IR"/>
              <a:t>برای ویرایش نسخه اصلی سبک عنوان کلیک کنید</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50C3BFE2-83B7-4B0A-B9D3-AB28331082B3}"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12EF78E3-FDA3-4D28-AAA2-0B81F349A39D}" type="datetimeFigureOut">
              <a:rPr lang="en-US" dirty="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10/13/2023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کادر متن 3">
            <a:extLst>
              <a:ext uri="{FF2B5EF4-FFF2-40B4-BE49-F238E27FC236}">
                <a16:creationId xmlns:a16="http://schemas.microsoft.com/office/drawing/2014/main" id="{80C22499-A7AE-E998-6D10-8DC96F9EEA15}"/>
              </a:ext>
            </a:extLst>
          </p:cNvPr>
          <p:cNvSpPr txBox="1"/>
          <p:nvPr/>
        </p:nvSpPr>
        <p:spPr>
          <a:xfrm>
            <a:off x="5144654" y="2509212"/>
            <a:ext cx="1828800" cy="1828800"/>
          </a:xfrm>
          <a:prstGeom prst="rect">
            <a:avLst/>
          </a:prstGeom>
          <a:noFill/>
        </p:spPr>
        <p:txBody>
          <a:bodyPr wrap="square" rtlCol="1">
            <a:spAutoFit/>
          </a:bodyPr>
          <a:lstStyle/>
          <a:p>
            <a:pPr algn="r"/>
            <a:endParaRPr lang="fa-IR" dirty="0"/>
          </a:p>
        </p:txBody>
      </p:sp>
      <p:sp>
        <p:nvSpPr>
          <p:cNvPr id="6" name="عنوان 1">
            <a:extLst>
              <a:ext uri="{FF2B5EF4-FFF2-40B4-BE49-F238E27FC236}">
                <a16:creationId xmlns:a16="http://schemas.microsoft.com/office/drawing/2014/main" id="{F4698EAF-AEF4-08A1-9DE9-9EAEE5F9EDAE}"/>
              </a:ext>
            </a:extLst>
          </p:cNvPr>
          <p:cNvSpPr>
            <a:spLocks noGrp="1"/>
          </p:cNvSpPr>
          <p:nvPr>
            <p:ph type="ctrTitle"/>
          </p:nvPr>
        </p:nvSpPr>
        <p:spPr>
          <a:xfrm rot="21423297">
            <a:off x="242699" y="21178"/>
            <a:ext cx="10975901" cy="3277386"/>
          </a:xfrm>
        </p:spPr>
        <p:txBody>
          <a:bodyPr>
            <a:normAutofit/>
          </a:bodyPr>
          <a:lstStyle/>
          <a:p>
            <a:pPr algn="ctr"/>
            <a:r>
              <a:rPr lang="af-ZA" sz="4800" dirty="0"/>
              <a:t>Euglycemic diabetic ketoacidosis induced by sodium-glucose cotransporter 2 inhibitor in the setting of prolonged fasting:</a:t>
            </a:r>
            <a:endParaRPr lang="fa-IR" sz="4800" dirty="0"/>
          </a:p>
        </p:txBody>
      </p:sp>
      <p:sp>
        <p:nvSpPr>
          <p:cNvPr id="7" name="کادر متن 6">
            <a:extLst>
              <a:ext uri="{FF2B5EF4-FFF2-40B4-BE49-F238E27FC236}">
                <a16:creationId xmlns:a16="http://schemas.microsoft.com/office/drawing/2014/main" id="{7873D61F-39E4-4D1F-8CF3-D79E10CD813D}"/>
              </a:ext>
            </a:extLst>
          </p:cNvPr>
          <p:cNvSpPr txBox="1"/>
          <p:nvPr/>
        </p:nvSpPr>
        <p:spPr>
          <a:xfrm rot="21352905">
            <a:off x="354061" y="4014847"/>
            <a:ext cx="3943928" cy="646331"/>
          </a:xfrm>
          <a:prstGeom prst="rect">
            <a:avLst/>
          </a:prstGeom>
          <a:noFill/>
        </p:spPr>
        <p:txBody>
          <a:bodyPr wrap="square" rtlCol="1">
            <a:spAutoFit/>
          </a:bodyPr>
          <a:lstStyle/>
          <a:p>
            <a:r>
              <a:rPr lang="af-ZA" b="1" i="0" dirty="0">
                <a:solidFill>
                  <a:srgbClr val="4D5156"/>
                </a:solidFill>
                <a:effectLst/>
                <a:latin typeface="Helvetica Neue"/>
              </a:rPr>
              <a:t>Presenter: Naimeh Soltani</a:t>
            </a:r>
            <a:endParaRPr lang="fa-IR" b="1" i="0" dirty="0">
              <a:solidFill>
                <a:srgbClr val="4D5156"/>
              </a:solidFill>
              <a:effectLst/>
              <a:latin typeface="Helvetica Neue"/>
            </a:endParaRPr>
          </a:p>
          <a:p>
            <a:r>
              <a:rPr lang="af-ZA" b="1" i="0" dirty="0">
                <a:solidFill>
                  <a:srgbClr val="4D5156"/>
                </a:solidFill>
                <a:effectLst/>
                <a:latin typeface="Helvetica Neue"/>
              </a:rPr>
              <a:t>Supervisor: Master Rasouli</a:t>
            </a:r>
            <a:endParaRPr lang="fa-IR" b="1" dirty="0"/>
          </a:p>
        </p:txBody>
      </p:sp>
    </p:spTree>
    <p:extLst>
      <p:ext uri="{BB962C8B-B14F-4D97-AF65-F5344CB8AC3E}">
        <p14:creationId xmlns:p14="http://schemas.microsoft.com/office/powerpoint/2010/main" val="137674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77B4B122-816F-1CE7-C230-001551143BEB}"/>
              </a:ext>
            </a:extLst>
          </p:cNvPr>
          <p:cNvSpPr>
            <a:spLocks noGrp="1"/>
          </p:cNvSpPr>
          <p:nvPr>
            <p:ph sz="quarter" idx="13"/>
          </p:nvPr>
        </p:nvSpPr>
        <p:spPr>
          <a:xfrm>
            <a:off x="638464" y="378574"/>
            <a:ext cx="10471727" cy="4881980"/>
          </a:xfrm>
        </p:spPr>
        <p:txBody>
          <a:bodyPr anchor="b">
            <a:noAutofit/>
          </a:bodyPr>
          <a:lstStyle/>
          <a:p>
            <a:pPr algn="l"/>
            <a:r>
              <a:rPr lang="af-ZA" sz="2400" b="1" i="0" dirty="0">
                <a:solidFill>
                  <a:schemeClr val="tx2"/>
                </a:solidFill>
                <a:effectLst/>
                <a:latin typeface="Helvetica Neue"/>
              </a:rPr>
              <a:t>Type 2 diabetes is a multifactorial disease and the following two factors are involved in its development:</a:t>
            </a:r>
            <a:endParaRPr lang="fa-IR" sz="2400" b="1" i="0" dirty="0">
              <a:solidFill>
                <a:schemeClr val="tx2"/>
              </a:solidFill>
              <a:effectLst/>
              <a:latin typeface="Helvetica Neue"/>
            </a:endParaRPr>
          </a:p>
          <a:p>
            <a:pPr algn="l"/>
            <a:r>
              <a:rPr lang="af-ZA" sz="2400" b="1" i="0" dirty="0">
                <a:solidFill>
                  <a:schemeClr val="tx2"/>
                </a:solidFill>
                <a:effectLst/>
                <a:latin typeface="Helvetica Neue"/>
              </a:rPr>
              <a:t> 1- Genetic aptitude (history of diabetes in first degree family members i.e. father, mother, brother or sister)</a:t>
            </a:r>
            <a:endParaRPr lang="fa-IR" sz="2400" b="1" i="0" dirty="0">
              <a:solidFill>
                <a:schemeClr val="tx2"/>
              </a:solidFill>
              <a:effectLst/>
              <a:latin typeface="Helvetica Neue"/>
            </a:endParaRPr>
          </a:p>
          <a:p>
            <a:pPr algn="l"/>
            <a:r>
              <a:rPr lang="af-ZA" sz="2400" b="1" i="0" dirty="0">
                <a:solidFill>
                  <a:schemeClr val="tx2"/>
                </a:solidFill>
                <a:effectLst/>
                <a:latin typeface="Helvetica Neue"/>
              </a:rPr>
              <a:t> 2- Environmental factors that include: Physical inactivity Improper nutrition Obesity and high BMI and fat distribution (in case of normal BMI) around the waist and hips</a:t>
            </a:r>
            <a:endParaRPr lang="fa-IR" sz="2400" b="1" dirty="0">
              <a:solidFill>
                <a:schemeClr val="tx2"/>
              </a:solidFill>
            </a:endParaRPr>
          </a:p>
        </p:txBody>
      </p:sp>
      <p:sp>
        <p:nvSpPr>
          <p:cNvPr id="2" name="کادر متن 1">
            <a:extLst>
              <a:ext uri="{FF2B5EF4-FFF2-40B4-BE49-F238E27FC236}">
                <a16:creationId xmlns:a16="http://schemas.microsoft.com/office/drawing/2014/main" id="{8C8503F7-74B1-7DFD-C078-F1BCC08F2E2B}"/>
              </a:ext>
            </a:extLst>
          </p:cNvPr>
          <p:cNvSpPr txBox="1"/>
          <p:nvPr/>
        </p:nvSpPr>
        <p:spPr>
          <a:xfrm rot="10800000" flipV="1">
            <a:off x="2295776" y="492606"/>
            <a:ext cx="6731229" cy="707886"/>
          </a:xfrm>
          <a:prstGeom prst="rect">
            <a:avLst/>
          </a:prstGeom>
          <a:noFill/>
        </p:spPr>
        <p:txBody>
          <a:bodyPr wrap="square" rtlCol="1">
            <a:spAutoFit/>
          </a:bodyPr>
          <a:lstStyle/>
          <a:p>
            <a:pPr algn="r"/>
            <a:r>
              <a:rPr lang="af-ZA" sz="4000" b="1" i="0" dirty="0">
                <a:solidFill>
                  <a:schemeClr val="accent1"/>
                </a:solidFill>
                <a:effectLst/>
                <a:latin typeface="Helvetica Neue"/>
              </a:rPr>
              <a:t>Causes of type 2 diabetes</a:t>
            </a:r>
            <a:endParaRPr lang="fa-IR" sz="4000" b="1" dirty="0">
              <a:solidFill>
                <a:schemeClr val="accent1"/>
              </a:solidFill>
            </a:endParaRPr>
          </a:p>
        </p:txBody>
      </p:sp>
    </p:spTree>
    <p:extLst>
      <p:ext uri="{BB962C8B-B14F-4D97-AF65-F5344CB8AC3E}">
        <p14:creationId xmlns:p14="http://schemas.microsoft.com/office/powerpoint/2010/main" val="230733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AA1972-B4A9-0B3D-57C5-47EE3B79B8DA}"/>
              </a:ext>
            </a:extLst>
          </p:cNvPr>
          <p:cNvSpPr>
            <a:spLocks noGrp="1"/>
          </p:cNvSpPr>
          <p:nvPr>
            <p:ph type="title"/>
          </p:nvPr>
        </p:nvSpPr>
        <p:spPr/>
        <p:txBody>
          <a:bodyPr>
            <a:normAutofit fontScale="90000"/>
          </a:bodyPr>
          <a:lstStyle/>
          <a:p>
            <a:r>
              <a:rPr lang="af-ZA" b="0" i="0">
                <a:effectLst/>
                <a:latin typeface="Helvetica Neue"/>
              </a:rPr>
              <a:t>Drug treatment of diabetes</a:t>
            </a:r>
            <a:endParaRPr lang="fa-IR"/>
          </a:p>
        </p:txBody>
      </p:sp>
      <p:pic>
        <p:nvPicPr>
          <p:cNvPr id="6" name="Picture 4">
            <a:extLst>
              <a:ext uri="{FF2B5EF4-FFF2-40B4-BE49-F238E27FC236}">
                <a16:creationId xmlns:a16="http://schemas.microsoft.com/office/drawing/2014/main" id="{C9B20826-B35E-31D3-C2AB-1BC5DEE24CBC}"/>
              </a:ext>
            </a:extLst>
          </p:cNvPr>
          <p:cNvPicPr>
            <a:picLocks noGrp="1" noChangeAspect="1"/>
          </p:cNvPicPr>
          <p:nvPr>
            <p:ph sz="quarter" idx="13"/>
          </p:nvPr>
        </p:nvPicPr>
        <p:blipFill>
          <a:blip r:embed="rId2"/>
          <a:srcRect/>
          <a:stretch>
            <a:fillRect/>
          </a:stretch>
        </p:blipFill>
        <p:spPr bwMode="auto">
          <a:xfrm>
            <a:off x="836871" y="1773237"/>
            <a:ext cx="4778838" cy="3311525"/>
          </a:xfrm>
          <a:prstGeom prst="rect">
            <a:avLst/>
          </a:prstGeom>
          <a:noFill/>
          <a:ln w="9525">
            <a:noFill/>
            <a:miter lim="800000"/>
            <a:headEnd/>
            <a:tailEnd/>
          </a:ln>
        </p:spPr>
      </p:pic>
      <p:sp>
        <p:nvSpPr>
          <p:cNvPr id="7" name="کادر متن 6">
            <a:extLst>
              <a:ext uri="{FF2B5EF4-FFF2-40B4-BE49-F238E27FC236}">
                <a16:creationId xmlns:a16="http://schemas.microsoft.com/office/drawing/2014/main" id="{E863E057-B382-2164-884B-02E2EF05AE35}"/>
              </a:ext>
            </a:extLst>
          </p:cNvPr>
          <p:cNvSpPr txBox="1"/>
          <p:nvPr/>
        </p:nvSpPr>
        <p:spPr>
          <a:xfrm>
            <a:off x="5138497" y="2496897"/>
            <a:ext cx="1828800" cy="1828800"/>
          </a:xfrm>
          <a:prstGeom prst="rect">
            <a:avLst/>
          </a:prstGeom>
          <a:noFill/>
        </p:spPr>
        <p:txBody>
          <a:bodyPr wrap="square" rtlCol="1">
            <a:spAutoFit/>
          </a:bodyPr>
          <a:lstStyle/>
          <a:p>
            <a:pPr algn="r"/>
            <a:endParaRPr lang="fa-IR" dirty="0"/>
          </a:p>
        </p:txBody>
      </p:sp>
      <p:pic>
        <p:nvPicPr>
          <p:cNvPr id="10" name="Picture 5">
            <a:extLst>
              <a:ext uri="{FF2B5EF4-FFF2-40B4-BE49-F238E27FC236}">
                <a16:creationId xmlns:a16="http://schemas.microsoft.com/office/drawing/2014/main" id="{204B802C-A918-52AB-040F-0060056D0C71}"/>
              </a:ext>
            </a:extLst>
          </p:cNvPr>
          <p:cNvPicPr>
            <a:picLocks noChangeAspect="1"/>
          </p:cNvPicPr>
          <p:nvPr/>
        </p:nvPicPr>
        <p:blipFill>
          <a:blip r:embed="rId3"/>
          <a:srcRect/>
          <a:stretch>
            <a:fillRect/>
          </a:stretch>
        </p:blipFill>
        <p:spPr bwMode="auto">
          <a:xfrm>
            <a:off x="6260274" y="1883543"/>
            <a:ext cx="4177843" cy="3055508"/>
          </a:xfrm>
          <a:prstGeom prst="rect">
            <a:avLst/>
          </a:prstGeom>
          <a:noFill/>
          <a:ln w="9525">
            <a:noFill/>
            <a:miter lim="800000"/>
            <a:headEnd/>
            <a:tailEnd/>
          </a:ln>
        </p:spPr>
      </p:pic>
    </p:spTree>
    <p:extLst>
      <p:ext uri="{BB962C8B-B14F-4D97-AF65-F5344CB8AC3E}">
        <p14:creationId xmlns:p14="http://schemas.microsoft.com/office/powerpoint/2010/main" val="196226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C8CB6336-0BE2-2E44-0276-39B062EBA252}"/>
              </a:ext>
            </a:extLst>
          </p:cNvPr>
          <p:cNvSpPr>
            <a:spLocks noGrp="1"/>
          </p:cNvSpPr>
          <p:nvPr>
            <p:ph sz="quarter" idx="13"/>
          </p:nvPr>
        </p:nvSpPr>
        <p:spPr>
          <a:xfrm>
            <a:off x="685801" y="1194570"/>
            <a:ext cx="9855970" cy="4180015"/>
          </a:xfrm>
        </p:spPr>
        <p:txBody>
          <a:bodyPr/>
          <a:lstStyle/>
          <a:p>
            <a:pPr algn="l"/>
            <a:r>
              <a:rPr lang="af-ZA" sz="2800" b="1" i="0" dirty="0">
                <a:solidFill>
                  <a:schemeClr val="accent1"/>
                </a:solidFill>
                <a:effectLst/>
                <a:latin typeface="Helvetica Neue"/>
              </a:rPr>
              <a:t>Oral medications</a:t>
            </a:r>
            <a:endParaRPr lang="fa-IR" sz="2800" b="1" i="0" dirty="0">
              <a:solidFill>
                <a:schemeClr val="accent1"/>
              </a:solidFill>
              <a:effectLst/>
              <a:latin typeface="Helvetica Neue"/>
            </a:endParaRPr>
          </a:p>
          <a:p>
            <a:endParaRPr lang="fa-IR" sz="2400" b="1" dirty="0">
              <a:solidFill>
                <a:srgbClr val="4D5156"/>
              </a:solidFill>
              <a:latin typeface="Helvetica Neue"/>
            </a:endParaRPr>
          </a:p>
          <a:p>
            <a:pPr algn="l"/>
            <a:r>
              <a:rPr lang="af-ZA" sz="2400" b="1" i="0" dirty="0">
                <a:solidFill>
                  <a:srgbClr val="4D5156"/>
                </a:solidFill>
                <a:effectLst/>
                <a:latin typeface="Helvetica Neue"/>
              </a:rPr>
              <a:t> 1-Sulfonylureas (glybenclamide, glyburide, tolazamide, tolbutamide) </a:t>
            </a:r>
            <a:endParaRPr lang="fa-IR" sz="2400" b="1" i="0" dirty="0">
              <a:solidFill>
                <a:srgbClr val="4D5156"/>
              </a:solidFill>
              <a:effectLst/>
              <a:latin typeface="Helvetica Neue"/>
            </a:endParaRPr>
          </a:p>
          <a:p>
            <a:pPr algn="l"/>
            <a:r>
              <a:rPr lang="af-ZA" sz="2400" b="1" i="0" dirty="0">
                <a:solidFill>
                  <a:srgbClr val="4D5156"/>
                </a:solidFill>
                <a:effectLst/>
                <a:latin typeface="Helvetica Neue"/>
              </a:rPr>
              <a:t>2- Biguanidines (in Iran, there is only metformin.)</a:t>
            </a:r>
            <a:endParaRPr lang="fa-IR" sz="2400" b="1" i="0" dirty="0">
              <a:solidFill>
                <a:srgbClr val="4D5156"/>
              </a:solidFill>
              <a:effectLst/>
              <a:latin typeface="Helvetica Neue"/>
            </a:endParaRPr>
          </a:p>
          <a:p>
            <a:endParaRPr lang="fa-IR" sz="2400" b="1" dirty="0">
              <a:solidFill>
                <a:srgbClr val="4D5156"/>
              </a:solidFill>
              <a:latin typeface="Helvetica Neue"/>
            </a:endParaRPr>
          </a:p>
          <a:p>
            <a:pPr marL="0" indent="0" algn="l">
              <a:buNone/>
            </a:pPr>
            <a:r>
              <a:rPr lang="af-ZA" sz="2400" b="1" i="0" dirty="0">
                <a:solidFill>
                  <a:srgbClr val="4D5156"/>
                </a:solidFill>
                <a:effectLst/>
                <a:latin typeface="Helvetica Neue"/>
              </a:rPr>
              <a:t> 3- alpha glycosidase inhibitors (acarbose</a:t>
            </a:r>
            <a:endParaRPr lang="fa-IR" sz="2400" b="1" dirty="0"/>
          </a:p>
        </p:txBody>
      </p:sp>
    </p:spTree>
    <p:extLst>
      <p:ext uri="{BB962C8B-B14F-4D97-AF65-F5344CB8AC3E}">
        <p14:creationId xmlns:p14="http://schemas.microsoft.com/office/powerpoint/2010/main" val="338459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293117-331B-3915-DD35-B772BADFECDE}"/>
              </a:ext>
            </a:extLst>
          </p:cNvPr>
          <p:cNvSpPr>
            <a:spLocks noGrp="1"/>
          </p:cNvSpPr>
          <p:nvPr>
            <p:ph type="title"/>
          </p:nvPr>
        </p:nvSpPr>
        <p:spPr/>
        <p:txBody>
          <a:bodyPr/>
          <a:lstStyle/>
          <a:p>
            <a:r>
              <a:rPr lang="af-ZA" b="0" i="0">
                <a:effectLst/>
                <a:latin typeface="Helvetica Neue"/>
              </a:rPr>
              <a:t>Diagnosis of diabetes</a:t>
            </a:r>
            <a:endParaRPr lang="fa-IR"/>
          </a:p>
        </p:txBody>
      </p:sp>
      <p:sp>
        <p:nvSpPr>
          <p:cNvPr id="3" name="نگهدارنده مکان محتوا 2">
            <a:extLst>
              <a:ext uri="{FF2B5EF4-FFF2-40B4-BE49-F238E27FC236}">
                <a16:creationId xmlns:a16="http://schemas.microsoft.com/office/drawing/2014/main" id="{5D2620DA-28B8-F771-B2F2-3C9EF9C363F8}"/>
              </a:ext>
            </a:extLst>
          </p:cNvPr>
          <p:cNvSpPr>
            <a:spLocks noGrp="1"/>
          </p:cNvSpPr>
          <p:nvPr>
            <p:ph sz="quarter" idx="13"/>
          </p:nvPr>
        </p:nvSpPr>
        <p:spPr/>
        <p:txBody>
          <a:bodyPr>
            <a:normAutofit/>
          </a:bodyPr>
          <a:lstStyle/>
          <a:p>
            <a:r>
              <a:rPr lang="af-ZA" sz="3600" b="1" i="0">
                <a:solidFill>
                  <a:srgbClr val="4D5156"/>
                </a:solidFill>
                <a:effectLst/>
                <a:latin typeface="Helvetica Neue"/>
              </a:rPr>
              <a:t>Two servings of fasting venous blood plasma sugar are equal or be more than 126 mg/dl</a:t>
            </a:r>
            <a:endParaRPr lang="fa-IR" sz="3600" b="1"/>
          </a:p>
        </p:txBody>
      </p:sp>
    </p:spTree>
    <p:extLst>
      <p:ext uri="{BB962C8B-B14F-4D97-AF65-F5344CB8AC3E}">
        <p14:creationId xmlns:p14="http://schemas.microsoft.com/office/powerpoint/2010/main" val="397566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466EB5-9FDE-ED17-170E-43DD2C4A0E94}"/>
              </a:ext>
            </a:extLst>
          </p:cNvPr>
          <p:cNvSpPr>
            <a:spLocks noGrp="1"/>
          </p:cNvSpPr>
          <p:nvPr>
            <p:ph type="title"/>
          </p:nvPr>
        </p:nvSpPr>
        <p:spPr>
          <a:xfrm>
            <a:off x="-394084" y="-788171"/>
            <a:ext cx="12709236" cy="3571395"/>
          </a:xfrm>
        </p:spPr>
        <p:txBody>
          <a:bodyPr>
            <a:normAutofit/>
          </a:bodyPr>
          <a:lstStyle/>
          <a:p>
            <a:pPr algn="ctr"/>
            <a:r>
              <a:rPr lang="af-ZA" b="0" i="0">
                <a:effectLst/>
                <a:latin typeface="Helvetica Neue"/>
              </a:rPr>
              <a:t>Methods of preventing type 2 diabetes</a:t>
            </a:r>
            <a:endParaRPr lang="fa-IR"/>
          </a:p>
        </p:txBody>
      </p:sp>
      <p:sp>
        <p:nvSpPr>
          <p:cNvPr id="3" name="نگهدارنده مکان محتوا 2">
            <a:extLst>
              <a:ext uri="{FF2B5EF4-FFF2-40B4-BE49-F238E27FC236}">
                <a16:creationId xmlns:a16="http://schemas.microsoft.com/office/drawing/2014/main" id="{E7EA05F3-686E-0B08-68E0-79BB10301FB4}"/>
              </a:ext>
            </a:extLst>
          </p:cNvPr>
          <p:cNvSpPr>
            <a:spLocks noGrp="1"/>
          </p:cNvSpPr>
          <p:nvPr>
            <p:ph sz="quarter" idx="13"/>
          </p:nvPr>
        </p:nvSpPr>
        <p:spPr>
          <a:xfrm>
            <a:off x="897559" y="1859611"/>
            <a:ext cx="10396881" cy="3311189"/>
          </a:xfrm>
        </p:spPr>
        <p:txBody>
          <a:bodyPr>
            <a:noAutofit/>
          </a:bodyPr>
          <a:lstStyle/>
          <a:p>
            <a:pPr algn="l"/>
            <a:r>
              <a:rPr lang="af-ZA" b="1" i="0" dirty="0">
                <a:solidFill>
                  <a:srgbClr val="4D5156"/>
                </a:solidFill>
                <a:effectLst/>
                <a:latin typeface="Helvetica Neue"/>
              </a:rPr>
              <a:t>Methods of preventing type 2 diabetes:</a:t>
            </a:r>
            <a:endParaRPr lang="fa-IR" b="1" i="0" dirty="0">
              <a:solidFill>
                <a:srgbClr val="4D5156"/>
              </a:solidFill>
              <a:effectLst/>
              <a:latin typeface="Helvetica Neue"/>
            </a:endParaRPr>
          </a:p>
          <a:p>
            <a:pPr algn="l"/>
            <a:r>
              <a:rPr lang="af-ZA" b="1" i="0" dirty="0">
                <a:solidFill>
                  <a:srgbClr val="4D5156"/>
                </a:solidFill>
                <a:effectLst/>
                <a:latin typeface="Helvetica Neue"/>
              </a:rPr>
              <a:t> 1) Changing eating habits and reducing consumption of saturated fats and reducing caloric intake</a:t>
            </a:r>
            <a:endParaRPr lang="fa-IR" b="1" i="0" dirty="0">
              <a:solidFill>
                <a:srgbClr val="4D5156"/>
              </a:solidFill>
              <a:effectLst/>
              <a:latin typeface="Helvetica Neue"/>
            </a:endParaRPr>
          </a:p>
          <a:p>
            <a:pPr algn="l"/>
            <a:r>
              <a:rPr lang="af-ZA" b="1" i="0" dirty="0">
                <a:solidFill>
                  <a:srgbClr val="4D5156"/>
                </a:solidFill>
                <a:effectLst/>
                <a:latin typeface="Helvetica Neue"/>
              </a:rPr>
              <a:t> 2) Increasing physical activity </a:t>
            </a:r>
            <a:endParaRPr lang="fa-IR" b="1" i="0" dirty="0">
              <a:solidFill>
                <a:srgbClr val="4D5156"/>
              </a:solidFill>
              <a:effectLst/>
              <a:latin typeface="Helvetica Neue"/>
            </a:endParaRPr>
          </a:p>
          <a:p>
            <a:pPr algn="l"/>
            <a:r>
              <a:rPr lang="af-ZA" b="1" i="0" dirty="0">
                <a:solidFill>
                  <a:srgbClr val="4D5156"/>
                </a:solidFill>
                <a:effectLst/>
                <a:latin typeface="Helvetica Neue"/>
              </a:rPr>
              <a:t>3) Quit smoking </a:t>
            </a:r>
            <a:endParaRPr lang="fa-IR" b="1" i="0" dirty="0">
              <a:solidFill>
                <a:srgbClr val="4D5156"/>
              </a:solidFill>
              <a:effectLst/>
              <a:latin typeface="Helvetica Neue"/>
            </a:endParaRPr>
          </a:p>
          <a:p>
            <a:pPr algn="l"/>
            <a:r>
              <a:rPr lang="af-ZA" b="1" i="0" dirty="0">
                <a:solidFill>
                  <a:srgbClr val="4D5156"/>
                </a:solidFill>
                <a:effectLst/>
                <a:latin typeface="Helvetica Neue"/>
              </a:rPr>
              <a:t>4) Weight loss </a:t>
            </a:r>
            <a:endParaRPr lang="fa-IR" b="1" i="0" dirty="0">
              <a:solidFill>
                <a:srgbClr val="4D5156"/>
              </a:solidFill>
              <a:effectLst/>
              <a:latin typeface="Helvetica Neue"/>
            </a:endParaRPr>
          </a:p>
          <a:p>
            <a:pPr algn="l"/>
            <a:r>
              <a:rPr lang="af-ZA" b="1" i="0" dirty="0">
                <a:solidFill>
                  <a:srgbClr val="4D5156"/>
                </a:solidFill>
                <a:effectLst/>
                <a:latin typeface="Helvetica Neue"/>
              </a:rPr>
              <a:t>5) Reducing daily stress</a:t>
            </a:r>
            <a:endParaRPr lang="fa-IR" b="1" i="0" dirty="0">
              <a:solidFill>
                <a:srgbClr val="4D5156"/>
              </a:solidFill>
              <a:effectLst/>
              <a:latin typeface="Helvetica Neue"/>
            </a:endParaRPr>
          </a:p>
          <a:p>
            <a:pPr algn="l"/>
            <a:r>
              <a:rPr lang="af-ZA" b="1" i="0" dirty="0">
                <a:solidFill>
                  <a:srgbClr val="4D5156"/>
                </a:solidFill>
                <a:effectLst/>
                <a:latin typeface="Helvetica Neue"/>
              </a:rPr>
              <a:t> 6) People over 30 should check their fasting blood sugar once every three years.</a:t>
            </a:r>
            <a:endParaRPr lang="fa-IR" b="1" dirty="0"/>
          </a:p>
        </p:txBody>
      </p:sp>
    </p:spTree>
    <p:extLst>
      <p:ext uri="{BB962C8B-B14F-4D97-AF65-F5344CB8AC3E}">
        <p14:creationId xmlns:p14="http://schemas.microsoft.com/office/powerpoint/2010/main" val="335388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4E170BD-90B9-DED9-D7E2-D7C8BC321C1E}"/>
              </a:ext>
            </a:extLst>
          </p:cNvPr>
          <p:cNvSpPr>
            <a:spLocks noGrp="1"/>
          </p:cNvSpPr>
          <p:nvPr>
            <p:ph type="title"/>
          </p:nvPr>
        </p:nvSpPr>
        <p:spPr/>
        <p:txBody>
          <a:bodyPr/>
          <a:lstStyle/>
          <a:p>
            <a:endParaRPr lang="fa-IR"/>
          </a:p>
        </p:txBody>
      </p:sp>
      <p:sp>
        <p:nvSpPr>
          <p:cNvPr id="3" name="نگهدارنده مکان محتوا 2">
            <a:extLst>
              <a:ext uri="{FF2B5EF4-FFF2-40B4-BE49-F238E27FC236}">
                <a16:creationId xmlns:a16="http://schemas.microsoft.com/office/drawing/2014/main" id="{CDCA81D4-46F2-0289-ED36-F7BC9492CCBA}"/>
              </a:ext>
            </a:extLst>
          </p:cNvPr>
          <p:cNvSpPr>
            <a:spLocks noGrp="1"/>
          </p:cNvSpPr>
          <p:nvPr>
            <p:ph sz="quarter" idx="13"/>
          </p:nvPr>
        </p:nvSpPr>
        <p:spPr/>
        <p:txBody>
          <a:bodyPr/>
          <a:lstStyle/>
          <a:p>
            <a:endParaRPr lang="fa-IR"/>
          </a:p>
        </p:txBody>
      </p:sp>
    </p:spTree>
    <p:extLst>
      <p:ext uri="{BB962C8B-B14F-4D97-AF65-F5344CB8AC3E}">
        <p14:creationId xmlns:p14="http://schemas.microsoft.com/office/powerpoint/2010/main" val="124490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untitled">
            <a:extLst>
              <a:ext uri="{FF2B5EF4-FFF2-40B4-BE49-F238E27FC236}">
                <a16:creationId xmlns:a16="http://schemas.microsoft.com/office/drawing/2014/main" id="{06110368-C392-2FE5-290F-B454BEF59AB4}"/>
              </a:ext>
            </a:extLst>
          </p:cNvPr>
          <p:cNvPicPr>
            <a:picLocks noGrp="1" noChangeAspect="1" noChangeArrowheads="1"/>
          </p:cNvPicPr>
          <p:nvPr>
            <p:ph sz="quarter" idx="13"/>
          </p:nvPr>
        </p:nvPicPr>
        <p:blipFill>
          <a:blip r:embed="rId2"/>
          <a:srcRect/>
          <a:stretch>
            <a:fillRect/>
          </a:stretch>
        </p:blipFill>
        <p:spPr bwMode="auto">
          <a:xfrm>
            <a:off x="2957077" y="1477819"/>
            <a:ext cx="5732573" cy="3705019"/>
          </a:xfrm>
          <a:prstGeom prst="rect">
            <a:avLst/>
          </a:prstGeom>
          <a:noFill/>
          <a:ln w="9525">
            <a:noFill/>
            <a:miter lim="800000"/>
            <a:headEnd/>
            <a:tailEnd/>
          </a:ln>
        </p:spPr>
      </p:pic>
      <p:sp>
        <p:nvSpPr>
          <p:cNvPr id="17" name="عنوان 1">
            <a:extLst>
              <a:ext uri="{FF2B5EF4-FFF2-40B4-BE49-F238E27FC236}">
                <a16:creationId xmlns:a16="http://schemas.microsoft.com/office/drawing/2014/main" id="{1CD86276-1D12-6689-A5DE-FB035E17F5EC}"/>
              </a:ext>
            </a:extLst>
          </p:cNvPr>
          <p:cNvSpPr txBox="1">
            <a:spLocks noGrp="1"/>
          </p:cNvSpPr>
          <p:nvPr>
            <p:ph type="title"/>
          </p:nvPr>
        </p:nvSpPr>
        <p:spPr>
          <a:xfrm>
            <a:off x="-1161959" y="523198"/>
            <a:ext cx="10396882" cy="1151965"/>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r"/>
            <a:r>
              <a:rPr lang="af-ZA" b="0" i="0">
                <a:effectLst/>
                <a:latin typeface="Helvetica Neue"/>
              </a:rPr>
              <a:t>Types of diabetes</a:t>
            </a:r>
            <a:endParaRPr lang="fa-IR" dirty="0"/>
          </a:p>
        </p:txBody>
      </p:sp>
    </p:spTree>
    <p:extLst>
      <p:ext uri="{BB962C8B-B14F-4D97-AF65-F5344CB8AC3E}">
        <p14:creationId xmlns:p14="http://schemas.microsoft.com/office/powerpoint/2010/main" val="386618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D7815CAA-FE47-A5FD-2B57-F23EB57B8AE1}"/>
              </a:ext>
            </a:extLst>
          </p:cNvPr>
          <p:cNvPicPr>
            <a:picLocks noGrp="1" noChangeAspect="1"/>
          </p:cNvPicPr>
          <p:nvPr>
            <p:ph sz="quarter" idx="13"/>
          </p:nvPr>
        </p:nvPicPr>
        <p:blipFill>
          <a:blip r:embed="rId2"/>
          <a:srcRect/>
          <a:stretch>
            <a:fillRect/>
          </a:stretch>
        </p:blipFill>
        <p:spPr bwMode="auto">
          <a:xfrm>
            <a:off x="1490133" y="504922"/>
            <a:ext cx="8939847" cy="4784148"/>
          </a:xfrm>
          <a:prstGeom prst="rect">
            <a:avLst/>
          </a:prstGeom>
          <a:noFill/>
          <a:ln w="9525">
            <a:noFill/>
            <a:miter lim="800000"/>
            <a:headEnd/>
            <a:tailEnd/>
          </a:ln>
        </p:spPr>
      </p:pic>
    </p:spTree>
    <p:extLst>
      <p:ext uri="{BB962C8B-B14F-4D97-AF65-F5344CB8AC3E}">
        <p14:creationId xmlns:p14="http://schemas.microsoft.com/office/powerpoint/2010/main" val="185013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E2292CFA-5FE8-4D70-5E82-27EE586BF1B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43830" y="592257"/>
            <a:ext cx="9002376" cy="4244928"/>
          </a:xfrm>
          <a:prstGeom prst="rect">
            <a:avLst/>
          </a:prstGeom>
        </p:spPr>
      </p:pic>
    </p:spTree>
    <p:extLst>
      <p:ext uri="{BB962C8B-B14F-4D97-AF65-F5344CB8AC3E}">
        <p14:creationId xmlns:p14="http://schemas.microsoft.com/office/powerpoint/2010/main" val="417274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05A8355E-1D0E-72BC-8C49-8E44784031F9}"/>
              </a:ext>
            </a:extLst>
          </p:cNvPr>
          <p:cNvSpPr>
            <a:spLocks noGrp="1"/>
          </p:cNvSpPr>
          <p:nvPr>
            <p:ph sz="quarter" idx="13"/>
          </p:nvPr>
        </p:nvSpPr>
        <p:spPr>
          <a:xfrm>
            <a:off x="-1202162" y="-2302932"/>
            <a:ext cx="13258695" cy="9728968"/>
          </a:xfrm>
        </p:spPr>
        <p:txBody>
          <a:bodyPr anchor="ctr">
            <a:noAutofit/>
          </a:bodyPr>
          <a:lstStyle/>
          <a:p>
            <a:pPr algn="ctr"/>
            <a:r>
              <a:rPr lang="af-ZA" sz="2800" b="0" i="0" dirty="0">
                <a:solidFill>
                  <a:srgbClr val="4D5156"/>
                </a:solidFill>
                <a:effectLst/>
                <a:latin typeface="Helvetica Neue"/>
              </a:rPr>
              <a:t>The clinical manifestation of type 1 diabetes is</a:t>
            </a:r>
            <a:endParaRPr lang="fa-IR" sz="2800" b="0" i="0" dirty="0">
              <a:solidFill>
                <a:srgbClr val="4D5156"/>
              </a:solidFill>
              <a:effectLst/>
              <a:latin typeface="Helvetica Neue"/>
            </a:endParaRPr>
          </a:p>
          <a:p>
            <a:pPr algn="ctr"/>
            <a:r>
              <a:rPr lang="af-ZA" sz="2800" b="0" i="0" dirty="0">
                <a:solidFill>
                  <a:srgbClr val="4D5156"/>
                </a:solidFill>
                <a:effectLst/>
                <a:latin typeface="Helvetica Neue"/>
              </a:rPr>
              <a:t> polydipsia</a:t>
            </a:r>
            <a:endParaRPr lang="fa-IR" sz="2800" b="0" i="0" dirty="0">
              <a:solidFill>
                <a:srgbClr val="4D5156"/>
              </a:solidFill>
              <a:effectLst/>
              <a:latin typeface="Helvetica Neue"/>
            </a:endParaRPr>
          </a:p>
          <a:p>
            <a:pPr algn="ctr"/>
            <a:r>
              <a:rPr lang="af-ZA" sz="2800" b="0" i="0" dirty="0">
                <a:solidFill>
                  <a:srgbClr val="4D5156"/>
                </a:solidFill>
                <a:effectLst/>
                <a:latin typeface="Helvetica Neue"/>
              </a:rPr>
              <a:t>, polyuria,</a:t>
            </a:r>
            <a:endParaRPr lang="fa-IR" sz="2800" b="0" i="0" dirty="0">
              <a:solidFill>
                <a:srgbClr val="4D5156"/>
              </a:solidFill>
              <a:effectLst/>
              <a:latin typeface="Helvetica Neue"/>
            </a:endParaRPr>
          </a:p>
          <a:p>
            <a:pPr algn="ctr"/>
            <a:r>
              <a:rPr lang="af-ZA" sz="2800" b="0" i="0" dirty="0">
                <a:solidFill>
                  <a:srgbClr val="4D5156"/>
                </a:solidFill>
                <a:effectLst/>
                <a:latin typeface="Helvetica Neue"/>
              </a:rPr>
              <a:t> weight loss, </a:t>
            </a:r>
            <a:endParaRPr lang="fa-IR" sz="2800" b="0" i="0" dirty="0">
              <a:solidFill>
                <a:srgbClr val="4D5156"/>
              </a:solidFill>
              <a:effectLst/>
              <a:latin typeface="Helvetica Neue"/>
            </a:endParaRPr>
          </a:p>
          <a:p>
            <a:pPr algn="ctr"/>
            <a:r>
              <a:rPr lang="af-ZA" sz="2800" b="0" i="0" dirty="0">
                <a:solidFill>
                  <a:srgbClr val="4D5156"/>
                </a:solidFill>
                <a:effectLst/>
                <a:latin typeface="Helvetica Neue"/>
              </a:rPr>
              <a:t>Polyphagia</a:t>
            </a:r>
            <a:endParaRPr lang="fa-IR" sz="2800" b="0" i="0" dirty="0">
              <a:solidFill>
                <a:srgbClr val="4D5156"/>
              </a:solidFill>
              <a:effectLst/>
              <a:latin typeface="Helvetica Neue"/>
            </a:endParaRPr>
          </a:p>
          <a:p>
            <a:pPr algn="ctr"/>
            <a:r>
              <a:rPr lang="af-ZA" sz="2800" b="0" i="0" dirty="0">
                <a:solidFill>
                  <a:srgbClr val="4D5156"/>
                </a:solidFill>
                <a:effectLst/>
                <a:latin typeface="Helvetica Neue"/>
              </a:rPr>
              <a:t>, blurred vision,</a:t>
            </a:r>
            <a:endParaRPr lang="fa-IR" sz="2800" b="0" i="0" dirty="0">
              <a:solidFill>
                <a:srgbClr val="4D5156"/>
              </a:solidFill>
              <a:effectLst/>
              <a:latin typeface="Helvetica Neue"/>
            </a:endParaRPr>
          </a:p>
          <a:p>
            <a:pPr algn="ctr"/>
            <a:r>
              <a:rPr lang="af-ZA" sz="2800" b="0" i="0" dirty="0">
                <a:solidFill>
                  <a:srgbClr val="4D5156"/>
                </a:solidFill>
                <a:effectLst/>
                <a:latin typeface="Helvetica Neue"/>
              </a:rPr>
              <a:t> and ketoacidosis in 25% of cases.</a:t>
            </a:r>
            <a:endParaRPr lang="fa-IR" sz="2800" dirty="0"/>
          </a:p>
        </p:txBody>
      </p:sp>
    </p:spTree>
    <p:extLst>
      <p:ext uri="{BB962C8B-B14F-4D97-AF65-F5344CB8AC3E}">
        <p14:creationId xmlns:p14="http://schemas.microsoft.com/office/powerpoint/2010/main" val="5135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E73080-3CBC-1874-7D5B-367E706D56B4}"/>
              </a:ext>
            </a:extLst>
          </p:cNvPr>
          <p:cNvSpPr>
            <a:spLocks noGrp="1"/>
          </p:cNvSpPr>
          <p:nvPr>
            <p:ph type="title"/>
          </p:nvPr>
        </p:nvSpPr>
        <p:spPr>
          <a:xfrm>
            <a:off x="599594" y="-119926"/>
            <a:ext cx="10396882" cy="1151965"/>
          </a:xfrm>
        </p:spPr>
        <p:txBody>
          <a:bodyPr/>
          <a:lstStyle/>
          <a:p>
            <a:pPr algn="ctr"/>
            <a:r>
              <a:rPr lang="fa-IR" dirty="0"/>
              <a:t>DKA</a:t>
            </a:r>
          </a:p>
        </p:txBody>
      </p:sp>
      <p:sp>
        <p:nvSpPr>
          <p:cNvPr id="3" name="نگهدارنده مکان محتوا 2">
            <a:extLst>
              <a:ext uri="{FF2B5EF4-FFF2-40B4-BE49-F238E27FC236}">
                <a16:creationId xmlns:a16="http://schemas.microsoft.com/office/drawing/2014/main" id="{7E744309-F792-DE6A-FDD6-95C4327D3006}"/>
              </a:ext>
            </a:extLst>
          </p:cNvPr>
          <p:cNvSpPr>
            <a:spLocks noGrp="1"/>
          </p:cNvSpPr>
          <p:nvPr>
            <p:ph sz="quarter" idx="13"/>
          </p:nvPr>
        </p:nvSpPr>
        <p:spPr>
          <a:xfrm>
            <a:off x="295564" y="135466"/>
            <a:ext cx="9889067" cy="5701915"/>
          </a:xfrm>
        </p:spPr>
        <p:txBody>
          <a:bodyPr>
            <a:noAutofit/>
          </a:bodyPr>
          <a:lstStyle/>
          <a:p>
            <a:pPr marL="0" indent="0" algn="l">
              <a:buNone/>
            </a:pPr>
            <a:r>
              <a:rPr lang="af-ZA" sz="2800" b="1" i="0" dirty="0">
                <a:solidFill>
                  <a:srgbClr val="4D5156"/>
                </a:solidFill>
                <a:effectLst/>
                <a:latin typeface="Helvetica Neue"/>
              </a:rPr>
              <a:t>Seen in type 1. </a:t>
            </a:r>
            <a:endParaRPr lang="fa-IR" sz="2800" b="1" i="0" dirty="0">
              <a:solidFill>
                <a:srgbClr val="4D5156"/>
              </a:solidFill>
              <a:effectLst/>
              <a:latin typeface="Helvetica Neue"/>
            </a:endParaRPr>
          </a:p>
          <a:p>
            <a:pPr marL="0" indent="0" algn="l">
              <a:buNone/>
            </a:pPr>
            <a:r>
              <a:rPr lang="af-ZA" sz="2800" b="1" i="0" dirty="0">
                <a:solidFill>
                  <a:srgbClr val="92D050"/>
                </a:solidFill>
                <a:effectLst/>
                <a:latin typeface="Helvetica Neue"/>
              </a:rPr>
              <a:t>Its three clinical features are: </a:t>
            </a:r>
            <a:r>
              <a:rPr lang="af-ZA" sz="2800" b="1" i="0" dirty="0">
                <a:solidFill>
                  <a:srgbClr val="4D5156"/>
                </a:solidFill>
                <a:effectLst/>
                <a:latin typeface="Helvetica Neue"/>
              </a:rPr>
              <a:t>- Hyperglycemia </a:t>
            </a:r>
            <a:endParaRPr lang="fa-IR" sz="2800" b="1" i="0" dirty="0">
              <a:solidFill>
                <a:srgbClr val="4D5156"/>
              </a:solidFill>
              <a:effectLst/>
              <a:latin typeface="Helvetica Neue"/>
            </a:endParaRPr>
          </a:p>
          <a:p>
            <a:pPr marL="0" indent="0" algn="l">
              <a:buNone/>
            </a:pPr>
            <a:r>
              <a:rPr lang="af-ZA" sz="2800" b="1" i="0" dirty="0">
                <a:solidFill>
                  <a:srgbClr val="4D5156"/>
                </a:solidFill>
                <a:effectLst/>
                <a:latin typeface="Helvetica Neue"/>
              </a:rPr>
              <a:t>Dehydration and loss of electrolytes acidosis </a:t>
            </a:r>
            <a:endParaRPr lang="fa-IR" sz="2800" b="1" i="0" dirty="0">
              <a:solidFill>
                <a:srgbClr val="4D5156"/>
              </a:solidFill>
              <a:effectLst/>
              <a:latin typeface="Helvetica Neue"/>
            </a:endParaRPr>
          </a:p>
          <a:p>
            <a:pPr marL="0" indent="0" algn="l">
              <a:buNone/>
            </a:pPr>
            <a:r>
              <a:rPr lang="af-ZA" sz="2800" b="1" i="0" dirty="0">
                <a:solidFill>
                  <a:srgbClr val="92D050"/>
                </a:solidFill>
                <a:effectLst/>
                <a:latin typeface="Helvetica Neue"/>
              </a:rPr>
              <a:t>Etiology:</a:t>
            </a:r>
            <a:endParaRPr lang="fa-IR" sz="2800" b="1" i="0" dirty="0">
              <a:solidFill>
                <a:srgbClr val="92D050"/>
              </a:solidFill>
              <a:effectLst/>
              <a:latin typeface="Helvetica Neue"/>
            </a:endParaRPr>
          </a:p>
          <a:p>
            <a:pPr marL="0" indent="0" algn="l">
              <a:buNone/>
            </a:pPr>
            <a:r>
              <a:rPr lang="af-ZA" sz="2800" b="1" i="0" dirty="0">
                <a:solidFill>
                  <a:srgbClr val="4D5156"/>
                </a:solidFill>
                <a:effectLst/>
                <a:latin typeface="Helvetica Neue"/>
              </a:rPr>
              <a:t> Reducing the amount of insulin or forgetting to take it illness or disease Undiagnosed or untreated disease</a:t>
            </a:r>
            <a:endParaRPr lang="fa-IR" sz="2800" b="1" dirty="0"/>
          </a:p>
        </p:txBody>
      </p:sp>
    </p:spTree>
    <p:extLst>
      <p:ext uri="{BB962C8B-B14F-4D97-AF65-F5344CB8AC3E}">
        <p14:creationId xmlns:p14="http://schemas.microsoft.com/office/powerpoint/2010/main" val="304042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D124B4E-B5BA-E493-4910-333E39884A74}"/>
              </a:ext>
            </a:extLst>
          </p:cNvPr>
          <p:cNvSpPr>
            <a:spLocks noGrp="1"/>
          </p:cNvSpPr>
          <p:nvPr>
            <p:ph type="title"/>
          </p:nvPr>
        </p:nvSpPr>
        <p:spPr>
          <a:xfrm>
            <a:off x="-4021866" y="-221672"/>
            <a:ext cx="10396882" cy="1921164"/>
          </a:xfrm>
        </p:spPr>
        <p:txBody>
          <a:bodyPr/>
          <a:lstStyle/>
          <a:p>
            <a:pPr algn="ctr"/>
            <a:r>
              <a:rPr lang="fa-IR" dirty="0"/>
              <a:t>DKA</a:t>
            </a:r>
          </a:p>
        </p:txBody>
      </p:sp>
      <p:sp>
        <p:nvSpPr>
          <p:cNvPr id="3" name="نگهدارنده مکان محتوا 2">
            <a:extLst>
              <a:ext uri="{FF2B5EF4-FFF2-40B4-BE49-F238E27FC236}">
                <a16:creationId xmlns:a16="http://schemas.microsoft.com/office/drawing/2014/main" id="{2021A9AF-8C9D-8283-21BA-7FDAEB544F6A}"/>
              </a:ext>
            </a:extLst>
          </p:cNvPr>
          <p:cNvSpPr>
            <a:spLocks noGrp="1"/>
          </p:cNvSpPr>
          <p:nvPr>
            <p:ph sz="quarter" idx="13"/>
          </p:nvPr>
        </p:nvSpPr>
        <p:spPr>
          <a:xfrm>
            <a:off x="320195" y="184727"/>
            <a:ext cx="11272213" cy="5332461"/>
          </a:xfrm>
        </p:spPr>
        <p:txBody>
          <a:bodyPr>
            <a:normAutofit/>
          </a:bodyPr>
          <a:lstStyle/>
          <a:p>
            <a:pPr algn="ctr"/>
            <a:r>
              <a:rPr lang="af-ZA" sz="3000" b="1" i="0" dirty="0">
                <a:solidFill>
                  <a:srgbClr val="4D5156"/>
                </a:solidFill>
                <a:effectLst/>
                <a:latin typeface="Helvetica Neue"/>
              </a:rPr>
              <a:t>Clinical protests : </a:t>
            </a:r>
            <a:endParaRPr lang="fa-IR" sz="3000" b="1" i="0" dirty="0">
              <a:solidFill>
                <a:srgbClr val="4D5156"/>
              </a:solidFill>
              <a:effectLst/>
              <a:latin typeface="Helvetica Neue"/>
            </a:endParaRPr>
          </a:p>
          <a:p>
            <a:pPr algn="ctr"/>
            <a:r>
              <a:rPr lang="af-ZA" b="1" i="0" dirty="0">
                <a:solidFill>
                  <a:srgbClr val="4D5156"/>
                </a:solidFill>
                <a:effectLst/>
                <a:latin typeface="Helvetica Neue"/>
              </a:rPr>
              <a:t>Polyuria,</a:t>
            </a:r>
            <a:endParaRPr lang="fa-IR" b="1" i="0" dirty="0">
              <a:solidFill>
                <a:srgbClr val="4D5156"/>
              </a:solidFill>
              <a:effectLst/>
              <a:latin typeface="Helvetica Neue"/>
            </a:endParaRPr>
          </a:p>
          <a:p>
            <a:pPr algn="ctr"/>
            <a:r>
              <a:rPr lang="af-ZA" b="1" i="0" dirty="0">
                <a:solidFill>
                  <a:srgbClr val="4D5156"/>
                </a:solidFill>
                <a:effectLst/>
                <a:latin typeface="Helvetica Neue"/>
              </a:rPr>
              <a:t> polydipsia, </a:t>
            </a:r>
            <a:endParaRPr lang="fa-IR" b="1" i="0" dirty="0">
              <a:solidFill>
                <a:srgbClr val="4D5156"/>
              </a:solidFill>
              <a:effectLst/>
              <a:latin typeface="Helvetica Neue"/>
            </a:endParaRPr>
          </a:p>
          <a:p>
            <a:pPr algn="ctr"/>
            <a:r>
              <a:rPr lang="af-ZA" b="1" i="0" dirty="0">
                <a:solidFill>
                  <a:srgbClr val="4D5156"/>
                </a:solidFill>
                <a:effectLst/>
                <a:latin typeface="Helvetica Neue"/>
              </a:rPr>
              <a:t>blurred vision, </a:t>
            </a:r>
            <a:endParaRPr lang="fa-IR" b="1" i="0" dirty="0">
              <a:solidFill>
                <a:srgbClr val="4D5156"/>
              </a:solidFill>
              <a:effectLst/>
              <a:latin typeface="Helvetica Neue"/>
            </a:endParaRPr>
          </a:p>
          <a:p>
            <a:pPr algn="ctr"/>
            <a:r>
              <a:rPr lang="af-ZA" b="1" i="0" dirty="0">
                <a:solidFill>
                  <a:srgbClr val="4D5156"/>
                </a:solidFill>
                <a:effectLst/>
                <a:latin typeface="Helvetica Neue"/>
              </a:rPr>
              <a:t>weakness and headache Postural </a:t>
            </a:r>
            <a:endParaRPr lang="fa-IR" b="1" i="0" dirty="0">
              <a:solidFill>
                <a:srgbClr val="4D5156"/>
              </a:solidFill>
              <a:effectLst/>
              <a:latin typeface="Helvetica Neue"/>
            </a:endParaRPr>
          </a:p>
          <a:p>
            <a:pPr algn="ctr"/>
            <a:r>
              <a:rPr lang="af-ZA" b="1" i="0" dirty="0">
                <a:solidFill>
                  <a:srgbClr val="4D5156"/>
                </a:solidFill>
                <a:effectLst/>
                <a:latin typeface="Helvetica Neue"/>
              </a:rPr>
              <a:t>hypotension Occurrence of gastrointestinal</a:t>
            </a:r>
            <a:endParaRPr lang="fa-IR" b="1" i="0" dirty="0">
              <a:solidFill>
                <a:srgbClr val="4D5156"/>
              </a:solidFill>
              <a:effectLst/>
              <a:latin typeface="Helvetica Neue"/>
            </a:endParaRPr>
          </a:p>
          <a:p>
            <a:pPr algn="ctr"/>
            <a:r>
              <a:rPr lang="af-ZA" b="1" i="0" dirty="0">
                <a:solidFill>
                  <a:srgbClr val="4D5156"/>
                </a:solidFill>
                <a:effectLst/>
                <a:latin typeface="Helvetica Neue"/>
              </a:rPr>
              <a:t> complications due to sympathetic stimulation caused by ketoacidosis</a:t>
            </a:r>
            <a:endParaRPr lang="fa-IR" b="1" i="0" dirty="0">
              <a:solidFill>
                <a:srgbClr val="4D5156"/>
              </a:solidFill>
              <a:effectLst/>
              <a:latin typeface="Helvetica Neue"/>
            </a:endParaRPr>
          </a:p>
          <a:p>
            <a:pPr algn="ctr"/>
            <a:r>
              <a:rPr lang="af-ZA" b="1" i="0" dirty="0">
                <a:solidFill>
                  <a:srgbClr val="4D5156"/>
                </a:solidFill>
                <a:effectLst/>
                <a:latin typeface="Helvetica Neue"/>
              </a:rPr>
              <a:t> The smell of acetone from the patient's mouth and the breath of Cosmol </a:t>
            </a:r>
            <a:endParaRPr lang="fa-IR" b="1" i="0" dirty="0">
              <a:solidFill>
                <a:srgbClr val="4D5156"/>
              </a:solidFill>
              <a:effectLst/>
              <a:latin typeface="Helvetica Neue"/>
            </a:endParaRPr>
          </a:p>
          <a:p>
            <a:pPr algn="ctr"/>
            <a:r>
              <a:rPr lang="af-ZA" b="1" i="0" dirty="0">
                <a:solidFill>
                  <a:srgbClr val="4D5156"/>
                </a:solidFill>
                <a:effectLst/>
                <a:latin typeface="Helvetica Neue"/>
              </a:rPr>
              <a:t>Decreased level of consciousness to coma</a:t>
            </a:r>
            <a:endParaRPr lang="fa-IR" b="1" i="0" dirty="0">
              <a:solidFill>
                <a:srgbClr val="4D5156"/>
              </a:solidFill>
              <a:effectLst/>
              <a:latin typeface="Helvetica Neue"/>
            </a:endParaRPr>
          </a:p>
        </p:txBody>
      </p:sp>
    </p:spTree>
    <p:extLst>
      <p:ext uri="{BB962C8B-B14F-4D97-AF65-F5344CB8AC3E}">
        <p14:creationId xmlns:p14="http://schemas.microsoft.com/office/powerpoint/2010/main" val="176273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5BB9B07D-4EC4-6A42-BE31-751CB2A4D9F5}"/>
              </a:ext>
            </a:extLst>
          </p:cNvPr>
          <p:cNvSpPr>
            <a:spLocks noGrp="1"/>
          </p:cNvSpPr>
          <p:nvPr>
            <p:ph sz="quarter" idx="13"/>
          </p:nvPr>
        </p:nvSpPr>
        <p:spPr>
          <a:xfrm>
            <a:off x="784322" y="504921"/>
            <a:ext cx="10394707" cy="4579673"/>
          </a:xfrm>
        </p:spPr>
        <p:txBody>
          <a:bodyPr>
            <a:normAutofit fontScale="25000" lnSpcReduction="20000"/>
          </a:bodyPr>
          <a:lstStyle/>
          <a:p>
            <a:pPr algn="ctr"/>
            <a:r>
              <a:rPr lang="af-ZA" sz="16000" b="1" i="0" dirty="0">
                <a:solidFill>
                  <a:schemeClr val="accent1"/>
                </a:solidFill>
                <a:effectLst/>
                <a:latin typeface="Helvetica Neue"/>
              </a:rPr>
              <a:t>Diagnostic findings:</a:t>
            </a:r>
            <a:endParaRPr lang="fa-IR" sz="16000" b="1" i="0" dirty="0">
              <a:solidFill>
                <a:schemeClr val="accent1"/>
              </a:solidFill>
              <a:effectLst/>
              <a:latin typeface="Helvetica Neue"/>
            </a:endParaRPr>
          </a:p>
          <a:p>
            <a:endParaRPr lang="fa-IR" sz="7600" b="1" dirty="0">
              <a:solidFill>
                <a:srgbClr val="4D5156"/>
              </a:solidFill>
              <a:latin typeface="Helvetica Neue"/>
            </a:endParaRPr>
          </a:p>
          <a:p>
            <a:pPr algn="ctr"/>
            <a:r>
              <a:rPr lang="af-ZA" sz="7600" b="1" i="0" dirty="0">
                <a:solidFill>
                  <a:srgbClr val="4D5156"/>
                </a:solidFill>
                <a:effectLst/>
                <a:latin typeface="Helvetica Neue"/>
              </a:rPr>
              <a:t> Blood sugar between 80-300 mg/dL</a:t>
            </a:r>
            <a:endParaRPr lang="fa-IR" sz="7600" b="1" i="0" dirty="0">
              <a:solidFill>
                <a:srgbClr val="4D5156"/>
              </a:solidFill>
              <a:effectLst/>
              <a:latin typeface="Helvetica Neue"/>
            </a:endParaRPr>
          </a:p>
          <a:p>
            <a:pPr algn="ctr"/>
            <a:r>
              <a:rPr lang="af-ZA" sz="7600" b="1" i="0" dirty="0">
                <a:solidFill>
                  <a:srgbClr val="4D5156"/>
                </a:solidFill>
                <a:effectLst/>
                <a:latin typeface="Helvetica Neue"/>
              </a:rPr>
              <a:t> Presence of acidosis with bicarbonate less than 15 ml equivalent and pH less than 3.7</a:t>
            </a:r>
            <a:endParaRPr lang="fa-IR" sz="7600" b="1" i="0" dirty="0">
              <a:solidFill>
                <a:srgbClr val="4D5156"/>
              </a:solidFill>
              <a:effectLst/>
              <a:latin typeface="Helvetica Neue"/>
            </a:endParaRPr>
          </a:p>
          <a:p>
            <a:pPr algn="ctr"/>
            <a:r>
              <a:rPr lang="af-ZA" sz="7600" b="1" i="0" dirty="0">
                <a:solidFill>
                  <a:srgbClr val="4D5156"/>
                </a:solidFill>
                <a:effectLst/>
                <a:latin typeface="Helvetica Neue"/>
              </a:rPr>
              <a:t> An increase or decrease in Na (the cation is intracellular. In DKA, potassium leaves the cell and causes hyperkalemia. In this case, fluid therapy, insulin therapy, and bicarbonate injection are needed to reduce potassium.)</a:t>
            </a:r>
            <a:endParaRPr lang="fa-IR" sz="7600" b="1" i="0" dirty="0">
              <a:solidFill>
                <a:srgbClr val="4D5156"/>
              </a:solidFill>
              <a:effectLst/>
              <a:latin typeface="Helvetica Neue"/>
            </a:endParaRPr>
          </a:p>
          <a:p>
            <a:endParaRPr lang="fa-IR" sz="7600" b="1" dirty="0">
              <a:solidFill>
                <a:srgbClr val="4D5156"/>
              </a:solidFill>
              <a:latin typeface="Helvetica Neue"/>
            </a:endParaRPr>
          </a:p>
          <a:p>
            <a:pPr algn="ctr"/>
            <a:r>
              <a:rPr lang="af-ZA" sz="7600" b="1" i="0" dirty="0">
                <a:solidFill>
                  <a:srgbClr val="4D5156"/>
                </a:solidFill>
                <a:effectLst/>
                <a:latin typeface="Helvetica Neue"/>
              </a:rPr>
              <a:t> Increase in BUN and Cr, Hb and Htc due to dehydration</a:t>
            </a:r>
            <a:endParaRPr lang="fa-IR" sz="7600" b="1" dirty="0"/>
          </a:p>
        </p:txBody>
      </p:sp>
    </p:spTree>
    <p:extLst>
      <p:ext uri="{BB962C8B-B14F-4D97-AF65-F5344CB8AC3E}">
        <p14:creationId xmlns:p14="http://schemas.microsoft.com/office/powerpoint/2010/main" val="153447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516F0B37-00D4-C1A9-8EB3-F5A15335290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22884" y="464945"/>
            <a:ext cx="7746231" cy="5021167"/>
          </a:xfrm>
          <a:prstGeom prst="rect">
            <a:avLst/>
          </a:prstGeom>
        </p:spPr>
      </p:pic>
    </p:spTree>
    <p:extLst>
      <p:ext uri="{BB962C8B-B14F-4D97-AF65-F5344CB8AC3E}">
        <p14:creationId xmlns:p14="http://schemas.microsoft.com/office/powerpoint/2010/main" val="17965364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رویداد اصلی">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15</Slides>
  <Notes>0</Notes>
  <HiddenSlides>0</HiddenSlides>
  <ScaleCrop>false</ScaleCrop>
  <HeadingPairs>
    <vt:vector size="4" baseType="variant">
      <vt:variant>
        <vt:lpstr>طرح زمینه</vt:lpstr>
      </vt:variant>
      <vt:variant>
        <vt:i4>1</vt:i4>
      </vt:variant>
      <vt:variant>
        <vt:lpstr>عنوان های اسلاید</vt:lpstr>
      </vt:variant>
      <vt:variant>
        <vt:i4>15</vt:i4>
      </vt:variant>
    </vt:vector>
  </HeadingPairs>
  <TitlesOfParts>
    <vt:vector size="16" baseType="lpstr">
      <vt:lpstr>رویداد اصلی</vt:lpstr>
      <vt:lpstr>Euglycemic diabetic ketoacidosis induced by sodium-glucose cotransporter 2 inhibitor in the setting of prolonged fasting:</vt:lpstr>
      <vt:lpstr>Types of diabetes</vt:lpstr>
      <vt:lpstr>ارائه PowerPoint</vt:lpstr>
      <vt:lpstr>ارائه PowerPoint</vt:lpstr>
      <vt:lpstr>ارائه PowerPoint</vt:lpstr>
      <vt:lpstr>DKA</vt:lpstr>
      <vt:lpstr>DKA</vt:lpstr>
      <vt:lpstr>ارائه PowerPoint</vt:lpstr>
      <vt:lpstr>ارائه PowerPoint</vt:lpstr>
      <vt:lpstr>ارائه PowerPoint</vt:lpstr>
      <vt:lpstr>Drug treatment of diabetes</vt:lpstr>
      <vt:lpstr>ارائه PowerPoint</vt:lpstr>
      <vt:lpstr>Diagnosis of diabetes</vt:lpstr>
      <vt:lpstr>Methods of preventing type 2 diabetes</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Euglycemic diabetic ketoacidosis induced by sodium-glucose cotransporter 2 inhibitor in the setting of prolonged fasting:</dc:title>
  <dc:creator>nymhsltany5@gmail.com</dc:creator>
  <cp:lastModifiedBy>nymhsltany5@gmail.com</cp:lastModifiedBy>
  <cp:revision>3</cp:revision>
  <dcterms:created xsi:type="dcterms:W3CDTF">2023-10-12T06:13:22Z</dcterms:created>
  <dcterms:modified xsi:type="dcterms:W3CDTF">2023-10-13T16:38:27Z</dcterms:modified>
</cp:coreProperties>
</file>