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7F06E-587A-45F4-AAD7-C237A9565499}" type="datetimeFigureOut">
              <a:rPr lang="en-US" smtClean="0"/>
              <a:t>11/5/23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2ABDC-F3D0-4474-BB58-D23A391BF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0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. فلبیت سپتیک و آبسه های کبدی می توانند یافته های بالینی غیراختصاصی مانند تب، یافته های صفاقی خفیف، تهوع، استفراغ یا اتساع شکم داشته باشند و اغلب با آزمایش های عملکرد طبیعی کبد و کشت خون همراه می شوند. به دلیل تب مداوم بیمار با منشأ ناشناخته و شکایت مداوم از درد شکم و بی اشتهایی، علیرغم معاینه خوش خیم شکم، سی تی شکم و لگن را دریافت کردیم. انتظار اولیه این بود که بیمار با توجه به علائم </a:t>
            </a:r>
            <a:r>
              <a:rPr lang="en-US" dirty="0"/>
              <a:t>B (</a:t>
            </a:r>
            <a:r>
              <a:rPr lang="fa-IR" dirty="0"/>
              <a:t>یعنی تب، تعریق شبانه و کاهش وزن) و نداشتن شکم حساس، ممکن است یک بدخیمی مانند لنفوم داشته باشد.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2ABDC-F3D0-4474-BB58-D23A391BF7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2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3A0A65-490F-4859-B24B-493647E0DBE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226742-AB7A-4392-BD67-D4EB431054E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317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0A65-490F-4859-B24B-493647E0DBE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6742-AB7A-4392-BD67-D4EB4310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1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0A65-490F-4859-B24B-493647E0DBE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6742-AB7A-4392-BD67-D4EB4310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8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0A65-490F-4859-B24B-493647E0DBE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6742-AB7A-4392-BD67-D4EB431054E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568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0A65-490F-4859-B24B-493647E0DBE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6742-AB7A-4392-BD67-D4EB4310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19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0A65-490F-4859-B24B-493647E0DBE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6742-AB7A-4392-BD67-D4EB4310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27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0A65-490F-4859-B24B-493647E0DBE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6742-AB7A-4392-BD67-D4EB4310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71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0A65-490F-4859-B24B-493647E0DBE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6742-AB7A-4392-BD67-D4EB4310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57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0A65-490F-4859-B24B-493647E0DBE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6742-AB7A-4392-BD67-D4EB4310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0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0A65-490F-4859-B24B-493647E0DBE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6742-AB7A-4392-BD67-D4EB4310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0A65-490F-4859-B24B-493647E0DBE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6742-AB7A-4392-BD67-D4EB4310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3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0A65-490F-4859-B24B-493647E0DBE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6742-AB7A-4392-BD67-D4EB4310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9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0A65-490F-4859-B24B-493647E0DBE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6742-AB7A-4392-BD67-D4EB4310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7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0A65-490F-4859-B24B-493647E0DBE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6742-AB7A-4392-BD67-D4EB4310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3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0A65-490F-4859-B24B-493647E0DBE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6742-AB7A-4392-BD67-D4EB4310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3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0A65-490F-4859-B24B-493647E0DBE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6742-AB7A-4392-BD67-D4EB4310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7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0A65-490F-4859-B24B-493647E0DBE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6742-AB7A-4392-BD67-D4EB4310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6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3A0A65-490F-4859-B24B-493647E0DBE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9226742-AB7A-4392-BD67-D4EB43105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1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5836-CEA5-B578-7644-AE7B82205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Case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D1F43-08E0-9409-CD29-D81EBC2B52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Rare Complications of Acute Appendicitis</a:t>
            </a:r>
          </a:p>
          <a:p>
            <a:pPr algn="l"/>
            <a:r>
              <a:rPr lang="en-US" dirty="0"/>
              <a:t>Presenter : </a:t>
            </a:r>
            <a:r>
              <a:rPr lang="en-US" dirty="0" err="1"/>
              <a:t>mobin</a:t>
            </a:r>
            <a:r>
              <a:rPr lang="en-US" dirty="0"/>
              <a:t> Ghaderi</a:t>
            </a:r>
          </a:p>
          <a:p>
            <a:pPr algn="l"/>
            <a:r>
              <a:rPr lang="en-US" dirty="0"/>
              <a:t>Master: </a:t>
            </a:r>
            <a:r>
              <a:rPr lang="en-US" dirty="0" err="1"/>
              <a:t>mr.rasoli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552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6ECC48-6DE8-2EEF-451B-57A586A7C279}"/>
              </a:ext>
            </a:extLst>
          </p:cNvPr>
          <p:cNvSpPr txBox="1">
            <a:spLocks/>
          </p:cNvSpPr>
          <p:nvPr/>
        </p:nvSpPr>
        <p:spPr>
          <a:xfrm>
            <a:off x="897559" y="466859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Laboratory values showed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1220EE-39E5-0BB4-84A1-4AFB37072E25}"/>
              </a:ext>
            </a:extLst>
          </p:cNvPr>
          <p:cNvSpPr txBox="1">
            <a:spLocks/>
          </p:cNvSpPr>
          <p:nvPr/>
        </p:nvSpPr>
        <p:spPr>
          <a:xfrm>
            <a:off x="685800" y="1197736"/>
            <a:ext cx="5251361" cy="4176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Septic thrombophlebitis of the portal system in hepatic segments six and eight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9FF264-D43B-3D0C-5B94-D57F61889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04942"/>
            <a:ext cx="5410200" cy="50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1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74B25A-8CB3-9E24-45F4-78633A4D1228}"/>
              </a:ext>
            </a:extLst>
          </p:cNvPr>
          <p:cNvSpPr txBox="1">
            <a:spLocks/>
          </p:cNvSpPr>
          <p:nvPr/>
        </p:nvSpPr>
        <p:spPr>
          <a:xfrm>
            <a:off x="897559" y="466859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Laboratory values showed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BF9419-85AF-26DC-0093-ED0AB163346D}"/>
              </a:ext>
            </a:extLst>
          </p:cNvPr>
          <p:cNvSpPr txBox="1">
            <a:spLocks/>
          </p:cNvSpPr>
          <p:nvPr/>
        </p:nvSpPr>
        <p:spPr>
          <a:xfrm>
            <a:off x="685800" y="1197736"/>
            <a:ext cx="5251361" cy="4176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evidence of ruptured appendicitis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C9C18A-AA56-1742-53D9-1137E1BC6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375" y="899710"/>
            <a:ext cx="4555065" cy="506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9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B910-422D-9D67-D0E1-4A21D1451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AC545-E78C-529D-2488-20B42A7038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broad spectrum IV antibiotics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the first 48 hours had IR-guided abscess drainage.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penicillin sensitive. ultimately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interval appendectomy.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10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D09CF-52E9-5894-BB23-3B907892A2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Appendicitis common  affecting</a:t>
            </a:r>
          </a:p>
          <a:p>
            <a:r>
              <a:rPr lang="en-US" sz="2400" dirty="0">
                <a:latin typeface="Calibri" panose="020F0502020204030204" pitchFamily="34" charset="0"/>
              </a:rPr>
              <a:t>8.6% males and 6.7% females,</a:t>
            </a:r>
          </a:p>
          <a:p>
            <a:r>
              <a:rPr lang="en-US" sz="2400" dirty="0">
                <a:latin typeface="Calibri" panose="020F0502020204030204" pitchFamily="34" charset="0"/>
              </a:rPr>
              <a:t> most commonly 10-18 years.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 More than 250,000 appendectomies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highprevalence</a:t>
            </a:r>
            <a:r>
              <a:rPr lang="en-US" sz="2400" dirty="0">
                <a:latin typeface="Calibri" panose="020F0502020204030204" pitchFamily="34" charset="0"/>
              </a:rPr>
              <a:t> of this condition, the complications  extremely uncommon.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 1950s, cases of septic thrombophlebitis  occurred 0.4% of cases of appendicitis</a:t>
            </a:r>
            <a:endParaRPr lang="en-IR" sz="2400" dirty="0">
              <a:latin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689005-36EB-11A1-CFCF-F8E02D2FDB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25770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FB1EA-EDB7-6605-C7FB-86559A62E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20429-52F2-9BE4-F78E-81D3711AFCE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Septic phlebitis and hepatic abscesses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fever, mild peritoneal findings, nausea, vomiting, or abdominal distention, normal liver and blood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CT of the abdomen and pelvis due to  fever of unknown origin fever and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abdominal pain and anorexia, despite his abdominal exam. The initial expectation  as lymphoma,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 symptoms ( fevers, night sweats, weight loss) lack of a tender abdomen."</a:t>
            </a:r>
          </a:p>
        </p:txBody>
      </p:sp>
    </p:spTree>
    <p:extLst>
      <p:ext uri="{BB962C8B-B14F-4D97-AF65-F5344CB8AC3E}">
        <p14:creationId xmlns:p14="http://schemas.microsoft.com/office/powerpoint/2010/main" val="3543997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BED75-922E-D3B8-84D9-9BBAD4E38D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35616"/>
            <a:ext cx="10394707" cy="373896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case shows that CT imaging can in abdominal pain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non-tender abdomen with fevers and is workup.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Even classic right lower quadrant tenderness is only shown to be sensitive between 50-94% of the time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If appropriate imaging is not performed, cases of appendicitis can progress to develop complications involving multiple organs as well as septic thrombi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AA5B65-347E-DE1B-E6C1-799847431E72}"/>
              </a:ext>
            </a:extLst>
          </p:cNvPr>
          <p:cNvSpPr txBox="1">
            <a:spLocks/>
          </p:cNvSpPr>
          <p:nvPr/>
        </p:nvSpPr>
        <p:spPr>
          <a:xfrm>
            <a:off x="838201" y="8382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973934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2D0E4-F429-B2B1-D001-32FF6CF64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63350-1A25-BA3E-F41A-FB21CAE122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a rare complication of a common disease </a:t>
            </a:r>
          </a:p>
          <a:p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The patient  with nonspecific laboratory findings. </a:t>
            </a:r>
          </a:p>
          <a:p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His only lab abnormalities were AST and ALP and neutrophils.</a:t>
            </a:r>
            <a:endParaRPr lang="fa-IR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His vs tachycardia and fever  unknown origin led the clinical team to believe there was underlying pathology that needed additional workup despite his overall well appearance.</a:t>
            </a:r>
          </a:p>
        </p:txBody>
      </p:sp>
    </p:spTree>
    <p:extLst>
      <p:ext uri="{BB962C8B-B14F-4D97-AF65-F5344CB8AC3E}">
        <p14:creationId xmlns:p14="http://schemas.microsoft.com/office/powerpoint/2010/main" val="2105834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09238-E96C-4ED1-6896-3084674D65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0B601-0B33-377D-CB22-E7C39D8BA7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9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0F9F4-1899-2C06-FEFD-EA77ECDB3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DE10E-227A-60B7-593F-8927E614DD9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Appendicitis is a common disease with a lifetime incidence of 8.6% of men and 6.4% of women.</a:t>
            </a:r>
            <a:endParaRPr lang="fa-I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nausea, anorexia </a:t>
            </a:r>
            <a:endParaRPr lang="fa-I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right lower quadrant tenderness</a:t>
            </a:r>
            <a:endParaRPr lang="fa-I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including perforation, abscess formation, and peritonitis</a:t>
            </a:r>
          </a:p>
        </p:txBody>
      </p:sp>
    </p:spTree>
    <p:extLst>
      <p:ext uri="{BB962C8B-B14F-4D97-AF65-F5344CB8AC3E}">
        <p14:creationId xmlns:p14="http://schemas.microsoft.com/office/powerpoint/2010/main" val="254447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870AE-D17A-840B-6BEC-57C170434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B3288-00EE-9363-A1D9-233606734F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673366" cy="3590429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37-year-old male </a:t>
            </a:r>
            <a:endParaRPr lang="fa-I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emergency department (ED</a:t>
            </a:r>
            <a:endParaRPr lang="fa-I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12 days of fever </a:t>
            </a:r>
            <a:endParaRPr lang="fa-I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vague abdominal pain </a:t>
            </a:r>
            <a:endParaRPr lang="fa-I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an “L” shape from the right upper quadrant </a:t>
            </a:r>
            <a:endParaRPr lang="fa-I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(PCP) and (UC). </a:t>
            </a:r>
            <a:endParaRPr lang="fa-I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78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0573-A13D-4B72-6EE6-68FF0755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E597D-EF36-54D1-7B79-952710F2017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He worked as a personal trainer</a:t>
            </a:r>
            <a:endParaRPr lang="fa-I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about one week due to profound fatigue</a:t>
            </a:r>
            <a:endParaRPr lang="fa-I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fever was cyclical </a:t>
            </a:r>
            <a:endParaRPr lang="fa-I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acetaminophen and ibuprofen</a:t>
            </a:r>
            <a:endParaRPr lang="fa-I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0041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AE35E-AD92-E630-1197-0F1AE1566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22BBB-C618-78F7-EAD2-864214AB816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myalgias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a-I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elevated liver function tests.</a:t>
            </a:r>
            <a:r>
              <a:rPr lang="en-US" sz="2400" dirty="0"/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At the PCP's office after three days of fever he had no leukocytosis</a:t>
            </a:r>
            <a:endParaRPr lang="fa-I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no guarding </a:t>
            </a:r>
            <a:endParaRPr lang="fa-I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on abdominal exam or abdominal tenderness, and negative testing for Lyme disease,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anaplasma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babesia, ehrlichiosis, and influenza.</a:t>
            </a:r>
          </a:p>
        </p:txBody>
      </p:sp>
    </p:spTree>
    <p:extLst>
      <p:ext uri="{BB962C8B-B14F-4D97-AF65-F5344CB8AC3E}">
        <p14:creationId xmlns:p14="http://schemas.microsoft.com/office/powerpoint/2010/main" val="4213543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D60FB-8C8F-10A3-3ACA-3D6D796A9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A8D78-6489-17F0-C83A-24FD683260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2201440"/>
            <a:ext cx="10394707" cy="33111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having six days of fevers with a headache. </a:t>
            </a:r>
            <a:endParaRPr lang="fa-I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No rash </a:t>
            </a:r>
            <a:endParaRPr lang="fa-I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no guarding ,</a:t>
            </a:r>
            <a:endParaRPr lang="fa-I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arthralgias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a-I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Lab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testingrevealed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no leukocytosis</a:t>
            </a:r>
            <a:endParaRPr lang="fa-I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parasites negative. </a:t>
            </a:r>
            <a:endParaRPr lang="fa-I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elevation of his ALT and ALP</a:t>
            </a:r>
          </a:p>
        </p:txBody>
      </p:sp>
    </p:spTree>
    <p:extLst>
      <p:ext uri="{BB962C8B-B14F-4D97-AF65-F5344CB8AC3E}">
        <p14:creationId xmlns:p14="http://schemas.microsoft.com/office/powerpoint/2010/main" val="3482100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926A-9BFD-6356-C2A7-B9C2AA189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21406"/>
            <a:ext cx="10396882" cy="1151965"/>
          </a:xfrm>
        </p:spPr>
        <p:txBody>
          <a:bodyPr/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vital signs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30C73-8EA0-E437-7C87-314C6C8445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626" y="1548780"/>
            <a:ext cx="11508374" cy="3934707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blood pressure : 149/80 millimeters mercury, 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 heart rate of 107 beats per minute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 temperature of 99.2°F,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 respiratory rate of 16</a:t>
            </a:r>
          </a:p>
          <a:p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Spo2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100%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Upon history, cyclical fevers 12 days  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weakness and abdominal discomfort 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no signs of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meningismus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non-tender abdomen.</a:t>
            </a:r>
          </a:p>
        </p:txBody>
      </p:sp>
    </p:spTree>
    <p:extLst>
      <p:ext uri="{BB962C8B-B14F-4D97-AF65-F5344CB8AC3E}">
        <p14:creationId xmlns:p14="http://schemas.microsoft.com/office/powerpoint/2010/main" val="731761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18B89-61F3-18EA-C509-2CF14D7508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9830" y="911006"/>
            <a:ext cx="10692340" cy="50359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drop in his hemoglobin from 13.3 to 11.0 (mg/dL) 11.2-15.7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mild leukocytosis of 12,000 (4.0-10.0K/uL) with 84% neutrophils (34-71%)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 elevated aspartate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AST 66 (0-40 IU/L)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ALP 275 (40-130 IU/L)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urinalysis no urinary infection.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BDFE18-D396-175C-F2BC-5AAB50FB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466859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Laboratory values showed </a:t>
            </a:r>
            <a:br>
              <a:rPr lang="en-US" sz="5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907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1F209-6E97-E4F3-8B56-467E0642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466859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Laboratory values showed </a:t>
            </a:r>
            <a:br>
              <a:rPr lang="en-US" sz="5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CBA67-72DC-CE9A-F77C-04BD40751E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197736"/>
            <a:ext cx="5251361" cy="4176850"/>
          </a:xfrm>
        </p:spPr>
        <p:txBody>
          <a:bodyPr>
            <a:no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 chest radiograph was negative for signs of pneumonia, after which a (CT) of the abdomen and pelvis with (IV) contrast was showed multiple liver abscesses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6747DF-947F-2BFB-C3BE-921A6BD05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801" y="922449"/>
            <a:ext cx="4583640" cy="522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07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242</TotalTime>
  <Words>958</Words>
  <Application>Microsoft Office PowerPoint</Application>
  <PresentationFormat>Widescreen</PresentationFormat>
  <Paragraphs>57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Main Event</vt:lpstr>
      <vt:lpstr>Case Report</vt:lpstr>
      <vt:lpstr>INTRODUCTION</vt:lpstr>
      <vt:lpstr>CASE REPORT</vt:lpstr>
      <vt:lpstr>PowerPoint Presentation</vt:lpstr>
      <vt:lpstr>PowerPoint Presentation</vt:lpstr>
      <vt:lpstr>PowerPoint Presentation</vt:lpstr>
      <vt:lpstr>vital signs </vt:lpstr>
      <vt:lpstr>Laboratory values showed  </vt:lpstr>
      <vt:lpstr>Laboratory values showed  </vt:lpstr>
      <vt:lpstr>PowerPoint Presentation</vt:lpstr>
      <vt:lpstr>PowerPoint Presentation</vt:lpstr>
      <vt:lpstr>PowerPoint Presentation</vt:lpstr>
      <vt:lpstr>DISCUSSION</vt:lpstr>
      <vt:lpstr>DISCUSSION</vt:lpstr>
      <vt:lpstr>PowerPoint Presentation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Report</dc:title>
  <dc:creator>Novin</dc:creator>
  <cp:lastModifiedBy>mobin ghaderi</cp:lastModifiedBy>
  <cp:revision>11</cp:revision>
  <dcterms:created xsi:type="dcterms:W3CDTF">2023-11-02T07:24:21Z</dcterms:created>
  <dcterms:modified xsi:type="dcterms:W3CDTF">2023-11-05T16:24:26Z</dcterms:modified>
</cp:coreProperties>
</file>