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1536" y="531992"/>
            <a:ext cx="4736362" cy="940525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tx1"/>
                </a:solidFill>
              </a:rPr>
              <a:t>وه ناوی وای ژور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7883" y="1733774"/>
            <a:ext cx="8676222" cy="4179345"/>
          </a:xfrm>
        </p:spPr>
        <p:txBody>
          <a:bodyPr/>
          <a:lstStyle/>
          <a:p>
            <a:pPr algn="l"/>
            <a:r>
              <a:rPr lang="en-US" sz="2400" dirty="0">
                <a:latin typeface="Bahnschrift SemiBold" panose="020B0502040204020203" pitchFamily="34" charset="0"/>
              </a:rPr>
              <a:t>International Journal of </a:t>
            </a:r>
            <a:r>
              <a:rPr lang="en-US" sz="2400" dirty="0" smtClean="0">
                <a:latin typeface="Bahnschrift SemiBold" panose="020B0502040204020203" pitchFamily="34" charset="0"/>
              </a:rPr>
              <a:t>Surgery </a:t>
            </a:r>
            <a:r>
              <a:rPr lang="en-US" sz="2400" dirty="0">
                <a:latin typeface="Bahnschrift SemiBold" panose="020B0502040204020203" pitchFamily="34" charset="0"/>
              </a:rPr>
              <a:t>Case </a:t>
            </a:r>
            <a:r>
              <a:rPr lang="en-US" sz="2400" dirty="0" smtClean="0">
                <a:latin typeface="Bahnschrift SemiBold" panose="020B0502040204020203" pitchFamily="34" charset="0"/>
              </a:rPr>
              <a:t>Reports</a:t>
            </a:r>
            <a:endParaRPr lang="fa-IR" sz="2400" dirty="0" smtClean="0">
              <a:latin typeface="Bahnschrift SemiBold" panose="020B0502040204020203" pitchFamily="34" charset="0"/>
            </a:endParaRPr>
          </a:p>
          <a:p>
            <a:pPr algn="l"/>
            <a:endParaRPr lang="fa-IR" dirty="0" smtClean="0"/>
          </a:p>
          <a:p>
            <a:pPr algn="l"/>
            <a:r>
              <a:rPr lang="en-US" dirty="0"/>
              <a:t>Unusual cause of </a:t>
            </a:r>
            <a:r>
              <a:rPr lang="en-US" dirty="0" smtClean="0"/>
              <a:t>appendicitis</a:t>
            </a:r>
            <a:endParaRPr lang="fa-IR" dirty="0" smtClean="0"/>
          </a:p>
          <a:p>
            <a:pPr algn="l"/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case </a:t>
            </a:r>
            <a:r>
              <a:rPr lang="en-US" dirty="0"/>
              <a:t>report of acute </a:t>
            </a:r>
            <a:r>
              <a:rPr lang="en-US" dirty="0" smtClean="0"/>
              <a:t>appendicitis</a:t>
            </a:r>
            <a:r>
              <a:rPr lang="fa-IR" dirty="0" smtClean="0"/>
              <a:t> </a:t>
            </a:r>
            <a:r>
              <a:rPr lang="en-US" dirty="0" smtClean="0"/>
              <a:t>caused </a:t>
            </a:r>
            <a:r>
              <a:rPr lang="en-US" dirty="0"/>
              <a:t>by needle </a:t>
            </a:r>
            <a:r>
              <a:rPr lang="en-US" dirty="0" smtClean="0"/>
              <a:t>ingestion</a:t>
            </a:r>
            <a:endParaRPr lang="fa-IR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fa-IR" dirty="0"/>
          </a:p>
          <a:p>
            <a:pPr algn="l"/>
            <a:r>
              <a:rPr lang="en-US" sz="18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peresent</a:t>
            </a:r>
            <a:r>
              <a:rPr lang="en-US" sz="16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er</a:t>
            </a:r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US" sz="14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hosein</a:t>
            </a:r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merati</a:t>
            </a:r>
            <a:endParaRPr lang="en-US" sz="1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16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960528"/>
            <a:ext cx="6858000" cy="43604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65412" y="5495108"/>
            <a:ext cx="6966268" cy="7663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Surgical specimen: vermiform appendage and foreign body (needle).</a:t>
            </a:r>
          </a:p>
        </p:txBody>
      </p:sp>
    </p:spTree>
    <p:extLst>
      <p:ext uri="{BB962C8B-B14F-4D97-AF65-F5344CB8AC3E}">
        <p14:creationId xmlns:p14="http://schemas.microsoft.com/office/powerpoint/2010/main" val="11078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3439297" cy="62701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410789"/>
            <a:ext cx="8676222" cy="463296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present study reports an adult patient with </a:t>
            </a:r>
            <a:r>
              <a:rPr lang="en-US" dirty="0" smtClean="0"/>
              <a:t>vermiform appendix </a:t>
            </a:r>
            <a:r>
              <a:rPr lang="en-US" dirty="0"/>
              <a:t>perforation cause by needle ingestion. Other studies </a:t>
            </a:r>
            <a:r>
              <a:rPr lang="en-US" dirty="0" smtClean="0"/>
              <a:t>have reported </a:t>
            </a:r>
            <a:r>
              <a:rPr lang="en-US" dirty="0"/>
              <a:t>acute appendicitis due to foreign bodies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 </a:t>
            </a:r>
            <a:r>
              <a:rPr lang="en-US" dirty="0"/>
              <a:t>The cause </a:t>
            </a:r>
            <a:r>
              <a:rPr lang="en-US" dirty="0" smtClean="0"/>
              <a:t>of foreign </a:t>
            </a:r>
            <a:r>
              <a:rPr lang="en-US" dirty="0"/>
              <a:t>body ingestion may be accidental or intentional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accidental </a:t>
            </a:r>
            <a:r>
              <a:rPr lang="en-US" dirty="0"/>
              <a:t>ingestion accounts for most cases and is more </a:t>
            </a:r>
            <a:r>
              <a:rPr lang="en-US" dirty="0" smtClean="0"/>
              <a:t>commonly seen </a:t>
            </a:r>
            <a:r>
              <a:rPr lang="en-US" dirty="0"/>
              <a:t>in the pediatric population or old patients with dementia </a:t>
            </a:r>
            <a:r>
              <a:rPr lang="en-US" dirty="0" smtClean="0"/>
              <a:t>or other </a:t>
            </a:r>
            <a:r>
              <a:rPr lang="en-US" dirty="0"/>
              <a:t>mental disorders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 </a:t>
            </a:r>
            <a:r>
              <a:rPr lang="en-US" dirty="0"/>
              <a:t>Intentional ingestion is more common </a:t>
            </a:r>
            <a:r>
              <a:rPr lang="en-US" dirty="0" smtClean="0"/>
              <a:t>in adults </a:t>
            </a:r>
            <a:r>
              <a:rPr lang="en-US" dirty="0"/>
              <a:t>as suicidal attempts or psychiatric disorders behavior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 In the </a:t>
            </a:r>
            <a:r>
              <a:rPr lang="en-US" dirty="0"/>
              <a:t>present study the patient was a seamstress, used to hold </a:t>
            </a:r>
            <a:r>
              <a:rPr lang="en-US" dirty="0" smtClean="0"/>
              <a:t>needles </a:t>
            </a:r>
            <a:r>
              <a:rPr lang="en-US" dirty="0"/>
              <a:t>in her mouth, and did not even notice the foreign body </a:t>
            </a:r>
            <a:r>
              <a:rPr lang="en-US" dirty="0" smtClean="0"/>
              <a:t>was ingested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94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478971"/>
          </a:xfrm>
        </p:spPr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01783"/>
            <a:ext cx="9905998" cy="4589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acute appendicitis due to foreign body ingestion </a:t>
            </a:r>
            <a:r>
              <a:rPr lang="en-US" sz="2400" dirty="0" smtClean="0"/>
              <a:t>may also </a:t>
            </a:r>
            <a:r>
              <a:rPr lang="en-US" sz="2400" dirty="0"/>
              <a:t>be classified as obstruction or perforation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Usually, blunt material is more likely to </a:t>
            </a:r>
            <a:r>
              <a:rPr lang="en-US" sz="2400" dirty="0" smtClean="0"/>
              <a:t>stay long </a:t>
            </a:r>
            <a:r>
              <a:rPr lang="en-US" sz="2400" dirty="0"/>
              <a:t>periods before causing the initial symptoms </a:t>
            </a:r>
            <a:r>
              <a:rPr lang="en-US" sz="2400" dirty="0" smtClean="0"/>
              <a:t>. </a:t>
            </a:r>
            <a:r>
              <a:rPr lang="en-US" sz="2400" dirty="0"/>
              <a:t>Other </a:t>
            </a:r>
            <a:r>
              <a:rPr lang="en-US" sz="2400" dirty="0" smtClean="0"/>
              <a:t>studies </a:t>
            </a:r>
            <a:r>
              <a:rPr lang="en-US" sz="2400" dirty="0"/>
              <a:t>also reported </a:t>
            </a:r>
            <a:r>
              <a:rPr lang="en-US" sz="2400" dirty="0" err="1"/>
              <a:t>appendiceal</a:t>
            </a:r>
            <a:r>
              <a:rPr lang="en-US" sz="2400" dirty="0"/>
              <a:t> obstruction by foreign bodies, </a:t>
            </a:r>
            <a:r>
              <a:rPr lang="en-US" sz="2400" dirty="0" smtClean="0"/>
              <a:t>and some </a:t>
            </a:r>
            <a:r>
              <a:rPr lang="en-US" sz="2400" dirty="0"/>
              <a:t>of them, </a:t>
            </a:r>
            <a:r>
              <a:rPr lang="en-US" sz="2400" dirty="0" err="1"/>
              <a:t>appendicectomies</a:t>
            </a:r>
            <a:r>
              <a:rPr lang="en-US" sz="2400" dirty="0"/>
              <a:t> were performed in a </a:t>
            </a:r>
            <a:r>
              <a:rPr lang="en-US" sz="2400" dirty="0" smtClean="0"/>
              <a:t>prophylactic </a:t>
            </a:r>
            <a:r>
              <a:rPr lang="en-US" sz="2400" dirty="0"/>
              <a:t>manner, once the signs of acute appendicitis were not set </a:t>
            </a:r>
            <a:r>
              <a:rPr lang="en-US" sz="2400" dirty="0" smtClean="0"/>
              <a:t>yet.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Appendiceal</a:t>
            </a:r>
            <a:r>
              <a:rPr lang="en-US" sz="2400" dirty="0"/>
              <a:t> perforation due to foreign body may present </a:t>
            </a:r>
            <a:r>
              <a:rPr lang="en-US" sz="2400" dirty="0" smtClean="0"/>
              <a:t>as more </a:t>
            </a:r>
            <a:r>
              <a:rPr lang="en-US" sz="2400" dirty="0"/>
              <a:t>acute symptoms than the luminal obstruction of the </a:t>
            </a:r>
            <a:r>
              <a:rPr lang="en-US" sz="2400" dirty="0" err="1" smtClean="0"/>
              <a:t>vermi</a:t>
            </a:r>
            <a:r>
              <a:rPr lang="en-US" sz="2400" dirty="0" smtClean="0"/>
              <a:t> form </a:t>
            </a:r>
            <a:r>
              <a:rPr lang="en-US" sz="2400" dirty="0"/>
              <a:t>appendix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The foreign bodies are usually sharp, stiff, thin, </a:t>
            </a:r>
            <a:r>
              <a:rPr lang="en-US" sz="2400" dirty="0" smtClean="0"/>
              <a:t>and pointed</a:t>
            </a:r>
            <a:r>
              <a:rPr lang="en-US" sz="2400" dirty="0"/>
              <a:t>, such as fishbone or toothpick. Few reports have </a:t>
            </a:r>
            <a:r>
              <a:rPr lang="en-US" sz="2400" dirty="0" smtClean="0"/>
              <a:t>described cases </a:t>
            </a:r>
            <a:r>
              <a:rPr lang="en-US" sz="2400" dirty="0"/>
              <a:t>like these 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581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2701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617"/>
            <a:ext cx="9905998" cy="45545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previous mentioned, a diagnostic laparoscopy was opted </a:t>
            </a:r>
            <a:r>
              <a:rPr lang="en-US" dirty="0" smtClean="0"/>
              <a:t>for the </a:t>
            </a:r>
            <a:r>
              <a:rPr lang="en-US" dirty="0"/>
              <a:t>initial surgical approach. The advantages of a minimally </a:t>
            </a:r>
            <a:r>
              <a:rPr lang="en-US" dirty="0" smtClean="0"/>
              <a:t>invasive </a:t>
            </a:r>
            <a:r>
              <a:rPr lang="en-US" dirty="0"/>
              <a:t>procedure are several, assembling less abdominal </a:t>
            </a:r>
            <a:r>
              <a:rPr lang="en-US" dirty="0" smtClean="0"/>
              <a:t>wall trauma ; lower </a:t>
            </a:r>
            <a:r>
              <a:rPr lang="en-US" dirty="0"/>
              <a:t>surgical site infection rates and more suitable for a </a:t>
            </a:r>
            <a:r>
              <a:rPr lang="en-US" dirty="0" smtClean="0"/>
              <a:t>whole abdominal </a:t>
            </a:r>
            <a:r>
              <a:rPr lang="en-US" dirty="0"/>
              <a:t>cavity inspection and identifying possible lesions in </a:t>
            </a:r>
            <a:r>
              <a:rPr lang="en-US" dirty="0" smtClean="0"/>
              <a:t>gastrointestinal </a:t>
            </a:r>
            <a:r>
              <a:rPr lang="en-US" dirty="0"/>
              <a:t>tract 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Not </a:t>
            </a:r>
            <a:r>
              <a:rPr lang="en-US" dirty="0"/>
              <a:t>less important, a laparoscopy </a:t>
            </a:r>
            <a:r>
              <a:rPr lang="en-US" dirty="0" smtClean="0"/>
              <a:t>approach would </a:t>
            </a:r>
            <a:r>
              <a:rPr lang="en-US" dirty="0"/>
              <a:t>accurately identify the location </a:t>
            </a:r>
            <a:r>
              <a:rPr lang="en-US" dirty="0" smtClean="0"/>
              <a:t>of the </a:t>
            </a:r>
            <a:r>
              <a:rPr lang="en-US" dirty="0"/>
              <a:t>needle, avoiding </a:t>
            </a:r>
            <a:r>
              <a:rPr lang="en-US" dirty="0" smtClean="0"/>
              <a:t>harm of </a:t>
            </a:r>
            <a:r>
              <a:rPr lang="en-US" dirty="0"/>
              <a:t>the medical team during hand maneuvers in an open </a:t>
            </a:r>
            <a:r>
              <a:rPr lang="en-US" dirty="0" smtClean="0"/>
              <a:t>access surgery.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1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8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37509"/>
            <a:ext cx="9905998" cy="39536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Foreign body ingestion should be remembered as an </a:t>
            </a:r>
            <a:r>
              <a:rPr lang="en-US" dirty="0" smtClean="0"/>
              <a:t>unusual differential </a:t>
            </a:r>
            <a:r>
              <a:rPr lang="en-US" dirty="0"/>
              <a:t>diagnosis of acute appendicitis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Laparoscopy </a:t>
            </a:r>
            <a:r>
              <a:rPr lang="en-US" dirty="0" smtClean="0"/>
              <a:t>should be </a:t>
            </a:r>
            <a:r>
              <a:rPr lang="en-US" dirty="0"/>
              <a:t>strongly considered once it allows a more suitable </a:t>
            </a:r>
            <a:r>
              <a:rPr lang="en-US" dirty="0" smtClean="0"/>
              <a:t>inventory </a:t>
            </a:r>
            <a:r>
              <a:rPr lang="en-US" dirty="0"/>
              <a:t>of the gastrointestinal tract and may help avoiding </a:t>
            </a:r>
            <a:r>
              <a:rPr lang="en-US" dirty="0" smtClean="0"/>
              <a:t>harm of </a:t>
            </a:r>
            <a:r>
              <a:rPr lang="en-US" dirty="0"/>
              <a:t>the medical team during hand maneuvers of the open </a:t>
            </a:r>
            <a:r>
              <a:rPr lang="en-US" dirty="0" smtClean="0"/>
              <a:t>access surgery.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8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493" y="2124892"/>
            <a:ext cx="9905998" cy="1905000"/>
          </a:xfrm>
        </p:spPr>
        <p:txBody>
          <a:bodyPr/>
          <a:lstStyle/>
          <a:p>
            <a:pPr algn="ctr"/>
            <a:r>
              <a:rPr lang="en-US" dirty="0" smtClean="0"/>
              <a:t>Thank you every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2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83177"/>
            <a:ext cx="3256415" cy="4963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97577"/>
            <a:ext cx="9905998" cy="471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Acute appendicitis is the most common surgical </a:t>
            </a:r>
            <a:r>
              <a:rPr lang="en-US" dirty="0" smtClean="0"/>
              <a:t>urgency . The main causes </a:t>
            </a:r>
            <a:r>
              <a:rPr lang="en-US" dirty="0"/>
              <a:t>of acute appendicitis </a:t>
            </a:r>
            <a:r>
              <a:rPr lang="en-US" dirty="0" smtClean="0"/>
              <a:t>are due </a:t>
            </a:r>
            <a:r>
              <a:rPr lang="en-US" dirty="0"/>
              <a:t>to luminal </a:t>
            </a:r>
            <a:r>
              <a:rPr lang="en-US" dirty="0" smtClean="0"/>
              <a:t>obstruction(by </a:t>
            </a:r>
            <a:r>
              <a:rPr lang="en-US" dirty="0" err="1" smtClean="0"/>
              <a:t>faecolith</a:t>
            </a:r>
            <a:r>
              <a:rPr lang="en-US" dirty="0"/>
              <a:t>, lymphoid hyperplasia, or rarely by an neoplasm)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Acute appendicitis associated to foreign body ingestion </a:t>
            </a:r>
            <a:r>
              <a:rPr lang="en-US" dirty="0" smtClean="0"/>
              <a:t>is extremely </a:t>
            </a:r>
            <a:r>
              <a:rPr lang="en-US" dirty="0"/>
              <a:t>rare. Most of the ingested foreign bodies pass </a:t>
            </a:r>
            <a:r>
              <a:rPr lang="en-US" dirty="0" smtClean="0"/>
              <a:t>through the </a:t>
            </a:r>
            <a:r>
              <a:rPr lang="en-US" dirty="0"/>
              <a:t>whole gastrointestinal system spontaneously without </a:t>
            </a:r>
            <a:r>
              <a:rPr lang="en-US" dirty="0" smtClean="0"/>
              <a:t>causing obstruction </a:t>
            </a:r>
            <a:r>
              <a:rPr lang="en-US" dirty="0"/>
              <a:t>or perforation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Perforations or obstruction </a:t>
            </a:r>
            <a:r>
              <a:rPr lang="en-US" dirty="0" smtClean="0"/>
              <a:t>occur more </a:t>
            </a:r>
            <a:r>
              <a:rPr lang="en-US" dirty="0"/>
              <a:t>often in certain sites, such as the </a:t>
            </a:r>
            <a:r>
              <a:rPr lang="en-US" dirty="0" err="1"/>
              <a:t>ileoceacal</a:t>
            </a:r>
            <a:r>
              <a:rPr lang="en-US" dirty="0"/>
              <a:t> valve and </a:t>
            </a:r>
            <a:r>
              <a:rPr lang="en-US" dirty="0" smtClean="0"/>
              <a:t>the sigmoid 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Few case reports of foreign body ingestion </a:t>
            </a:r>
            <a:r>
              <a:rPr lang="en-US" dirty="0" smtClean="0"/>
              <a:t>inducing acute </a:t>
            </a:r>
            <a:r>
              <a:rPr lang="en-US" dirty="0"/>
              <a:t>appendicitis are described</a:t>
            </a:r>
          </a:p>
          <a:p>
            <a:pPr marL="0" indent="0">
              <a:buNone/>
            </a:pPr>
            <a:r>
              <a:rPr lang="en-US" dirty="0"/>
              <a:t>The aim of this study is to report an unusual cause of </a:t>
            </a:r>
            <a:r>
              <a:rPr lang="en-US" dirty="0" smtClean="0"/>
              <a:t>adult acute </a:t>
            </a:r>
            <a:r>
              <a:rPr lang="en-US" dirty="0"/>
              <a:t>appendicitis: ingestion of a </a:t>
            </a:r>
            <a:r>
              <a:rPr lang="en-US" sz="2200" dirty="0" smtClean="0">
                <a:solidFill>
                  <a:srgbClr val="FF0000"/>
                </a:solidFill>
              </a:rPr>
              <a:t>needle.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88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27017"/>
          </a:xfrm>
        </p:spPr>
        <p:txBody>
          <a:bodyPr>
            <a:normAutofit/>
          </a:bodyPr>
          <a:lstStyle/>
          <a:p>
            <a:r>
              <a:rPr lang="en-US" sz="2900" dirty="0" smtClean="0"/>
              <a:t>Case </a:t>
            </a:r>
            <a:r>
              <a:rPr lang="en-US" sz="2900" dirty="0" err="1" smtClean="0"/>
              <a:t>rerort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59428"/>
            <a:ext cx="9905998" cy="2638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64 year-old white woman, seamstress, was admitted in </a:t>
            </a:r>
            <a:r>
              <a:rPr lang="en-US" sz="2400" dirty="0" smtClean="0"/>
              <a:t>a urgent </a:t>
            </a:r>
            <a:r>
              <a:rPr lang="en-US" sz="2400" dirty="0"/>
              <a:t>care unit complaining of 24 h of right lower </a:t>
            </a:r>
            <a:r>
              <a:rPr lang="en-US" sz="2400" dirty="0" smtClean="0"/>
              <a:t>quadrant abdominal </a:t>
            </a:r>
            <a:r>
              <a:rPr lang="en-US" sz="2400" dirty="0"/>
              <a:t>pain associated with constipation, anorexia, mild </a:t>
            </a:r>
            <a:r>
              <a:rPr lang="en-US" sz="2400" dirty="0" smtClean="0"/>
              <a:t>fever , chills </a:t>
            </a:r>
            <a:r>
              <a:rPr lang="en-US" sz="2400" dirty="0"/>
              <a:t>and malaise. No significant past medical history was </a:t>
            </a:r>
            <a:r>
              <a:rPr lang="en-US" sz="2400" dirty="0" err="1"/>
              <a:t>mentioned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52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878976" cy="513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39685"/>
            <a:ext cx="9905998" cy="27148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Vital signs assessment revealed normal blood pressure, </a:t>
            </a:r>
            <a:r>
              <a:rPr lang="en-US" dirty="0" smtClean="0"/>
              <a:t>normal heartbeat </a:t>
            </a:r>
            <a:r>
              <a:rPr lang="en-US" dirty="0"/>
              <a:t>frequency with 68 beats/min, non-elevated </a:t>
            </a:r>
            <a:r>
              <a:rPr lang="en-US" dirty="0" smtClean="0"/>
              <a:t>respiratory rate </a:t>
            </a:r>
            <a:r>
              <a:rPr lang="en-US" dirty="0"/>
              <a:t>with 16 breaths/min of respiratory rate and 36 ◦C body </a:t>
            </a:r>
            <a:r>
              <a:rPr lang="en-US" dirty="0" err="1"/>
              <a:t>temperature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No relevant </a:t>
            </a:r>
            <a:r>
              <a:rPr lang="en-US" dirty="0" err="1"/>
              <a:t>drug,family</a:t>
            </a:r>
            <a:r>
              <a:rPr lang="en-US" dirty="0"/>
              <a:t>, or psychosocial history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Patient’s physical </a:t>
            </a:r>
            <a:r>
              <a:rPr lang="en-US" dirty="0"/>
              <a:t>examination revealed mild tenderness during palpation of</a:t>
            </a:r>
          </a:p>
          <a:p>
            <a:pPr marL="0" indent="0">
              <a:buNone/>
            </a:pPr>
            <a:r>
              <a:rPr lang="en-US" dirty="0"/>
              <a:t>right lower part of the abdomen, however not suggesting </a:t>
            </a:r>
            <a:r>
              <a:rPr lang="en-US" dirty="0" smtClean="0"/>
              <a:t>clinical peritonitis.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58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4466907" cy="5225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Laboratory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19497"/>
            <a:ext cx="9905998" cy="4371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Laboratory results showed Hemoglobin: 14.5 g/</a:t>
            </a:r>
            <a:r>
              <a:rPr lang="en-US" dirty="0" err="1"/>
              <a:t>dL</a:t>
            </a:r>
            <a:r>
              <a:rPr lang="en-US" dirty="0"/>
              <a:t>, </a:t>
            </a:r>
            <a:r>
              <a:rPr lang="en-US" dirty="0" smtClean="0"/>
              <a:t>Hematocrit:44.7%,</a:t>
            </a:r>
          </a:p>
          <a:p>
            <a:pPr marL="0" indent="0">
              <a:buNone/>
            </a:pPr>
            <a:r>
              <a:rPr lang="en-US" dirty="0" smtClean="0"/>
              <a:t>Leukocytes</a:t>
            </a:r>
            <a:r>
              <a:rPr lang="en-US" dirty="0"/>
              <a:t>: 11.5 × 103/L, Platelets: 254 × 103/</a:t>
            </a:r>
            <a:r>
              <a:rPr lang="en-US" dirty="0" smtClean="0"/>
              <a:t>L.</a:t>
            </a:r>
          </a:p>
          <a:p>
            <a:pPr marL="0" indent="0">
              <a:buNone/>
            </a:pPr>
            <a:r>
              <a:rPr lang="en-US" dirty="0" smtClean="0"/>
              <a:t>Amylase , lipase</a:t>
            </a:r>
            <a:r>
              <a:rPr lang="en-US" dirty="0"/>
              <a:t>, and liver enzymes were within normal limits.</a:t>
            </a:r>
          </a:p>
          <a:p>
            <a:pPr marL="0" indent="0">
              <a:buNone/>
            </a:pPr>
            <a:r>
              <a:rPr lang="en-US" dirty="0"/>
              <a:t>Plain radiograph revealed a metal density foreign body in </a:t>
            </a:r>
            <a:r>
              <a:rPr lang="en-US" dirty="0" smtClean="0"/>
              <a:t>the right </a:t>
            </a:r>
            <a:r>
              <a:rPr lang="en-US" dirty="0"/>
              <a:t>lower quadrant 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Computed </a:t>
            </a:r>
            <a:r>
              <a:rPr lang="en-US" dirty="0"/>
              <a:t>tomography (</a:t>
            </a:r>
            <a:r>
              <a:rPr lang="en-US" dirty="0" smtClean="0"/>
              <a:t>CT)showed </a:t>
            </a:r>
            <a:r>
              <a:rPr lang="en-US" dirty="0"/>
              <a:t>foreign body within the appendix lumen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diagnostic laparoscopy was indicated and performed by </a:t>
            </a:r>
            <a:r>
              <a:rPr lang="en-US" dirty="0" smtClean="0"/>
              <a:t>a gastrointestinal </a:t>
            </a:r>
            <a:r>
              <a:rPr lang="en-US" dirty="0"/>
              <a:t>surgeon, after a carefully clinical and imaging </a:t>
            </a:r>
            <a:r>
              <a:rPr lang="en-US" dirty="0" err="1"/>
              <a:t>analysis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After laparoscopic optical introduction, a vermiform </a:t>
            </a:r>
            <a:r>
              <a:rPr lang="en-US" dirty="0" smtClean="0"/>
              <a:t>appendix with </a:t>
            </a:r>
            <a:r>
              <a:rPr lang="en-US" dirty="0"/>
              <a:t>signs of inflammation related to the needle perforation </a:t>
            </a:r>
            <a:r>
              <a:rPr lang="en-US" dirty="0" smtClean="0"/>
              <a:t>was observed.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3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3247707" cy="444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65514"/>
            <a:ext cx="9905998" cy="37076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An </a:t>
            </a:r>
            <a:r>
              <a:rPr lang="en-US" dirty="0" err="1"/>
              <a:t>appendicectomy</a:t>
            </a:r>
            <a:r>
              <a:rPr lang="en-US" dirty="0"/>
              <a:t> was then performed with </a:t>
            </a:r>
            <a:r>
              <a:rPr lang="en-US" dirty="0" smtClean="0"/>
              <a:t>carefully maneuvers </a:t>
            </a:r>
            <a:r>
              <a:rPr lang="en-US" dirty="0"/>
              <a:t>to avoid injury to adjacent structures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Other intestinal segments and intra-abdominal organs did </a:t>
            </a:r>
            <a:r>
              <a:rPr lang="en-US" dirty="0" smtClean="0"/>
              <a:t>not present </a:t>
            </a:r>
            <a:r>
              <a:rPr lang="en-US" dirty="0"/>
              <a:t>any sign of injury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Postoperative period was uneventful </a:t>
            </a:r>
            <a:r>
              <a:rPr lang="en-US" dirty="0" smtClean="0"/>
              <a:t>and patient </a:t>
            </a:r>
            <a:r>
              <a:rPr lang="en-US" dirty="0"/>
              <a:t>was discharged after 2 days. Patient was free of symptoms.</a:t>
            </a:r>
          </a:p>
        </p:txBody>
      </p:sp>
    </p:spTree>
    <p:extLst>
      <p:ext uri="{BB962C8B-B14F-4D97-AF65-F5344CB8AC3E}">
        <p14:creationId xmlns:p14="http://schemas.microsoft.com/office/powerpoint/2010/main" val="3563408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16" y="905691"/>
            <a:ext cx="3390900" cy="4527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85" y="1027611"/>
            <a:ext cx="5693229" cy="44662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7716" y="5527494"/>
            <a:ext cx="3390900" cy="777512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Radiograph showing metal density foreign body in the lower right quadrant.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30484" y="5639529"/>
            <a:ext cx="5816785" cy="395511"/>
          </a:xfrm>
        </p:spPr>
        <p:txBody>
          <a:bodyPr>
            <a:normAutofit fontScale="92500"/>
          </a:bodyPr>
          <a:lstStyle/>
          <a:p>
            <a:r>
              <a:rPr lang="en-US" dirty="0"/>
              <a:t>. CT showing foreign body within the </a:t>
            </a:r>
            <a:r>
              <a:rPr lang="en-US" dirty="0" smtClean="0"/>
              <a:t>appendix lumen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3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28" y="869564"/>
            <a:ext cx="6858000" cy="404336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492828" y="4912926"/>
            <a:ext cx="6921138" cy="10089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needle transfixing a hyperemic vermiform appendage.</a:t>
            </a:r>
          </a:p>
        </p:txBody>
      </p:sp>
    </p:spTree>
    <p:extLst>
      <p:ext uri="{BB962C8B-B14F-4D97-AF65-F5344CB8AC3E}">
        <p14:creationId xmlns:p14="http://schemas.microsoft.com/office/powerpoint/2010/main" val="249264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91" y="1097278"/>
            <a:ext cx="3376266" cy="406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09" y="1097279"/>
            <a:ext cx="3697713" cy="40669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1791" y="5067712"/>
            <a:ext cx="3376266" cy="14688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Surgical </a:t>
            </a:r>
            <a:r>
              <a:rPr lang="en-US" sz="1800" dirty="0">
                <a:solidFill>
                  <a:schemeClr val="tx1"/>
                </a:solidFill>
              </a:rPr>
              <a:t>specimen: the needle transfixing a hyperemic vermiform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appendage.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2309" y="5225142"/>
            <a:ext cx="3697713" cy="860400"/>
          </a:xfrm>
        </p:spPr>
        <p:txBody>
          <a:bodyPr>
            <a:normAutofit fontScale="92500"/>
          </a:bodyPr>
          <a:lstStyle/>
          <a:p>
            <a:r>
              <a:rPr lang="en-US" dirty="0"/>
              <a:t>. Surgical specimen: vermiform appendage lumen with the needle</a:t>
            </a:r>
          </a:p>
        </p:txBody>
      </p:sp>
    </p:spTree>
    <p:extLst>
      <p:ext uri="{BB962C8B-B14F-4D97-AF65-F5344CB8AC3E}">
        <p14:creationId xmlns:p14="http://schemas.microsoft.com/office/powerpoint/2010/main" val="16882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270</TotalTime>
  <Words>846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Bahnschrift SemiBold</vt:lpstr>
      <vt:lpstr>Century Gothic</vt:lpstr>
      <vt:lpstr>Microsoft Sans Serif</vt:lpstr>
      <vt:lpstr>Tahoma</vt:lpstr>
      <vt:lpstr>Mesh</vt:lpstr>
      <vt:lpstr>وه ناوی وای ژور</vt:lpstr>
      <vt:lpstr>introduction</vt:lpstr>
      <vt:lpstr>Case rerort</vt:lpstr>
      <vt:lpstr>vs</vt:lpstr>
      <vt:lpstr>Laboratory results</vt:lpstr>
      <vt:lpstr>Case report</vt:lpstr>
      <vt:lpstr>Radiograph showing metal density foreign body in the lower right quadrant.</vt:lpstr>
      <vt:lpstr>PowerPoint Presentation</vt:lpstr>
      <vt:lpstr>Surgical specimen: the needle transfixing a hyperemic vermiform appendage.</vt:lpstr>
      <vt:lpstr>Surgical specimen: vermiform appendage and foreign body (needle).</vt:lpstr>
      <vt:lpstr>discussion</vt:lpstr>
      <vt:lpstr>discussion</vt:lpstr>
      <vt:lpstr>discussion</vt:lpstr>
      <vt:lpstr>conclusion</vt:lpstr>
      <vt:lpstr>Thank you every one.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وه ناوی وای ژور</dc:title>
  <dc:creator>saeyd</dc:creator>
  <cp:lastModifiedBy>saeyd</cp:lastModifiedBy>
  <cp:revision>27</cp:revision>
  <dcterms:created xsi:type="dcterms:W3CDTF">2023-11-04T16:55:53Z</dcterms:created>
  <dcterms:modified xsi:type="dcterms:W3CDTF">2023-11-04T21:44:23Z</dcterms:modified>
</cp:coreProperties>
</file>