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4"/>
  </p:notesMasterIdLst>
  <p:sldIdLst>
    <p:sldId id="256" r:id="rId2"/>
    <p:sldId id="287" r:id="rId3"/>
    <p:sldId id="258" r:id="rId4"/>
    <p:sldId id="259" r:id="rId5"/>
    <p:sldId id="260" r:id="rId6"/>
    <p:sldId id="305" r:id="rId7"/>
    <p:sldId id="278" r:id="rId8"/>
    <p:sldId id="262" r:id="rId9"/>
    <p:sldId id="304" r:id="rId10"/>
    <p:sldId id="261" r:id="rId11"/>
    <p:sldId id="307" r:id="rId12"/>
    <p:sldId id="280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440">
          <p15:clr>
            <a:srgbClr val="9AA0A6"/>
          </p15:clr>
        </p15:guide>
        <p15:guide id="2" pos="454">
          <p15:clr>
            <a:srgbClr val="9AA0A6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D8F"/>
    <a:srgbClr val="0070C0"/>
    <a:srgbClr val="CC6600"/>
    <a:srgbClr val="0040C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B6AE2D-DC50-4E09-94E8-667AD820E9E0}">
  <a:tblStyle styleId="{16B6AE2D-DC50-4E09-94E8-667AD820E9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36" y="90"/>
      </p:cViewPr>
      <p:guideLst>
        <p:guide pos="1440"/>
        <p:guide pos="454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49519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9899f81a2_1_1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9899f81a2_1_1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09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" name="Google Shape;5146;g545b75ca3f_1_1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7" name="Google Shape;5147;g545b75ca3f_1_1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861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5981587379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5981587379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9706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636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912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052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1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426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" name="Google Shape;3809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0" name="Google Shape;3810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01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9B6B-202E-48B5-846E-133EE5EB822B}" type="datetimeFigureOut">
              <a:rPr lang="fa-IR" smtClean="0"/>
              <a:t>07/05/1445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8019-1085-492B-9466-7E0333A8C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997321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9B6B-202E-48B5-846E-133EE5EB822B}" type="datetimeFigureOut">
              <a:rPr lang="fa-IR" smtClean="0"/>
              <a:t>07/05/1445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8019-1085-492B-9466-7E0333A8C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679916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9B6B-202E-48B5-846E-133EE5EB822B}" type="datetimeFigureOut">
              <a:rPr lang="fa-IR" smtClean="0"/>
              <a:t>07/05/1445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8019-1085-492B-9466-7E0333A8C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938409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 flipH="1">
            <a:off x="5316224" y="1073588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2"/>
          </p:nvPr>
        </p:nvSpPr>
        <p:spPr>
          <a:xfrm flipH="1">
            <a:off x="5316224" y="3055913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3"/>
          </p:nvPr>
        </p:nvSpPr>
        <p:spPr>
          <a:xfrm flipH="1">
            <a:off x="3178540" y="1073588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4"/>
          </p:nvPr>
        </p:nvSpPr>
        <p:spPr>
          <a:xfrm flipH="1">
            <a:off x="3178540" y="3055913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 flipH="1">
            <a:off x="605700" y="1587038"/>
            <a:ext cx="3451800" cy="18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3600"/>
              <a:buNone/>
              <a:defRPr sz="3600">
                <a:solidFill>
                  <a:srgbClr val="541C1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5306474" y="867413"/>
            <a:ext cx="2248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4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5306474" y="2849738"/>
            <a:ext cx="2248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3168790" y="867413"/>
            <a:ext cx="2248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3168790" y="2849738"/>
            <a:ext cx="2248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9"/>
          </p:nvPr>
        </p:nvSpPr>
        <p:spPr>
          <a:xfrm flipH="1">
            <a:off x="3372340" y="1690613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3"/>
          </p:nvPr>
        </p:nvSpPr>
        <p:spPr>
          <a:xfrm flipH="1">
            <a:off x="5510024" y="1690613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4"/>
          </p:nvPr>
        </p:nvSpPr>
        <p:spPr>
          <a:xfrm flipH="1">
            <a:off x="3372340" y="3698288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15"/>
          </p:nvPr>
        </p:nvSpPr>
        <p:spPr>
          <a:xfrm flipH="1">
            <a:off x="5510024" y="3698288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98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 flipH="1">
            <a:off x="2984700" y="3148100"/>
            <a:ext cx="30351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 flipH="1">
            <a:off x="2276699" y="1460600"/>
            <a:ext cx="45432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400"/>
              <a:buNone/>
              <a:defRPr sz="2400">
                <a:solidFill>
                  <a:srgbClr val="541C1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5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1">
  <p:cSld name="HEADLINE 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ctrTitle"/>
          </p:nvPr>
        </p:nvSpPr>
        <p:spPr>
          <a:xfrm>
            <a:off x="1046250" y="2577954"/>
            <a:ext cx="7126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400"/>
              <a:buNone/>
              <a:defRPr sz="2400">
                <a:solidFill>
                  <a:srgbClr val="541C1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1"/>
          </p:nvPr>
        </p:nvSpPr>
        <p:spPr>
          <a:xfrm>
            <a:off x="3656700" y="3039400"/>
            <a:ext cx="1905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 idx="2" hasCustomPrompt="1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5500"/>
              <a:buNone/>
              <a:defRPr sz="5500">
                <a:solidFill>
                  <a:srgbClr val="FAE1C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205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TEXT">
  <p:cSld name="NUMBERS + 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977129" y="133287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 hasCustomPrompt="1"/>
          </p:nvPr>
        </p:nvSpPr>
        <p:spPr>
          <a:xfrm>
            <a:off x="162123" y="807825"/>
            <a:ext cx="4758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2"/>
          </p:nvPr>
        </p:nvSpPr>
        <p:spPr>
          <a:xfrm>
            <a:off x="977129" y="252842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 idx="3" hasCustomPrompt="1"/>
          </p:nvPr>
        </p:nvSpPr>
        <p:spPr>
          <a:xfrm>
            <a:off x="162123" y="2003375"/>
            <a:ext cx="4758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4"/>
          </p:nvPr>
        </p:nvSpPr>
        <p:spPr>
          <a:xfrm>
            <a:off x="977129" y="372397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 idx="5" hasCustomPrompt="1"/>
          </p:nvPr>
        </p:nvSpPr>
        <p:spPr>
          <a:xfrm>
            <a:off x="162123" y="3198925"/>
            <a:ext cx="4758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9171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ctrTitle"/>
          </p:nvPr>
        </p:nvSpPr>
        <p:spPr>
          <a:xfrm flipH="1">
            <a:off x="5213413" y="697076"/>
            <a:ext cx="31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1"/>
          </p:nvPr>
        </p:nvSpPr>
        <p:spPr>
          <a:xfrm flipH="1">
            <a:off x="5210375" y="1177588"/>
            <a:ext cx="307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ctrTitle" idx="2"/>
          </p:nvPr>
        </p:nvSpPr>
        <p:spPr>
          <a:xfrm flipH="1">
            <a:off x="5235300" y="2773526"/>
            <a:ext cx="31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ubTitle" idx="3"/>
          </p:nvPr>
        </p:nvSpPr>
        <p:spPr>
          <a:xfrm flipH="1">
            <a:off x="5189266" y="3254038"/>
            <a:ext cx="307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 idx="4"/>
          </p:nvPr>
        </p:nvSpPr>
        <p:spPr>
          <a:xfrm>
            <a:off x="608860" y="2123400"/>
            <a:ext cx="26754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2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TEXT 1">
  <p:cSld name="TITLE + BODY TEXT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2234100" y="2403800"/>
            <a:ext cx="46758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631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redit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Char char="●"/>
              <a:defRPr>
                <a:solidFill>
                  <a:srgbClr val="541C1D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○"/>
              <a:defRPr>
                <a:solidFill>
                  <a:srgbClr val="541C1D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■"/>
              <a:defRPr>
                <a:solidFill>
                  <a:srgbClr val="541C1D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●"/>
              <a:defRPr>
                <a:solidFill>
                  <a:srgbClr val="541C1D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○"/>
              <a:defRPr>
                <a:solidFill>
                  <a:srgbClr val="541C1D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■"/>
              <a:defRPr>
                <a:solidFill>
                  <a:srgbClr val="541C1D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●"/>
              <a:defRPr>
                <a:solidFill>
                  <a:srgbClr val="541C1D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○"/>
              <a:defRPr>
                <a:solidFill>
                  <a:srgbClr val="541C1D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541C1D"/>
              </a:buClr>
              <a:buSzPts val="1200"/>
              <a:buChar char="■"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4722997" y="357800"/>
            <a:ext cx="38082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03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TECHNOLOGY DESIGN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ctrTitle"/>
          </p:nvPr>
        </p:nvSpPr>
        <p:spPr>
          <a:xfrm flipH="1">
            <a:off x="5019125" y="2751175"/>
            <a:ext cx="28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"/>
          </p:nvPr>
        </p:nvSpPr>
        <p:spPr>
          <a:xfrm flipH="1">
            <a:off x="5433100" y="3212625"/>
            <a:ext cx="2406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84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9B6B-202E-48B5-846E-133EE5EB822B}" type="datetimeFigureOut">
              <a:rPr lang="fa-IR" smtClean="0"/>
              <a:t>07/05/1445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8019-1085-492B-9466-7E0333A8C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472939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9B6B-202E-48B5-846E-133EE5EB822B}" type="datetimeFigureOut">
              <a:rPr lang="fa-IR" smtClean="0"/>
              <a:t>07/05/1445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8019-1085-492B-9466-7E0333A8C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565695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9B6B-202E-48B5-846E-133EE5EB822B}" type="datetimeFigureOut">
              <a:rPr lang="fa-IR" smtClean="0"/>
              <a:t>07/05/1445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8019-1085-492B-9466-7E0333A8C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1604050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9B6B-202E-48B5-846E-133EE5EB822B}" type="datetimeFigureOut">
              <a:rPr lang="fa-IR" smtClean="0"/>
              <a:t>07/05/1445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8019-1085-492B-9466-7E0333A8C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807279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9B6B-202E-48B5-846E-133EE5EB822B}" type="datetimeFigureOut">
              <a:rPr lang="fa-IR" smtClean="0"/>
              <a:t>07/05/1445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8019-1085-492B-9466-7E0333A8C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3576647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9B6B-202E-48B5-846E-133EE5EB822B}" type="datetimeFigureOut">
              <a:rPr lang="fa-IR" smtClean="0"/>
              <a:t>07/05/1445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8019-1085-492B-9466-7E0333A8C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241065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9B6B-202E-48B5-846E-133EE5EB822B}" type="datetimeFigureOut">
              <a:rPr lang="fa-IR" smtClean="0"/>
              <a:t>07/05/1445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8019-1085-492B-9466-7E0333A8C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616525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9B6B-202E-48B5-846E-133EE5EB822B}" type="datetimeFigureOut">
              <a:rPr lang="fa-IR" smtClean="0"/>
              <a:t>07/05/1445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8019-1085-492B-9466-7E0333A8C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629556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B9B6B-202E-48B5-846E-133EE5EB822B}" type="datetimeFigureOut">
              <a:rPr lang="fa-IR" smtClean="0"/>
              <a:t>07/05/1445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38019-1085-492B-9466-7E0333A8C9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398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/>
          <p:nvPr/>
        </p:nvSpPr>
        <p:spPr>
          <a:xfrm rot="10800000">
            <a:off x="1247149" y="1125124"/>
            <a:ext cx="6310365" cy="3548177"/>
          </a:xfrm>
          <a:custGeom>
            <a:avLst/>
            <a:gdLst/>
            <a:ahLst/>
            <a:cxnLst/>
            <a:rect l="l" t="t" r="r" b="b"/>
            <a:pathLst>
              <a:path w="282399" h="187511" extrusionOk="0">
                <a:moveTo>
                  <a:pt x="146637" y="1"/>
                </a:moveTo>
                <a:cubicBezTo>
                  <a:pt x="118086" y="1"/>
                  <a:pt x="89551" y="1375"/>
                  <a:pt x="61124" y="4122"/>
                </a:cubicBezTo>
                <a:cubicBezTo>
                  <a:pt x="60422" y="4190"/>
                  <a:pt x="59797" y="4211"/>
                  <a:pt x="59244" y="4211"/>
                </a:cubicBezTo>
                <a:cubicBezTo>
                  <a:pt x="58290" y="4211"/>
                  <a:pt x="57550" y="4147"/>
                  <a:pt x="57000" y="4147"/>
                </a:cubicBezTo>
                <a:cubicBezTo>
                  <a:pt x="55571" y="4147"/>
                  <a:pt x="55419" y="4576"/>
                  <a:pt x="56106" y="7661"/>
                </a:cubicBezTo>
                <a:lnTo>
                  <a:pt x="55993" y="7643"/>
                </a:lnTo>
                <a:lnTo>
                  <a:pt x="55993" y="7643"/>
                </a:lnTo>
                <a:cubicBezTo>
                  <a:pt x="56911" y="14665"/>
                  <a:pt x="62398" y="21107"/>
                  <a:pt x="60918" y="28036"/>
                </a:cubicBezTo>
                <a:cubicBezTo>
                  <a:pt x="60225" y="31201"/>
                  <a:pt x="58147" y="33860"/>
                  <a:pt x="56012" y="36294"/>
                </a:cubicBezTo>
                <a:cubicBezTo>
                  <a:pt x="47379" y="46088"/>
                  <a:pt x="36892" y="54010"/>
                  <a:pt x="27266" y="62830"/>
                </a:cubicBezTo>
                <a:cubicBezTo>
                  <a:pt x="17641" y="71631"/>
                  <a:pt x="8652" y="81725"/>
                  <a:pt x="4326" y="94028"/>
                </a:cubicBezTo>
                <a:cubicBezTo>
                  <a:pt x="0" y="106332"/>
                  <a:pt x="1199" y="121276"/>
                  <a:pt x="10132" y="130789"/>
                </a:cubicBezTo>
                <a:cubicBezTo>
                  <a:pt x="16517" y="137605"/>
                  <a:pt x="26012" y="140957"/>
                  <a:pt x="32042" y="148111"/>
                </a:cubicBezTo>
                <a:cubicBezTo>
                  <a:pt x="36686" y="153616"/>
                  <a:pt x="38821" y="160864"/>
                  <a:pt x="43465" y="166388"/>
                </a:cubicBezTo>
                <a:cubicBezTo>
                  <a:pt x="48016" y="171837"/>
                  <a:pt x="54607" y="175152"/>
                  <a:pt x="61180" y="177793"/>
                </a:cubicBezTo>
                <a:cubicBezTo>
                  <a:pt x="77375" y="184249"/>
                  <a:pt x="94558" y="187511"/>
                  <a:pt x="111805" y="187511"/>
                </a:cubicBezTo>
                <a:cubicBezTo>
                  <a:pt x="121621" y="187511"/>
                  <a:pt x="131457" y="186454"/>
                  <a:pt x="141143" y="184328"/>
                </a:cubicBezTo>
                <a:cubicBezTo>
                  <a:pt x="163353" y="179422"/>
                  <a:pt x="184589" y="168879"/>
                  <a:pt x="207323" y="168598"/>
                </a:cubicBezTo>
                <a:cubicBezTo>
                  <a:pt x="207648" y="168594"/>
                  <a:pt x="207974" y="168592"/>
                  <a:pt x="208300" y="168592"/>
                </a:cubicBezTo>
                <a:cubicBezTo>
                  <a:pt x="212694" y="168592"/>
                  <a:pt x="217158" y="168916"/>
                  <a:pt x="221563" y="168916"/>
                </a:cubicBezTo>
                <a:cubicBezTo>
                  <a:pt x="226409" y="168916"/>
                  <a:pt x="231183" y="168524"/>
                  <a:pt x="235713" y="166875"/>
                </a:cubicBezTo>
                <a:cubicBezTo>
                  <a:pt x="244327" y="163729"/>
                  <a:pt x="250750" y="156444"/>
                  <a:pt x="255956" y="148897"/>
                </a:cubicBezTo>
                <a:cubicBezTo>
                  <a:pt x="275020" y="121238"/>
                  <a:pt x="282398" y="85807"/>
                  <a:pt x="276013" y="52830"/>
                </a:cubicBezTo>
                <a:cubicBezTo>
                  <a:pt x="273953" y="42287"/>
                  <a:pt x="270395" y="31688"/>
                  <a:pt x="263147" y="23748"/>
                </a:cubicBezTo>
                <a:cubicBezTo>
                  <a:pt x="254402" y="14159"/>
                  <a:pt x="241443" y="9646"/>
                  <a:pt x="228803" y="6762"/>
                </a:cubicBezTo>
                <a:cubicBezTo>
                  <a:pt x="206930" y="1762"/>
                  <a:pt x="184402" y="508"/>
                  <a:pt x="161986" y="133"/>
                </a:cubicBezTo>
                <a:cubicBezTo>
                  <a:pt x="156869" y="45"/>
                  <a:pt x="151753" y="1"/>
                  <a:pt x="1466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774" y="1011313"/>
            <a:ext cx="5219700" cy="18879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/>
            </a:r>
            <a:br>
              <a:rPr lang="en-US" u="sng" dirty="0" smtClean="0">
                <a:solidFill>
                  <a:schemeClr val="bg1"/>
                </a:solidFill>
              </a:rPr>
            </a:br>
            <a:endParaRPr lang="fa-IR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144" y="1689398"/>
            <a:ext cx="4588377" cy="670500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change position</a:t>
            </a:r>
            <a:endParaRPr lang="en-US" sz="4000" dirty="0" smtClean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9622" y="2393605"/>
            <a:ext cx="4139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Persent</a:t>
            </a:r>
            <a:r>
              <a:rPr lang="en-US" sz="2000" dirty="0" smtClean="0">
                <a:solidFill>
                  <a:schemeClr val="tx1"/>
                </a:solidFill>
              </a:rPr>
              <a:t> by : </a:t>
            </a:r>
            <a:r>
              <a:rPr lang="en-US" sz="2000" dirty="0" err="1" smtClean="0">
                <a:solidFill>
                  <a:schemeClr val="tx1"/>
                </a:solidFill>
              </a:rPr>
              <a:t>Yasman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sadat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Salehi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Supervisor :</a:t>
            </a:r>
            <a:r>
              <a:rPr lang="en-US" sz="2000" dirty="0" err="1" smtClean="0">
                <a:solidFill>
                  <a:schemeClr val="tx1"/>
                </a:solidFill>
              </a:rPr>
              <a:t>Mrs.Heirati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35"/>
          <p:cNvSpPr txBox="1">
            <a:spLocks noGrp="1"/>
          </p:cNvSpPr>
          <p:nvPr>
            <p:ph type="body" idx="1"/>
          </p:nvPr>
        </p:nvSpPr>
        <p:spPr>
          <a:xfrm>
            <a:off x="421378" y="986532"/>
            <a:ext cx="46758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 smtClean="0"/>
              <a:t>Bed boards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 smtClean="0"/>
              <a:t>Foot boots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 smtClean="0"/>
              <a:t>Hand rolls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 err="1" smtClean="0"/>
              <a:t>Hand_wrist</a:t>
            </a:r>
            <a:r>
              <a:rPr lang="en-US" sz="2400" dirty="0" smtClean="0"/>
              <a:t> splints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 smtClean="0"/>
              <a:t>Pillows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 smtClean="0"/>
              <a:t>Sandbags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 smtClean="0"/>
              <a:t>Side rails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 smtClean="0"/>
              <a:t>Trochanter rolls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 smtClean="0"/>
              <a:t>Wedge pillows </a:t>
            </a:r>
            <a:endParaRPr sz="2400" dirty="0"/>
          </a:p>
        </p:txBody>
      </p:sp>
      <p:sp>
        <p:nvSpPr>
          <p:cNvPr id="1064" name="Google Shape;1064;p35"/>
          <p:cNvSpPr txBox="1">
            <a:spLocks noGrp="1"/>
          </p:cNvSpPr>
          <p:nvPr>
            <p:ph type="title"/>
          </p:nvPr>
        </p:nvSpPr>
        <p:spPr>
          <a:xfrm>
            <a:off x="421378" y="180027"/>
            <a:ext cx="8152169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S</a:t>
            </a:r>
            <a:r>
              <a:rPr lang="es" sz="3600" dirty="0" smtClean="0">
                <a:solidFill>
                  <a:schemeClr val="bg1"/>
                </a:solidFill>
              </a:rPr>
              <a:t>upport devices for patient positioning </a:t>
            </a:r>
            <a:endParaRPr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946" y="2946063"/>
            <a:ext cx="1937305" cy="18652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69" y="297499"/>
            <a:ext cx="6560191" cy="4636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07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9" name="Google Shape;3909;p54"/>
          <p:cNvGrpSpPr/>
          <p:nvPr/>
        </p:nvGrpSpPr>
        <p:grpSpPr>
          <a:xfrm rot="-9221188" flipH="1">
            <a:off x="1008955" y="-10028"/>
            <a:ext cx="6619609" cy="5199632"/>
            <a:chOff x="235075" y="777725"/>
            <a:chExt cx="7297285" cy="4132775"/>
          </a:xfrm>
          <a:solidFill>
            <a:schemeClr val="accent3">
              <a:lumMod val="75000"/>
            </a:schemeClr>
          </a:solidFill>
        </p:grpSpPr>
        <p:sp>
          <p:nvSpPr>
            <p:cNvPr id="3910" name="Google Shape;3910;p54"/>
            <p:cNvSpPr/>
            <p:nvPr/>
          </p:nvSpPr>
          <p:spPr>
            <a:xfrm>
              <a:off x="452960" y="84515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4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6" name="Google Shape;3916;p54"/>
          <p:cNvGrpSpPr/>
          <p:nvPr/>
        </p:nvGrpSpPr>
        <p:grpSpPr>
          <a:xfrm>
            <a:off x="1858945" y="1172747"/>
            <a:ext cx="4923692" cy="2858653"/>
            <a:chOff x="3804623" y="931514"/>
            <a:chExt cx="4311631" cy="3283920"/>
          </a:xfrm>
        </p:grpSpPr>
        <p:grpSp>
          <p:nvGrpSpPr>
            <p:cNvPr id="3917" name="Google Shape;3917;p54"/>
            <p:cNvGrpSpPr/>
            <p:nvPr/>
          </p:nvGrpSpPr>
          <p:grpSpPr>
            <a:xfrm>
              <a:off x="3804623" y="931514"/>
              <a:ext cx="4311631" cy="3283920"/>
              <a:chOff x="3420275" y="729475"/>
              <a:chExt cx="4831500" cy="3679875"/>
            </a:xfrm>
          </p:grpSpPr>
          <p:sp>
            <p:nvSpPr>
              <p:cNvPr id="3918" name="Google Shape;3918;p54"/>
              <p:cNvSpPr/>
              <p:nvPr/>
            </p:nvSpPr>
            <p:spPr>
              <a:xfrm>
                <a:off x="3586250" y="883825"/>
                <a:ext cx="4503600" cy="2746200"/>
              </a:xfrm>
              <a:prstGeom prst="rect">
                <a:avLst/>
              </a:prstGeom>
              <a:noFill/>
              <a:ln w="19050" cap="flat" cmpd="sng">
                <a:solidFill>
                  <a:srgbClr val="541C1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54"/>
              <p:cNvSpPr/>
              <p:nvPr/>
            </p:nvSpPr>
            <p:spPr>
              <a:xfrm>
                <a:off x="5009044" y="3786200"/>
                <a:ext cx="1649975" cy="623150"/>
              </a:xfrm>
              <a:custGeom>
                <a:avLst/>
                <a:gdLst/>
                <a:ahLst/>
                <a:cxnLst/>
                <a:rect l="l" t="t" r="r" b="b"/>
                <a:pathLst>
                  <a:path w="65999" h="24926" extrusionOk="0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noFill/>
              <a:ln w="19050" cap="flat" cmpd="sng">
                <a:solidFill>
                  <a:srgbClr val="541C1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920" name="Google Shape;3920;p54"/>
              <p:cNvSpPr/>
              <p:nvPr/>
            </p:nvSpPr>
            <p:spPr>
              <a:xfrm>
                <a:off x="3420275" y="729475"/>
                <a:ext cx="4831500" cy="3056700"/>
              </a:xfrm>
              <a:prstGeom prst="roundRect">
                <a:avLst>
                  <a:gd name="adj" fmla="val 3857"/>
                </a:avLst>
              </a:prstGeom>
              <a:noFill/>
              <a:ln w="19050" cap="flat" cmpd="sng">
                <a:solidFill>
                  <a:srgbClr val="541C1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54"/>
              <p:cNvSpPr/>
              <p:nvPr/>
            </p:nvSpPr>
            <p:spPr>
              <a:xfrm>
                <a:off x="3453125" y="762775"/>
                <a:ext cx="4765800" cy="2990100"/>
              </a:xfrm>
              <a:prstGeom prst="roundRect">
                <a:avLst>
                  <a:gd name="adj" fmla="val 3282"/>
                </a:avLst>
              </a:prstGeom>
              <a:noFill/>
              <a:ln w="19050" cap="flat" cmpd="sng">
                <a:solidFill>
                  <a:srgbClr val="541C1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922" name="Google Shape;3922;p54"/>
            <p:cNvCxnSpPr/>
            <p:nvPr/>
          </p:nvCxnSpPr>
          <p:spPr>
            <a:xfrm>
              <a:off x="5238353" y="4162783"/>
              <a:ext cx="1451100" cy="0"/>
            </a:xfrm>
            <a:prstGeom prst="straightConnector1">
              <a:avLst/>
            </a:prstGeom>
            <a:noFill/>
            <a:ln w="19050" cap="flat" cmpd="sng">
              <a:solidFill>
                <a:srgbClr val="541C1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flipH="1">
            <a:off x="2914954" y="2804289"/>
            <a:ext cx="2820900" cy="5778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Thank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you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for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watching</a:t>
            </a:r>
            <a:endParaRPr lang="fa-IR" sz="4400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7794164" y="4035900"/>
            <a:ext cx="2406900" cy="1107600"/>
          </a:xfrm>
        </p:spPr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720"/>
            <a:ext cx="1475360" cy="1420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686" y="2715747"/>
            <a:ext cx="1475360" cy="1420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5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56357"/>
            <a:ext cx="4012476" cy="30093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2326" y="342273"/>
            <a:ext cx="42790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Goals of positioning: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74588" y="3586322"/>
            <a:ext cx="3637738" cy="670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36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5962" y="930961"/>
            <a:ext cx="425282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04800">
              <a:buClr>
                <a:srgbClr val="541C1D"/>
              </a:buClr>
              <a:buSzPts val="1400"/>
            </a:pPr>
            <a:endParaRPr lang="en-US" sz="1800" dirty="0" smtClean="0">
              <a:solidFill>
                <a:schemeClr val="tx1"/>
              </a:solidFill>
              <a:latin typeface="Roboto"/>
              <a:sym typeface="Roboto"/>
            </a:endParaRPr>
          </a:p>
          <a:p>
            <a:pPr marL="723900" lvl="0" indent="-571500">
              <a:buClr>
                <a:srgbClr val="541C1D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Roboto"/>
                <a:sym typeface="Roboto"/>
              </a:rPr>
              <a:t>Improving chest expansion and lung ventilation.</a:t>
            </a:r>
          </a:p>
          <a:p>
            <a:pPr marL="723900" lvl="0" indent="-571500">
              <a:buClr>
                <a:srgbClr val="541C1D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Roboto"/>
                <a:sym typeface="Roboto"/>
              </a:rPr>
              <a:t>Providing more comfort to patient.</a:t>
            </a:r>
          </a:p>
          <a:p>
            <a:pPr marL="723900" lvl="0" indent="-571500">
              <a:buClr>
                <a:srgbClr val="541C1D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Roboto"/>
                <a:sym typeface="Roboto"/>
              </a:rPr>
              <a:t>The possibility of doing some daily activities.</a:t>
            </a:r>
          </a:p>
          <a:p>
            <a:pPr marL="723900" lvl="0" indent="-571500">
              <a:buClr>
                <a:srgbClr val="541C1D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Roboto"/>
                <a:sym typeface="Roboto"/>
              </a:rPr>
              <a:t>Help maintain skin health.</a:t>
            </a:r>
          </a:p>
          <a:p>
            <a:pPr marL="723900" lvl="0" indent="-571500">
              <a:buClr>
                <a:srgbClr val="541C1D"/>
              </a:buClr>
              <a:buSzPts val="1400"/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8D2325">
                  <a:lumMod val="75000"/>
                </a:srgbClr>
              </a:solidFill>
              <a:latin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32"/>
          <p:cNvGrpSpPr/>
          <p:nvPr/>
        </p:nvGrpSpPr>
        <p:grpSpPr>
          <a:xfrm rot="-8521147" flipH="1">
            <a:off x="5042493" y="2243280"/>
            <a:ext cx="2712826" cy="621429"/>
            <a:chOff x="234200" y="2027925"/>
            <a:chExt cx="7146700" cy="1637100"/>
          </a:xfrm>
        </p:grpSpPr>
        <p:sp>
          <p:nvSpPr>
            <p:cNvPr id="541" name="Google Shape;541;p32"/>
            <p:cNvSpPr/>
            <p:nvPr/>
          </p:nvSpPr>
          <p:spPr>
            <a:xfrm>
              <a:off x="234200" y="3510875"/>
              <a:ext cx="311250" cy="154150"/>
            </a:xfrm>
            <a:custGeom>
              <a:avLst/>
              <a:gdLst/>
              <a:ahLst/>
              <a:cxnLst/>
              <a:rect l="l" t="t" r="r" b="b"/>
              <a:pathLst>
                <a:path w="12450" h="6166" extrusionOk="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706400" y="2918875"/>
              <a:ext cx="577575" cy="299350"/>
            </a:xfrm>
            <a:custGeom>
              <a:avLst/>
              <a:gdLst/>
              <a:ahLst/>
              <a:cxnLst/>
              <a:rect l="l" t="t" r="r" b="b"/>
              <a:pathLst>
                <a:path w="23103" h="11974" extrusionOk="0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1324925" y="3370600"/>
              <a:ext cx="297575" cy="139600"/>
            </a:xfrm>
            <a:custGeom>
              <a:avLst/>
              <a:gdLst/>
              <a:ahLst/>
              <a:cxnLst/>
              <a:rect l="l" t="t" r="r" b="b"/>
              <a:pathLst>
                <a:path w="11903" h="5584" extrusionOk="0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1835650" y="2826000"/>
              <a:ext cx="666825" cy="316950"/>
            </a:xfrm>
            <a:custGeom>
              <a:avLst/>
              <a:gdLst/>
              <a:ahLst/>
              <a:cxnLst/>
              <a:rect l="l" t="t" r="r" b="b"/>
              <a:pathLst>
                <a:path w="26673" h="12678" extrusionOk="0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2948775" y="2707475"/>
              <a:ext cx="236625" cy="119550"/>
            </a:xfrm>
            <a:custGeom>
              <a:avLst/>
              <a:gdLst/>
              <a:ahLst/>
              <a:cxnLst/>
              <a:rect l="l" t="t" r="r" b="b"/>
              <a:pathLst>
                <a:path w="9465" h="4782" extrusionOk="0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3072675" y="3192025"/>
              <a:ext cx="529300" cy="291075"/>
            </a:xfrm>
            <a:custGeom>
              <a:avLst/>
              <a:gdLst/>
              <a:ahLst/>
              <a:cxnLst/>
              <a:rect l="l" t="t" r="r" b="b"/>
              <a:pathLst>
                <a:path w="21172" h="11643" extrusionOk="0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3409275" y="2154825"/>
              <a:ext cx="217575" cy="135250"/>
            </a:xfrm>
            <a:custGeom>
              <a:avLst/>
              <a:gdLst/>
              <a:ahLst/>
              <a:cxnLst/>
              <a:rect l="l" t="t" r="r" b="b"/>
              <a:pathLst>
                <a:path w="8703" h="5410" extrusionOk="0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3648775" y="2476625"/>
              <a:ext cx="324400" cy="168925"/>
            </a:xfrm>
            <a:custGeom>
              <a:avLst/>
              <a:gdLst/>
              <a:ahLst/>
              <a:cxnLst/>
              <a:rect l="l" t="t" r="r" b="b"/>
              <a:pathLst>
                <a:path w="12976" h="6757" extrusionOk="0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3804875" y="2648175"/>
              <a:ext cx="773175" cy="407800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4308275" y="3203875"/>
              <a:ext cx="536600" cy="279225"/>
            </a:xfrm>
            <a:custGeom>
              <a:avLst/>
              <a:gdLst/>
              <a:ahLst/>
              <a:cxnLst/>
              <a:rect l="l" t="t" r="r" b="b"/>
              <a:pathLst>
                <a:path w="21464" h="11169" extrusionOk="0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4321925" y="2027925"/>
              <a:ext cx="564400" cy="342625"/>
            </a:xfrm>
            <a:custGeom>
              <a:avLst/>
              <a:gdLst/>
              <a:ahLst/>
              <a:cxnLst/>
              <a:rect l="l" t="t" r="r" b="b"/>
              <a:pathLst>
                <a:path w="22576" h="13705" extrusionOk="0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5256550" y="3187950"/>
              <a:ext cx="620975" cy="355425"/>
            </a:xfrm>
            <a:custGeom>
              <a:avLst/>
              <a:gdLst/>
              <a:ahLst/>
              <a:cxnLst/>
              <a:rect l="l" t="t" r="r" b="b"/>
              <a:pathLst>
                <a:path w="24839" h="14217" extrusionOk="0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5290200" y="2689950"/>
              <a:ext cx="400025" cy="215600"/>
            </a:xfrm>
            <a:custGeom>
              <a:avLst/>
              <a:gdLst/>
              <a:ahLst/>
              <a:cxnLst/>
              <a:rect l="l" t="t" r="r" b="b"/>
              <a:pathLst>
                <a:path w="16001" h="8624" extrusionOk="0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5925800" y="2568125"/>
              <a:ext cx="588800" cy="334100"/>
            </a:xfrm>
            <a:custGeom>
              <a:avLst/>
              <a:gdLst/>
              <a:ahLst/>
              <a:cxnLst/>
              <a:rect l="l" t="t" r="r" b="b"/>
              <a:pathLst>
                <a:path w="23552" h="13364" extrusionOk="0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6654075" y="3183400"/>
              <a:ext cx="688800" cy="377550"/>
            </a:xfrm>
            <a:custGeom>
              <a:avLst/>
              <a:gdLst/>
              <a:ahLst/>
              <a:cxnLst/>
              <a:rect l="l" t="t" r="r" b="b"/>
              <a:pathLst>
                <a:path w="27552" h="15102" extrusionOk="0">
                  <a:moveTo>
                    <a:pt x="13725" y="1"/>
                  </a:moveTo>
                  <a:cubicBezTo>
                    <a:pt x="9046" y="1"/>
                    <a:pt x="4460" y="1509"/>
                    <a:pt x="2147" y="4300"/>
                  </a:cubicBezTo>
                  <a:cubicBezTo>
                    <a:pt x="1503" y="5022"/>
                    <a:pt x="1054" y="5880"/>
                    <a:pt x="800" y="6817"/>
                  </a:cubicBezTo>
                  <a:cubicBezTo>
                    <a:pt x="664" y="7499"/>
                    <a:pt x="469" y="8163"/>
                    <a:pt x="254" y="8826"/>
                  </a:cubicBezTo>
                  <a:cubicBezTo>
                    <a:pt x="137" y="9099"/>
                    <a:pt x="59" y="9392"/>
                    <a:pt x="0" y="9685"/>
                  </a:cubicBezTo>
                  <a:cubicBezTo>
                    <a:pt x="20" y="9724"/>
                    <a:pt x="137" y="10114"/>
                    <a:pt x="254" y="10543"/>
                  </a:cubicBezTo>
                  <a:cubicBezTo>
                    <a:pt x="547" y="11538"/>
                    <a:pt x="1191" y="12260"/>
                    <a:pt x="2576" y="13119"/>
                  </a:cubicBezTo>
                  <a:cubicBezTo>
                    <a:pt x="4137" y="14094"/>
                    <a:pt x="6147" y="14641"/>
                    <a:pt x="9054" y="14816"/>
                  </a:cubicBezTo>
                  <a:cubicBezTo>
                    <a:pt x="10400" y="14894"/>
                    <a:pt x="12098" y="15011"/>
                    <a:pt x="12878" y="15070"/>
                  </a:cubicBezTo>
                  <a:cubicBezTo>
                    <a:pt x="13122" y="15091"/>
                    <a:pt x="13398" y="15101"/>
                    <a:pt x="13697" y="15101"/>
                  </a:cubicBezTo>
                  <a:cubicBezTo>
                    <a:pt x="15598" y="15101"/>
                    <a:pt x="18443" y="14695"/>
                    <a:pt x="20078" y="14172"/>
                  </a:cubicBezTo>
                  <a:cubicBezTo>
                    <a:pt x="24956" y="12573"/>
                    <a:pt x="27551" y="9334"/>
                    <a:pt x="26419" y="6251"/>
                  </a:cubicBezTo>
                  <a:cubicBezTo>
                    <a:pt x="25776" y="4514"/>
                    <a:pt x="24644" y="3265"/>
                    <a:pt x="22693" y="2153"/>
                  </a:cubicBezTo>
                  <a:cubicBezTo>
                    <a:pt x="20114" y="695"/>
                    <a:pt x="16898" y="1"/>
                    <a:pt x="13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6900400" y="2703250"/>
              <a:ext cx="480500" cy="225550"/>
            </a:xfrm>
            <a:custGeom>
              <a:avLst/>
              <a:gdLst/>
              <a:ahLst/>
              <a:cxnLst/>
              <a:rect l="l" t="t" r="r" b="b"/>
              <a:pathLst>
                <a:path w="19220" h="9022" extrusionOk="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32"/>
          <p:cNvGrpSpPr/>
          <p:nvPr/>
        </p:nvGrpSpPr>
        <p:grpSpPr>
          <a:xfrm rot="10800000" flipH="1">
            <a:off x="1544702" y="121329"/>
            <a:ext cx="8589319" cy="4738713"/>
            <a:chOff x="236225" y="821275"/>
            <a:chExt cx="7149425" cy="4059550"/>
          </a:xfrm>
          <a:solidFill>
            <a:srgbClr val="00B0F0"/>
          </a:solidFill>
        </p:grpSpPr>
        <p:sp>
          <p:nvSpPr>
            <p:cNvPr id="559" name="Google Shape;559;p32"/>
            <p:cNvSpPr/>
            <p:nvPr/>
          </p:nvSpPr>
          <p:spPr>
            <a:xfrm>
              <a:off x="280050" y="944225"/>
              <a:ext cx="7020350" cy="3821725"/>
            </a:xfrm>
            <a:custGeom>
              <a:avLst/>
              <a:gdLst/>
              <a:ahLst/>
              <a:cxnLst/>
              <a:rect l="l" t="t" r="r" b="b"/>
              <a:pathLst>
                <a:path w="280814" h="152869" extrusionOk="0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36225" y="821275"/>
              <a:ext cx="7149425" cy="4059550"/>
            </a:xfrm>
            <a:custGeom>
              <a:avLst/>
              <a:gdLst/>
              <a:ahLst/>
              <a:cxnLst/>
              <a:rect l="l" t="t" r="r" b="b"/>
              <a:pathLst>
                <a:path w="285977" h="162382" extrusionOk="0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5" name="Google Shape;565;p32"/>
          <p:cNvSpPr/>
          <p:nvPr/>
        </p:nvSpPr>
        <p:spPr>
          <a:xfrm>
            <a:off x="28192" y="1451568"/>
            <a:ext cx="3248100" cy="217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2"/>
          <p:cNvSpPr txBox="1">
            <a:spLocks noGrp="1"/>
          </p:cNvSpPr>
          <p:nvPr>
            <p:ph type="subTitle" idx="1"/>
          </p:nvPr>
        </p:nvSpPr>
        <p:spPr>
          <a:xfrm flipH="1">
            <a:off x="5270525" y="1042737"/>
            <a:ext cx="2648372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Encourage the patient to assist as much as possible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570" name="Google Shape;570;p32"/>
          <p:cNvSpPr txBox="1">
            <a:spLocks noGrp="1"/>
          </p:cNvSpPr>
          <p:nvPr>
            <p:ph type="subTitle" idx="2"/>
          </p:nvPr>
        </p:nvSpPr>
        <p:spPr>
          <a:xfrm flipH="1">
            <a:off x="5411276" y="2562625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 mechanical aids.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572" name="Google Shape;572;p32"/>
          <p:cNvSpPr txBox="1">
            <a:spLocks noGrp="1"/>
          </p:cNvSpPr>
          <p:nvPr>
            <p:ph type="subTitle" idx="3"/>
          </p:nvPr>
        </p:nvSpPr>
        <p:spPr>
          <a:xfrm flipH="1">
            <a:off x="3221443" y="3758379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Frequent position changes.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574" name="Google Shape;574;p32"/>
          <p:cNvSpPr txBox="1">
            <a:spLocks noGrp="1"/>
          </p:cNvSpPr>
          <p:nvPr>
            <p:ph type="subTitle" idx="4"/>
          </p:nvPr>
        </p:nvSpPr>
        <p:spPr>
          <a:xfrm flipH="1">
            <a:off x="3221443" y="2315366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Get adequate help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567" name="Google Shape;567;p32"/>
          <p:cNvSpPr txBox="1">
            <a:spLocks noGrp="1"/>
          </p:cNvSpPr>
          <p:nvPr>
            <p:ph type="ctrTitle"/>
          </p:nvPr>
        </p:nvSpPr>
        <p:spPr>
          <a:xfrm flipH="1">
            <a:off x="129007" y="1403676"/>
            <a:ext cx="2013900" cy="18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Guiedlines</a:t>
            </a:r>
            <a:r>
              <a:rPr lang="en-US" sz="2800" dirty="0" smtClean="0">
                <a:solidFill>
                  <a:schemeClr val="tx1"/>
                </a:solidFill>
              </a:rPr>
              <a:t> for patient positioning: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569" name="Google Shape;569;p32"/>
          <p:cNvSpPr txBox="1">
            <a:spLocks noGrp="1"/>
          </p:cNvSpPr>
          <p:nvPr>
            <p:ph type="title" idx="5"/>
          </p:nvPr>
        </p:nvSpPr>
        <p:spPr>
          <a:xfrm flipH="1">
            <a:off x="5279237" y="530518"/>
            <a:ext cx="224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1"/>
                </a:solidFill>
              </a:rPr>
              <a:t>02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71" name="Google Shape;571;p32"/>
          <p:cNvSpPr txBox="1">
            <a:spLocks noGrp="1"/>
          </p:cNvSpPr>
          <p:nvPr>
            <p:ph type="title" idx="6"/>
          </p:nvPr>
        </p:nvSpPr>
        <p:spPr>
          <a:xfrm flipH="1">
            <a:off x="5401526" y="2123495"/>
            <a:ext cx="224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1"/>
                </a:solidFill>
              </a:rPr>
              <a:t>04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73" name="Google Shape;573;p32"/>
          <p:cNvSpPr txBox="1">
            <a:spLocks noGrp="1"/>
          </p:cNvSpPr>
          <p:nvPr>
            <p:ph type="title" idx="7"/>
          </p:nvPr>
        </p:nvSpPr>
        <p:spPr>
          <a:xfrm flipH="1">
            <a:off x="3099384" y="582601"/>
            <a:ext cx="224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1"/>
                </a:solidFill>
              </a:rPr>
              <a:t>01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75" name="Google Shape;575;p32"/>
          <p:cNvSpPr txBox="1">
            <a:spLocks noGrp="1"/>
          </p:cNvSpPr>
          <p:nvPr>
            <p:ph type="title" idx="8"/>
          </p:nvPr>
        </p:nvSpPr>
        <p:spPr>
          <a:xfrm flipH="1">
            <a:off x="3126978" y="2055709"/>
            <a:ext cx="224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1"/>
                </a:solidFill>
              </a:rPr>
              <a:t>03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9"/>
          </p:nvPr>
        </p:nvSpPr>
        <p:spPr>
          <a:xfrm flipH="1">
            <a:off x="2727002" y="1066250"/>
            <a:ext cx="2517197" cy="577800"/>
          </a:xfrm>
        </p:spPr>
        <p:txBody>
          <a:bodyPr/>
          <a:lstStyle/>
          <a:p>
            <a:r>
              <a:rPr lang="en-US" sz="1800" dirty="0"/>
              <a:t>Explain the </a:t>
            </a:r>
            <a:r>
              <a:rPr lang="en-US" sz="2000" dirty="0" smtClean="0"/>
              <a:t>procedure</a:t>
            </a:r>
            <a:r>
              <a:rPr lang="en-US" sz="1400" dirty="0" smtClean="0"/>
              <a:t>.</a:t>
            </a:r>
            <a:endParaRPr lang="fa-IR" sz="1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>
          <a:xfrm flipH="1">
            <a:off x="493407" y="4644814"/>
            <a:ext cx="1841400" cy="57780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>
          <a:xfrm flipH="1">
            <a:off x="589050" y="3938991"/>
            <a:ext cx="1841400" cy="57780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5"/>
          </p:nvPr>
        </p:nvSpPr>
        <p:spPr>
          <a:xfrm flipH="1">
            <a:off x="2063098" y="4414042"/>
            <a:ext cx="1841400" cy="57780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580" name="Google Shape;580;p32"/>
          <p:cNvSpPr/>
          <p:nvPr/>
        </p:nvSpPr>
        <p:spPr>
          <a:xfrm>
            <a:off x="3920504" y="1903712"/>
            <a:ext cx="537900" cy="107400"/>
          </a:xfrm>
          <a:prstGeom prst="rect">
            <a:avLst/>
          </a:prstGeom>
          <a:solidFill>
            <a:srgbClr val="FAE1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2"/>
          <p:cNvSpPr/>
          <p:nvPr/>
        </p:nvSpPr>
        <p:spPr>
          <a:xfrm>
            <a:off x="6203849" y="1951958"/>
            <a:ext cx="537900" cy="107400"/>
          </a:xfrm>
          <a:prstGeom prst="rect">
            <a:avLst/>
          </a:prstGeom>
          <a:solidFill>
            <a:srgbClr val="FAE1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575;p32"/>
          <p:cNvSpPr txBox="1">
            <a:spLocks/>
          </p:cNvSpPr>
          <p:nvPr/>
        </p:nvSpPr>
        <p:spPr>
          <a:xfrm flipH="1">
            <a:off x="3168025" y="3258810"/>
            <a:ext cx="2248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Arvo"/>
              <a:buNone/>
              <a:defRPr sz="3600" b="0" i="0" u="none" strike="noStrike" cap="none">
                <a:solidFill>
                  <a:srgbClr val="E87E45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" dirty="0" smtClean="0">
                <a:solidFill>
                  <a:schemeClr val="bg1"/>
                </a:solidFill>
              </a:rPr>
              <a:t>05</a:t>
            </a:r>
            <a:endParaRPr lang="es" dirty="0">
              <a:solidFill>
                <a:schemeClr val="bg1"/>
              </a:solidFill>
            </a:endParaRPr>
          </a:p>
        </p:txBody>
      </p:sp>
      <p:sp>
        <p:nvSpPr>
          <p:cNvPr id="769" name="Google Shape;575;p32"/>
          <p:cNvSpPr txBox="1">
            <a:spLocks/>
          </p:cNvSpPr>
          <p:nvPr/>
        </p:nvSpPr>
        <p:spPr>
          <a:xfrm flipH="1">
            <a:off x="5512855" y="3302996"/>
            <a:ext cx="2248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Arvo"/>
              <a:buNone/>
              <a:defRPr sz="3600" b="0" i="0" u="none" strike="noStrike" cap="none">
                <a:solidFill>
                  <a:srgbClr val="E87E45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" dirty="0" smtClean="0">
                <a:solidFill>
                  <a:schemeClr val="bg1"/>
                </a:solidFill>
              </a:rPr>
              <a:t>06</a:t>
            </a:r>
            <a:endParaRPr lang="es" dirty="0">
              <a:solidFill>
                <a:schemeClr val="bg1"/>
              </a:solidFill>
            </a:endParaRPr>
          </a:p>
        </p:txBody>
      </p:sp>
      <p:sp>
        <p:nvSpPr>
          <p:cNvPr id="770" name="Google Shape;580;p32"/>
          <p:cNvSpPr/>
          <p:nvPr/>
        </p:nvSpPr>
        <p:spPr>
          <a:xfrm>
            <a:off x="4009492" y="3178780"/>
            <a:ext cx="537900" cy="107400"/>
          </a:xfrm>
          <a:prstGeom prst="rect">
            <a:avLst/>
          </a:prstGeom>
          <a:solidFill>
            <a:srgbClr val="FAE1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580;p32"/>
          <p:cNvSpPr/>
          <p:nvPr/>
        </p:nvSpPr>
        <p:spPr>
          <a:xfrm>
            <a:off x="6403487" y="3226052"/>
            <a:ext cx="537900" cy="107400"/>
          </a:xfrm>
          <a:prstGeom prst="rect">
            <a:avLst/>
          </a:prstGeom>
          <a:solidFill>
            <a:srgbClr val="FAE1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572;p32"/>
          <p:cNvSpPr txBox="1">
            <a:spLocks/>
          </p:cNvSpPr>
          <p:nvPr/>
        </p:nvSpPr>
        <p:spPr>
          <a:xfrm flipH="1">
            <a:off x="5410435" y="3824279"/>
            <a:ext cx="2229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E87E4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E87E4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E87E4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E87E4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E87E4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E87E4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E87E4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E87E4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E87E4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US" sz="1800" dirty="0" smtClean="0">
                <a:solidFill>
                  <a:schemeClr val="tx1"/>
                </a:solidFill>
              </a:rPr>
              <a:t>Avoid friction and shearing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33"/>
          <p:cNvSpPr/>
          <p:nvPr/>
        </p:nvSpPr>
        <p:spPr>
          <a:xfrm rot="10800000">
            <a:off x="-308617" y="1003325"/>
            <a:ext cx="6171950" cy="3489684"/>
          </a:xfrm>
          <a:custGeom>
            <a:avLst/>
            <a:gdLst/>
            <a:ahLst/>
            <a:cxnLst/>
            <a:rect l="l" t="t" r="r" b="b"/>
            <a:pathLst>
              <a:path w="283176" h="153061" extrusionOk="0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-77720" y="1639343"/>
            <a:ext cx="3035100" cy="6777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Place yourself near the patient.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fa-IR" dirty="0">
              <a:solidFill>
                <a:schemeClr val="accent3"/>
              </a:solidFill>
            </a:endParaRPr>
          </a:p>
        </p:txBody>
      </p:sp>
      <p:sp>
        <p:nvSpPr>
          <p:cNvPr id="879" name="Google Shape;879;p33"/>
          <p:cNvSpPr txBox="1">
            <a:spLocks noGrp="1"/>
          </p:cNvSpPr>
          <p:nvPr>
            <p:ph type="subTitle" idx="1"/>
          </p:nvPr>
        </p:nvSpPr>
        <p:spPr>
          <a:xfrm flipH="1">
            <a:off x="328729" y="222232"/>
            <a:ext cx="45432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Proper body mechanics for your safety and your patients safety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18" y="2152569"/>
            <a:ext cx="37007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1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Avoid twisting your back , neck and pelvis by keeping them aligned.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693301" y="2988960"/>
            <a:ext cx="3151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Bend your knees and keep your feet apart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sz="1800" dirty="0" smtClean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sz="18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7149" y="3679439"/>
            <a:ext cx="50261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your arms and legs and not your </a:t>
            </a:r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1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sz="1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sz="1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sz="1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sz="1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5116" y="39536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Tighten your abs and gluteal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muscels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 prepare for the move . The person with the nurses efforts and begins counting to </a:t>
            </a:r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endParaRPr lang="fa-IR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4"/>
          <p:cNvSpPr/>
          <p:nvPr/>
        </p:nvSpPr>
        <p:spPr>
          <a:xfrm rot="13914885">
            <a:off x="1775614" y="737629"/>
            <a:ext cx="6799840" cy="5532151"/>
          </a:xfrm>
          <a:custGeom>
            <a:avLst/>
            <a:gdLst/>
            <a:ahLst/>
            <a:cxnLst/>
            <a:rect l="l" t="t" r="r" b="b"/>
            <a:pathLst>
              <a:path w="259995" h="198239" extrusionOk="0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4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4"/>
          <p:cNvSpPr txBox="1">
            <a:spLocks noGrp="1"/>
          </p:cNvSpPr>
          <p:nvPr>
            <p:ph type="subTitle" idx="1"/>
          </p:nvPr>
        </p:nvSpPr>
        <p:spPr>
          <a:xfrm>
            <a:off x="3605475" y="3039400"/>
            <a:ext cx="1957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954" name="Google Shape;954;p34"/>
          <p:cNvSpPr txBox="1">
            <a:spLocks noGrp="1"/>
          </p:cNvSpPr>
          <p:nvPr>
            <p:ph type="title" idx="2"/>
          </p:nvPr>
        </p:nvSpPr>
        <p:spPr>
          <a:xfrm>
            <a:off x="3323988" y="1873913"/>
            <a:ext cx="271879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common patient positions :</a:t>
            </a:r>
            <a:endParaRPr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224" y="895612"/>
            <a:ext cx="1475360" cy="1420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87758">
            <a:off x="6209630" y="819406"/>
            <a:ext cx="1475360" cy="1420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 txBox="1">
            <a:spLocks/>
          </p:cNvSpPr>
          <p:nvPr/>
        </p:nvSpPr>
        <p:spPr>
          <a:xfrm>
            <a:off x="525709" y="392555"/>
            <a:ext cx="8229600" cy="85725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40" tIns="45720" rIns="91440" bIns="45720" rtlCol="0" anchor="ctr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0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0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0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0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0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0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0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0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0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rtl="1"/>
            <a:r>
              <a:rPr lang="fa-IR" sz="3600" dirty="0" smtClean="0"/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Spine or dorsal recumbent position: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027714" y="1590792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Siliguri"/>
              <a:buChar char="●"/>
              <a:defRPr sz="1200" b="0" i="0" u="none" strike="noStrike" cap="none">
                <a:solidFill>
                  <a:srgbClr val="00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Siliguri"/>
              <a:buChar char="○"/>
              <a:defRPr sz="1200" b="0" i="0" u="none" strike="noStrike" cap="none">
                <a:solidFill>
                  <a:srgbClr val="00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Siliguri"/>
              <a:buChar char="■"/>
              <a:defRPr sz="1200" b="0" i="0" u="none" strike="noStrike" cap="none">
                <a:solidFill>
                  <a:srgbClr val="00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Siliguri"/>
              <a:buChar char="●"/>
              <a:defRPr sz="1200" b="0" i="0" u="none" strike="noStrike" cap="none">
                <a:solidFill>
                  <a:srgbClr val="00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Siliguri"/>
              <a:buChar char="○"/>
              <a:defRPr sz="1200" b="0" i="0" u="none" strike="noStrike" cap="none">
                <a:solidFill>
                  <a:srgbClr val="00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Siliguri"/>
              <a:buChar char="■"/>
              <a:defRPr sz="1200" b="0" i="0" u="none" strike="noStrike" cap="none">
                <a:solidFill>
                  <a:srgbClr val="00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Siliguri"/>
              <a:buChar char="●"/>
              <a:defRPr sz="1200" b="0" i="0" u="none" strike="noStrike" cap="none">
                <a:solidFill>
                  <a:srgbClr val="00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ind Siliguri"/>
              <a:buChar char="○"/>
              <a:defRPr sz="1200" b="0" i="0" u="none" strike="noStrike" cap="none">
                <a:solidFill>
                  <a:srgbClr val="00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Hind Siliguri"/>
              <a:buChar char="■"/>
              <a:defRPr sz="1200" b="0" i="0" u="none" strike="noStrike" cap="none">
                <a:solidFill>
                  <a:srgbClr val="00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Variation in position.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Most commonly used position.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Watch out for skin breakdown.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Support for supine position.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792"/>
            <a:ext cx="2975072" cy="187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7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2" name="Google Shape;3412;p52"/>
          <p:cNvGrpSpPr/>
          <p:nvPr/>
        </p:nvGrpSpPr>
        <p:grpSpPr>
          <a:xfrm rot="19935995">
            <a:off x="3969018" y="2146155"/>
            <a:ext cx="4827936" cy="2683339"/>
            <a:chOff x="235075" y="777725"/>
            <a:chExt cx="7435799" cy="4132775"/>
          </a:xfrm>
        </p:grpSpPr>
        <p:sp>
          <p:nvSpPr>
            <p:cNvPr id="3413" name="Google Shape;3413;p52"/>
            <p:cNvSpPr/>
            <p:nvPr/>
          </p:nvSpPr>
          <p:spPr>
            <a:xfrm>
              <a:off x="591475" y="985829"/>
              <a:ext cx="7079399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52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1" name="Google Shape;3631;p52"/>
          <p:cNvSpPr txBox="1">
            <a:spLocks noGrp="1"/>
          </p:cNvSpPr>
          <p:nvPr>
            <p:ph type="subTitle" idx="1"/>
          </p:nvPr>
        </p:nvSpPr>
        <p:spPr>
          <a:xfrm>
            <a:off x="977129" y="1995307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In prone position , the patient lies on the abdomen with their head turned to one side and the hips are not flexed .</a:t>
            </a:r>
            <a:endParaRPr sz="2000" dirty="0"/>
          </a:p>
        </p:txBody>
      </p:sp>
      <p:sp>
        <p:nvSpPr>
          <p:cNvPr id="3632" name="Google Shape;3632;p52"/>
          <p:cNvSpPr txBox="1">
            <a:spLocks noGrp="1"/>
          </p:cNvSpPr>
          <p:nvPr>
            <p:ph type="title"/>
          </p:nvPr>
        </p:nvSpPr>
        <p:spPr>
          <a:xfrm>
            <a:off x="32294" y="555147"/>
            <a:ext cx="4758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33" name="Google Shape;3633;p52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AE1C8"/>
              </a:solidFill>
            </a:endParaRPr>
          </a:p>
        </p:txBody>
      </p:sp>
      <p:sp>
        <p:nvSpPr>
          <p:cNvPr id="3634" name="Google Shape;3634;p52"/>
          <p:cNvSpPr txBox="1">
            <a:spLocks noGrp="1"/>
          </p:cNvSpPr>
          <p:nvPr>
            <p:ph type="title" idx="3"/>
          </p:nvPr>
        </p:nvSpPr>
        <p:spPr>
          <a:xfrm>
            <a:off x="-728082" y="5309585"/>
            <a:ext cx="4758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AE1C8"/>
              </a:solidFill>
            </a:endParaRPr>
          </a:p>
        </p:txBody>
      </p:sp>
      <p:sp>
        <p:nvSpPr>
          <p:cNvPr id="3635" name="Google Shape;3635;p52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AE1C8"/>
              </a:solidFill>
            </a:endParaRPr>
          </a:p>
        </p:txBody>
      </p:sp>
      <p:sp>
        <p:nvSpPr>
          <p:cNvPr id="3636" name="Google Shape;3636;p52"/>
          <p:cNvSpPr txBox="1">
            <a:spLocks noGrp="1"/>
          </p:cNvSpPr>
          <p:nvPr>
            <p:ph type="title" idx="5"/>
          </p:nvPr>
        </p:nvSpPr>
        <p:spPr>
          <a:xfrm>
            <a:off x="105644" y="3996027"/>
            <a:ext cx="4758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AE1C8"/>
              </a:solidFill>
            </a:endParaRPr>
          </a:p>
        </p:txBody>
      </p:sp>
      <p:grpSp>
        <p:nvGrpSpPr>
          <p:cNvPr id="3637" name="Google Shape;3637;p52"/>
          <p:cNvGrpSpPr/>
          <p:nvPr/>
        </p:nvGrpSpPr>
        <p:grpSpPr>
          <a:xfrm>
            <a:off x="4998813" y="4059225"/>
            <a:ext cx="993151" cy="929412"/>
            <a:chOff x="720001" y="115874"/>
            <a:chExt cx="1901495" cy="1779461"/>
          </a:xfrm>
        </p:grpSpPr>
        <p:sp>
          <p:nvSpPr>
            <p:cNvPr id="3638" name="Google Shape;3638;p52"/>
            <p:cNvSpPr/>
            <p:nvPr/>
          </p:nvSpPr>
          <p:spPr>
            <a:xfrm>
              <a:off x="2151238" y="1123161"/>
              <a:ext cx="470258" cy="445473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2"/>
            <p:cNvSpPr/>
            <p:nvPr/>
          </p:nvSpPr>
          <p:spPr>
            <a:xfrm>
              <a:off x="2300251" y="487599"/>
              <a:ext cx="271596" cy="25968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2"/>
            <p:cNvSpPr/>
            <p:nvPr/>
          </p:nvSpPr>
          <p:spPr>
            <a:xfrm>
              <a:off x="1653900" y="265223"/>
              <a:ext cx="470258" cy="44963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2"/>
            <p:cNvSpPr/>
            <p:nvPr/>
          </p:nvSpPr>
          <p:spPr>
            <a:xfrm>
              <a:off x="1159174" y="265226"/>
              <a:ext cx="365756" cy="349717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2"/>
            <p:cNvSpPr/>
            <p:nvPr/>
          </p:nvSpPr>
          <p:spPr>
            <a:xfrm>
              <a:off x="1540778" y="779259"/>
              <a:ext cx="432158" cy="413208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2"/>
            <p:cNvSpPr/>
            <p:nvPr/>
          </p:nvSpPr>
          <p:spPr>
            <a:xfrm>
              <a:off x="1251700" y="1292798"/>
              <a:ext cx="470258" cy="44963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2"/>
            <p:cNvSpPr/>
            <p:nvPr/>
          </p:nvSpPr>
          <p:spPr>
            <a:xfrm>
              <a:off x="1927951" y="1635649"/>
              <a:ext cx="271596" cy="25968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2"/>
            <p:cNvSpPr/>
            <p:nvPr/>
          </p:nvSpPr>
          <p:spPr>
            <a:xfrm>
              <a:off x="720001" y="115874"/>
              <a:ext cx="271596" cy="25968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6" name="Google Shape;3646;p52"/>
          <p:cNvGrpSpPr/>
          <p:nvPr/>
        </p:nvGrpSpPr>
        <p:grpSpPr>
          <a:xfrm>
            <a:off x="6085854" y="4168293"/>
            <a:ext cx="1160922" cy="758030"/>
            <a:chOff x="720001" y="115874"/>
            <a:chExt cx="1851846" cy="1209172"/>
          </a:xfrm>
        </p:grpSpPr>
        <p:sp>
          <p:nvSpPr>
            <p:cNvPr id="3647" name="Google Shape;3647;p52"/>
            <p:cNvSpPr/>
            <p:nvPr/>
          </p:nvSpPr>
          <p:spPr>
            <a:xfrm>
              <a:off x="2300251" y="487599"/>
              <a:ext cx="271596" cy="25968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2"/>
            <p:cNvSpPr/>
            <p:nvPr/>
          </p:nvSpPr>
          <p:spPr>
            <a:xfrm>
              <a:off x="1342789" y="135060"/>
              <a:ext cx="470258" cy="44963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2"/>
            <p:cNvSpPr/>
            <p:nvPr/>
          </p:nvSpPr>
          <p:spPr>
            <a:xfrm>
              <a:off x="832966" y="650945"/>
              <a:ext cx="365756" cy="349717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2"/>
            <p:cNvSpPr/>
            <p:nvPr/>
          </p:nvSpPr>
          <p:spPr>
            <a:xfrm>
              <a:off x="1289799" y="911838"/>
              <a:ext cx="432158" cy="413208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2"/>
            <p:cNvSpPr/>
            <p:nvPr/>
          </p:nvSpPr>
          <p:spPr>
            <a:xfrm>
              <a:off x="1813042" y="747294"/>
              <a:ext cx="271596" cy="25968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2"/>
            <p:cNvSpPr/>
            <p:nvPr/>
          </p:nvSpPr>
          <p:spPr>
            <a:xfrm>
              <a:off x="720001" y="115874"/>
              <a:ext cx="271596" cy="25968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4830426" y="2847145"/>
            <a:ext cx="4044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8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Extention</a:t>
            </a:r>
            <a:r>
              <a:rPr lang="en-US" sz="1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hips and knee joints.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Contraindicate for spine problems.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Drainage of secretions.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Placing support in prone</a:t>
            </a:r>
            <a:r>
              <a:rPr lang="en-US" sz="1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1800" b="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85" y="253010"/>
            <a:ext cx="2621276" cy="17004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8823" y="1087879"/>
            <a:ext cx="3464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>
                <a:solidFill>
                  <a:schemeClr val="bg1"/>
                </a:solidFill>
              </a:rPr>
              <a:t>Prone position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36"/>
          <p:cNvGrpSpPr/>
          <p:nvPr/>
        </p:nvGrpSpPr>
        <p:grpSpPr>
          <a:xfrm rot="5400000">
            <a:off x="-2275431" y="-819560"/>
            <a:ext cx="8953931" cy="5412446"/>
            <a:chOff x="238125" y="693075"/>
            <a:chExt cx="7137450" cy="4314425"/>
          </a:xfrm>
        </p:grpSpPr>
        <p:sp>
          <p:nvSpPr>
            <p:cNvPr id="1121" name="Google Shape;1121;p36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8" name="Google Shape;1128;p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31" name="Google Shape;1131;p36"/>
          <p:cNvSpPr txBox="1">
            <a:spLocks noGrp="1"/>
          </p:cNvSpPr>
          <p:nvPr>
            <p:ph type="subTitle" idx="3"/>
          </p:nvPr>
        </p:nvSpPr>
        <p:spPr>
          <a:xfrm flipH="1">
            <a:off x="4723296" y="2862986"/>
            <a:ext cx="5041357" cy="553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</a:t>
            </a:r>
            <a:r>
              <a:rPr lang="es" sz="2400" dirty="0" smtClean="0"/>
              <a:t>xtention of hips and knee joints.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B</a:t>
            </a:r>
            <a:r>
              <a:rPr lang="es" sz="2400" dirty="0" smtClean="0"/>
              <a:t>ody weight disterbution.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</a:t>
            </a:r>
            <a:r>
              <a:rPr lang="es" sz="2400" dirty="0" smtClean="0"/>
              <a:t>upport pillows needed</a:t>
            </a:r>
            <a:r>
              <a:rPr lang="es" sz="2800" dirty="0" smtClean="0"/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/>
          </a:p>
        </p:txBody>
      </p:sp>
      <p:sp>
        <p:nvSpPr>
          <p:cNvPr id="1127" name="Google Shape;1127;p36"/>
          <p:cNvSpPr txBox="1">
            <a:spLocks noGrp="1"/>
          </p:cNvSpPr>
          <p:nvPr>
            <p:ph type="title" idx="4"/>
          </p:nvPr>
        </p:nvSpPr>
        <p:spPr>
          <a:xfrm>
            <a:off x="580872" y="2113371"/>
            <a:ext cx="3773013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chemeClr val="bg1"/>
                </a:solidFill>
              </a:rPr>
              <a:t>L</a:t>
            </a:r>
            <a:r>
              <a:rPr lang="es" sz="6600" dirty="0" smtClean="0">
                <a:solidFill>
                  <a:schemeClr val="bg1"/>
                </a:solidFill>
              </a:rPr>
              <a:t>ateral position</a:t>
            </a:r>
            <a:endParaRPr sz="6600" dirty="0">
              <a:solidFill>
                <a:schemeClr val="bg1"/>
              </a:solidFill>
            </a:endParaRPr>
          </a:p>
        </p:txBody>
      </p:sp>
      <p:grpSp>
        <p:nvGrpSpPr>
          <p:cNvPr id="1143" name="Google Shape;1143;p36"/>
          <p:cNvGrpSpPr/>
          <p:nvPr/>
        </p:nvGrpSpPr>
        <p:grpSpPr>
          <a:xfrm>
            <a:off x="4537976" y="3494377"/>
            <a:ext cx="231332" cy="216860"/>
            <a:chOff x="3865000" y="847675"/>
            <a:chExt cx="483150" cy="452925"/>
          </a:xfrm>
        </p:grpSpPr>
        <p:sp>
          <p:nvSpPr>
            <p:cNvPr id="1144" name="Google Shape;1144;p36"/>
            <p:cNvSpPr/>
            <p:nvPr/>
          </p:nvSpPr>
          <p:spPr>
            <a:xfrm>
              <a:off x="3865000" y="847675"/>
              <a:ext cx="483150" cy="452925"/>
            </a:xfrm>
            <a:custGeom>
              <a:avLst/>
              <a:gdLst/>
              <a:ahLst/>
              <a:cxnLst/>
              <a:rect l="l" t="t" r="r" b="b"/>
              <a:pathLst>
                <a:path w="19326" h="18117" extrusionOk="0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4173600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40688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39641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96" y="697076"/>
            <a:ext cx="3825848" cy="1685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558;p32"/>
          <p:cNvGrpSpPr/>
          <p:nvPr/>
        </p:nvGrpSpPr>
        <p:grpSpPr>
          <a:xfrm rot="10800000" flipH="1">
            <a:off x="3469069" y="273413"/>
            <a:ext cx="8596839" cy="4738714"/>
            <a:chOff x="236225" y="821275"/>
            <a:chExt cx="7155684" cy="405955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6" name="Google Shape;559;p32"/>
            <p:cNvSpPr/>
            <p:nvPr/>
          </p:nvSpPr>
          <p:spPr>
            <a:xfrm>
              <a:off x="371559" y="1059101"/>
              <a:ext cx="7020350" cy="3821725"/>
            </a:xfrm>
            <a:custGeom>
              <a:avLst/>
              <a:gdLst/>
              <a:ahLst/>
              <a:cxnLst/>
              <a:rect l="l" t="t" r="r" b="b"/>
              <a:pathLst>
                <a:path w="280814" h="152869" extrusionOk="0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0;p32"/>
            <p:cNvSpPr/>
            <p:nvPr/>
          </p:nvSpPr>
          <p:spPr>
            <a:xfrm>
              <a:off x="236225" y="821275"/>
              <a:ext cx="7149425" cy="4059550"/>
            </a:xfrm>
            <a:custGeom>
              <a:avLst/>
              <a:gdLst/>
              <a:ahLst/>
              <a:cxnLst/>
              <a:rect l="l" t="t" r="r" b="b"/>
              <a:pathLst>
                <a:path w="285977" h="162382" extrusionOk="0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4" y="1269955"/>
            <a:ext cx="3283996" cy="223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554" y="480543"/>
            <a:ext cx="3775393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dirty="0">
                <a:solidFill>
                  <a:schemeClr val="bg1"/>
                </a:solidFill>
                <a:latin typeface="Squada One"/>
                <a:ea typeface="Squada One"/>
                <a:cs typeface="Squada One"/>
                <a:sym typeface="Squada One"/>
              </a:rPr>
              <a:t>Fowler’s Position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693222" y="1234677"/>
            <a:ext cx="369832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Promotes lung expansion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Useful for NGT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Prepare for walking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Poor neck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a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footboard.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Etymology.</a:t>
            </a:r>
          </a:p>
        </p:txBody>
      </p:sp>
    </p:spTree>
    <p:extLst>
      <p:ext uri="{BB962C8B-B14F-4D97-AF65-F5344CB8AC3E}">
        <p14:creationId xmlns:p14="http://schemas.microsoft.com/office/powerpoint/2010/main" val="52905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7000717</TotalTime>
  <Words>306</Words>
  <Application>Microsoft Office PowerPoint</Application>
  <PresentationFormat>On-screen Show (16:9)</PresentationFormat>
  <Paragraphs>68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Arvo</vt:lpstr>
      <vt:lpstr>Calibri</vt:lpstr>
      <vt:lpstr>Calibri Light</vt:lpstr>
      <vt:lpstr>Fira Sans Extra Condensed Medium</vt:lpstr>
      <vt:lpstr>Hind Siliguri</vt:lpstr>
      <vt:lpstr>Roboto</vt:lpstr>
      <vt:lpstr>Squada One</vt:lpstr>
      <vt:lpstr>Times New Roman</vt:lpstr>
      <vt:lpstr>Wingdings</vt:lpstr>
      <vt:lpstr>Office Theme</vt:lpstr>
      <vt:lpstr> </vt:lpstr>
      <vt:lpstr>PowerPoint Presentation</vt:lpstr>
      <vt:lpstr>Guiedlines for patient positioning:</vt:lpstr>
      <vt:lpstr>Place yourself near the patient.   </vt:lpstr>
      <vt:lpstr>common patient positions :</vt:lpstr>
      <vt:lpstr>PowerPoint Presentation</vt:lpstr>
      <vt:lpstr>PowerPoint Presentation</vt:lpstr>
      <vt:lpstr>PowerPoint Presentation</vt:lpstr>
      <vt:lpstr>PowerPoint Presentation</vt:lpstr>
      <vt:lpstr>Support devices for patient positioning </vt:lpstr>
      <vt:lpstr>PowerPoint Presentation</vt:lpstr>
      <vt:lpstr>Thank you for watching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WORLD!</dc:title>
  <dc:creator>Erfan Poorhang</dc:creator>
  <cp:lastModifiedBy>it8</cp:lastModifiedBy>
  <cp:revision>39</cp:revision>
  <dcterms:modified xsi:type="dcterms:W3CDTF">2023-11-19T10:38:39Z</dcterms:modified>
</cp:coreProperties>
</file>