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2"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E0A3"/>
    <a:srgbClr val="D68B1C"/>
    <a:srgbClr val="D0005E"/>
    <a:srgbClr val="BE0260"/>
    <a:srgbClr val="018ACF"/>
    <a:srgbClr val="D09622"/>
    <a:srgbClr val="CC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868" autoAdjust="0"/>
    <p:restoredTop sz="94660"/>
  </p:normalViewPr>
  <p:slideViewPr>
    <p:cSldViewPr>
      <p:cViewPr varScale="1">
        <p:scale>
          <a:sx n="60" d="100"/>
          <a:sy n="60" d="100"/>
        </p:scale>
        <p:origin x="1590" y="60"/>
      </p:cViewPr>
      <p:guideLst>
        <p:guide orient="horz" pos="2160"/>
        <p:guide pos="2880"/>
      </p:guideLst>
    </p:cSldViewPr>
  </p:slideViewPr>
  <p:notesTextViewPr>
    <p:cViewPr>
      <p:scale>
        <a:sx n="1" d="1"/>
        <a:sy n="1" d="1"/>
      </p:scale>
      <p:origin x="0" y="0"/>
    </p:cViewPr>
  </p:notesTextViewPr>
  <p:gridSpacing cx="152705" cy="152705"/>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07080" y="2054655"/>
            <a:ext cx="7772400" cy="763525"/>
          </a:xfrm>
          <a:effectLst>
            <a:outerShdw blurRad="50800" dist="38100" dir="2700000" algn="tl" rotWithShape="0">
              <a:prstClr val="black">
                <a:alpha val="40000"/>
              </a:prstClr>
            </a:outerShdw>
          </a:effectLst>
        </p:spPr>
        <p:txBody>
          <a:bodyPr>
            <a:normAutofit/>
          </a:bodyPr>
          <a:lstStyle>
            <a:lvl1pPr algn="r">
              <a:defRPr sz="3600">
                <a:solidFill>
                  <a:srgbClr val="FFE0A3"/>
                </a:solidFill>
              </a:defRPr>
            </a:lvl1pPr>
          </a:lstStyle>
          <a:p>
            <a:r>
              <a:rPr lang="en-US" dirty="0"/>
              <a:t>Click to edit Master title style</a:t>
            </a:r>
          </a:p>
        </p:txBody>
      </p:sp>
      <p:sp>
        <p:nvSpPr>
          <p:cNvPr id="3" name="Subtitle 2"/>
          <p:cNvSpPr>
            <a:spLocks noGrp="1"/>
          </p:cNvSpPr>
          <p:nvPr>
            <p:ph type="subTitle" idx="1"/>
          </p:nvPr>
        </p:nvSpPr>
        <p:spPr>
          <a:xfrm>
            <a:off x="2281425" y="2970885"/>
            <a:ext cx="6400800" cy="458115"/>
          </a:xfrm>
        </p:spPr>
        <p:txBody>
          <a:bodyPr>
            <a:normAutofit/>
          </a:bodyPr>
          <a:lstStyle>
            <a:lvl1pPr marL="0" indent="0" algn="r">
              <a:buNone/>
              <a:defRPr sz="26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53074F12-AA26-4AC8-9962-C36BB8F32554}" type="datetimeFigureOut">
              <a:rPr lang="en-US" smtClean="0"/>
              <a:pPr/>
              <a:t>11/13/2023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25387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11/13/2023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11/13/2023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11/13/2023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89360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48965" y="680310"/>
            <a:ext cx="8229600" cy="458115"/>
          </a:xfrm>
        </p:spPr>
        <p:txBody>
          <a:bodyPr>
            <a:normAutofit/>
          </a:bodyPr>
          <a:lstStyle>
            <a:lvl1pPr algn="r">
              <a:defRPr sz="3600">
                <a:solidFill>
                  <a:srgbClr val="FFE0A3"/>
                </a:solidFill>
              </a:defRPr>
            </a:lvl1pPr>
          </a:lstStyle>
          <a:p>
            <a:r>
              <a:rPr lang="en-US" dirty="0"/>
              <a:t>Click to edit Master title style</a:t>
            </a:r>
          </a:p>
        </p:txBody>
      </p:sp>
      <p:sp>
        <p:nvSpPr>
          <p:cNvPr id="3" name="Content Placeholder 2"/>
          <p:cNvSpPr>
            <a:spLocks noGrp="1"/>
          </p:cNvSpPr>
          <p:nvPr>
            <p:ph idx="1"/>
          </p:nvPr>
        </p:nvSpPr>
        <p:spPr>
          <a:xfrm>
            <a:off x="448965" y="1596540"/>
            <a:ext cx="8229600" cy="3918803"/>
          </a:xfrm>
        </p:spPr>
        <p:txBody>
          <a:bodyPr/>
          <a:lstStyle>
            <a:lvl1pPr>
              <a:defRPr sz="2800">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11/13/2023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23310" y="527605"/>
            <a:ext cx="7016195" cy="610820"/>
          </a:xfrm>
        </p:spPr>
        <p:txBody>
          <a:bodyPr>
            <a:normAutofit/>
          </a:bodyPr>
          <a:lstStyle>
            <a:lvl1pPr algn="l">
              <a:defRPr sz="3600">
                <a:solidFill>
                  <a:srgbClr val="D68B1C"/>
                </a:solidFill>
              </a:defRPr>
            </a:lvl1pPr>
          </a:lstStyle>
          <a:p>
            <a:r>
              <a:rPr lang="en-US" dirty="0"/>
              <a:t>Click to edit Master title style</a:t>
            </a:r>
          </a:p>
        </p:txBody>
      </p:sp>
      <p:sp>
        <p:nvSpPr>
          <p:cNvPr id="3" name="Content Placeholder 2"/>
          <p:cNvSpPr>
            <a:spLocks noGrp="1"/>
          </p:cNvSpPr>
          <p:nvPr>
            <p:ph idx="1"/>
          </p:nvPr>
        </p:nvSpPr>
        <p:spPr>
          <a:xfrm>
            <a:off x="1823311" y="1138425"/>
            <a:ext cx="7016195" cy="4275740"/>
          </a:xfrm>
        </p:spPr>
        <p:txBody>
          <a:bodyPr/>
          <a:lstStyle>
            <a:lvl1pPr>
              <a:defRPr sz="2800">
                <a:solidFill>
                  <a:schemeClr val="tx2">
                    <a:lumMod val="50000"/>
                  </a:schemeClr>
                </a:solidFill>
              </a:defRPr>
            </a:lvl1pPr>
            <a:lvl2pPr>
              <a:defRPr>
                <a:solidFill>
                  <a:schemeClr val="tx2">
                    <a:lumMod val="50000"/>
                  </a:schemeClr>
                </a:solidFill>
              </a:defRPr>
            </a:lvl2pPr>
            <a:lvl3pPr>
              <a:defRPr>
                <a:solidFill>
                  <a:schemeClr val="tx2">
                    <a:lumMod val="50000"/>
                  </a:schemeClr>
                </a:solidFill>
              </a:defRPr>
            </a:lvl3pPr>
            <a:lvl4pPr>
              <a:defRPr>
                <a:solidFill>
                  <a:schemeClr val="tx2">
                    <a:lumMod val="50000"/>
                  </a:schemeClr>
                </a:solidFill>
              </a:defRPr>
            </a:lvl4pPr>
            <a:lvl5pPr>
              <a:defRPr>
                <a:solidFill>
                  <a:schemeClr val="tx2">
                    <a:lumMod val="50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11/13/2023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3074F12-AA26-4AC8-9962-C36BB8F32554}" type="datetimeFigureOut">
              <a:rPr lang="en-US" smtClean="0"/>
              <a:pPr/>
              <a:t>11/13/2023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3074F12-AA26-4AC8-9962-C36BB8F32554}" type="datetimeFigureOut">
              <a:rPr lang="en-US" smtClean="0"/>
              <a:pPr/>
              <a:t>11/13/2023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48965" y="527605"/>
            <a:ext cx="8229600" cy="610820"/>
          </a:xfrm>
        </p:spPr>
        <p:txBody>
          <a:bodyPr>
            <a:normAutofit/>
          </a:bodyPr>
          <a:lstStyle>
            <a:lvl1pPr algn="r">
              <a:defRPr sz="3600">
                <a:solidFill>
                  <a:srgbClr val="FFE0A3"/>
                </a:solidFill>
              </a:defRPr>
            </a:lvl1pPr>
          </a:lstStyle>
          <a:p>
            <a:r>
              <a:rPr lang="en-US" dirty="0"/>
              <a:t>Click to edit Master title style</a:t>
            </a:r>
          </a:p>
        </p:txBody>
      </p:sp>
      <p:sp>
        <p:nvSpPr>
          <p:cNvPr id="3" name="Text Placeholder 2"/>
          <p:cNvSpPr>
            <a:spLocks noGrp="1"/>
          </p:cNvSpPr>
          <p:nvPr>
            <p:ph type="body" idx="1"/>
          </p:nvPr>
        </p:nvSpPr>
        <p:spPr>
          <a:xfrm>
            <a:off x="601670" y="1424792"/>
            <a:ext cx="4040188" cy="639762"/>
          </a:xfrm>
        </p:spPr>
        <p:txBody>
          <a:bodyPr anchor="b"/>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01670" y="2054655"/>
            <a:ext cx="4040188" cy="3035058"/>
          </a:xfrm>
        </p:spPr>
        <p:txBody>
          <a:bodyPr/>
          <a:lstStyle>
            <a:lvl1pPr>
              <a:defRPr sz="2400">
                <a:solidFill>
                  <a:schemeClr val="tx1"/>
                </a:solidFill>
              </a:defRPr>
            </a:lvl1pPr>
            <a:lvl2pPr>
              <a:defRPr sz="2000">
                <a:solidFill>
                  <a:schemeClr val="tx1"/>
                </a:solidFill>
              </a:defRPr>
            </a:lvl2pPr>
            <a:lvl3pPr>
              <a:defRPr sz="18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36790" y="1424792"/>
            <a:ext cx="4041775" cy="639762"/>
          </a:xfrm>
        </p:spPr>
        <p:txBody>
          <a:bodyPr anchor="b"/>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36790" y="2054655"/>
            <a:ext cx="4041775" cy="3035058"/>
          </a:xfrm>
        </p:spPr>
        <p:txBody>
          <a:bodyPr/>
          <a:lstStyle>
            <a:lvl1pPr>
              <a:defRPr sz="2400">
                <a:solidFill>
                  <a:schemeClr val="tx1"/>
                </a:solidFill>
              </a:defRPr>
            </a:lvl1pPr>
            <a:lvl2pPr>
              <a:defRPr sz="2000">
                <a:solidFill>
                  <a:schemeClr val="tx1"/>
                </a:solidFill>
              </a:defRPr>
            </a:lvl2pPr>
            <a:lvl3pPr>
              <a:defRPr sz="18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53074F12-AA26-4AC8-9962-C36BB8F32554}" type="datetimeFigureOut">
              <a:rPr lang="en-US" smtClean="0"/>
              <a:pPr/>
              <a:t>11/13/2023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3074F12-AA26-4AC8-9962-C36BB8F32554}" type="datetimeFigureOut">
              <a:rPr lang="en-US" smtClean="0"/>
              <a:pPr/>
              <a:t>11/13/2023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74F12-AA26-4AC8-9962-C36BB8F32554}" type="datetimeFigureOut">
              <a:rPr lang="en-US" smtClean="0"/>
              <a:pPr/>
              <a:t>11/13/2023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11/13/2023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74F12-AA26-4AC8-9962-C36BB8F32554}" type="datetimeFigureOut">
              <a:rPr lang="en-US" smtClean="0"/>
              <a:pPr/>
              <a:t>11/13/2023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pPr/>
              <a:t>‹#›</a:t>
            </a:fld>
            <a:endParaRPr lang="en-US"/>
          </a:p>
        </p:txBody>
      </p:sp>
    </p:spTree>
    <p:extLst>
      <p:ext uri="{BB962C8B-B14F-4D97-AF65-F5344CB8AC3E}">
        <p14:creationId xmlns:p14="http://schemas.microsoft.com/office/powerpoint/2010/main" val="194403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fa.wikipedia.org/wiki/%D8%AA%D8%B2%D8%B1%DB%8C%D9%82_%DA%A9%D8%B4%D9%86%D8%AF%D9%87" TargetMode="External"/><Relationship Id="rId2" Type="http://schemas.openxmlformats.org/officeDocument/2006/relationships/image" Target="../media/image3.jpg"/><Relationship Id="rId1" Type="http://schemas.openxmlformats.org/officeDocument/2006/relationships/slideLayout" Target="../slideLayouts/slideLayout3.xml"/><Relationship Id="rId4" Type="http://schemas.openxmlformats.org/officeDocument/2006/relationships/hyperlink" Target="https://fa.wikipedia.org/wiki/%D9%85%D8%B1%DA%AF_%D9%85%D8%BA%D8%B2%DB%8C"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fa.wikipedia.org/wiki/%D8%B3%D9%88%D8%A6%DB%8C%D8%B3" TargetMode="Externa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hyperlink" Target="https://fa.wikipedia.org/wiki/%D8%A8%D9%84%DA%98%DB%8C%DA%A9" TargetMode="Externa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197655" y="1596540"/>
            <a:ext cx="5481825" cy="763525"/>
          </a:xfrm>
        </p:spPr>
        <p:txBody>
          <a:bodyPr>
            <a:normAutofit/>
          </a:bodyPr>
          <a:lstStyle/>
          <a:p>
            <a:pPr algn="l"/>
            <a:r>
              <a:rPr lang="en-US" sz="4400" dirty="0"/>
              <a:t>Euthanasia</a:t>
            </a:r>
            <a:endParaRPr lang="en-US" dirty="0"/>
          </a:p>
        </p:txBody>
      </p:sp>
      <p:sp>
        <p:nvSpPr>
          <p:cNvPr id="3" name="Subtitle 2"/>
          <p:cNvSpPr>
            <a:spLocks noGrp="1"/>
          </p:cNvSpPr>
          <p:nvPr>
            <p:ph type="subTitle" idx="1"/>
          </p:nvPr>
        </p:nvSpPr>
        <p:spPr>
          <a:xfrm>
            <a:off x="3197655" y="2512770"/>
            <a:ext cx="5484570" cy="1374345"/>
          </a:xfrm>
        </p:spPr>
        <p:txBody>
          <a:bodyPr>
            <a:normAutofit/>
          </a:bodyPr>
          <a:lstStyle/>
          <a:p>
            <a:pPr algn="l"/>
            <a:r>
              <a:rPr lang="en-US" sz="3600" b="1" dirty="0">
                <a:solidFill>
                  <a:srgbClr val="FFE0A3"/>
                </a:solidFill>
              </a:rPr>
              <a:t>present by </a:t>
            </a:r>
            <a:r>
              <a:rPr lang="en-US" sz="3600" dirty="0">
                <a:solidFill>
                  <a:srgbClr val="FFE0A3"/>
                </a:solidFill>
              </a:rPr>
              <a:t>: Erfan </a:t>
            </a:r>
            <a:r>
              <a:rPr lang="en-US" sz="3600" dirty="0" err="1">
                <a:solidFill>
                  <a:srgbClr val="FFE0A3"/>
                </a:solidFill>
              </a:rPr>
              <a:t>ehsani</a:t>
            </a:r>
            <a:endParaRPr lang="fa-IR" sz="3600" dirty="0">
              <a:solidFill>
                <a:srgbClr val="FFE0A3"/>
              </a:solidFill>
            </a:endParaRPr>
          </a:p>
          <a:p>
            <a:pPr algn="l"/>
            <a:r>
              <a:rPr lang="en-US" sz="3200" b="1" dirty="0">
                <a:solidFill>
                  <a:srgbClr val="FFE0A3"/>
                </a:solidFill>
                <a:latin typeface="IRANSans"/>
              </a:rPr>
              <a:t>D</a:t>
            </a:r>
            <a:r>
              <a:rPr lang="en-US" sz="3200" b="1" i="0" dirty="0">
                <a:solidFill>
                  <a:srgbClr val="FFE0A3"/>
                </a:solidFill>
                <a:effectLst/>
                <a:latin typeface="IRANSans"/>
              </a:rPr>
              <a:t>octoral advisor</a:t>
            </a:r>
            <a:r>
              <a:rPr lang="fa-IR" sz="2400" b="1" i="0" dirty="0">
                <a:solidFill>
                  <a:srgbClr val="FFE0A3"/>
                </a:solidFill>
                <a:effectLst/>
                <a:latin typeface="IRANSans"/>
              </a:rPr>
              <a:t>:</a:t>
            </a:r>
            <a:r>
              <a:rPr lang="en-US" sz="2400" b="1" i="0" dirty="0">
                <a:solidFill>
                  <a:srgbClr val="FFE0A3"/>
                </a:solidFill>
                <a:effectLst/>
                <a:latin typeface="IRANSans"/>
              </a:rPr>
              <a:t> </a:t>
            </a:r>
            <a:r>
              <a:rPr lang="en-US" sz="2400" b="1" i="0" dirty="0" err="1">
                <a:solidFill>
                  <a:srgbClr val="FFE0A3"/>
                </a:solidFill>
                <a:effectLst/>
                <a:latin typeface="IRANSans"/>
              </a:rPr>
              <a:t>Dr.Rasoul</a:t>
            </a:r>
            <a:r>
              <a:rPr lang="en-US" sz="2400" b="1" i="0" dirty="0">
                <a:solidFill>
                  <a:srgbClr val="FFE0A3"/>
                </a:solidFill>
                <a:effectLst/>
                <a:latin typeface="IRANSans"/>
              </a:rPr>
              <a:t> </a:t>
            </a:r>
            <a:r>
              <a:rPr lang="en-US" sz="2400" b="1" i="0" dirty="0" err="1">
                <a:solidFill>
                  <a:srgbClr val="FFE0A3"/>
                </a:solidFill>
                <a:effectLst/>
                <a:latin typeface="IRANSans"/>
              </a:rPr>
              <a:t>raesi</a:t>
            </a:r>
            <a:endParaRPr lang="en-US" sz="3600" dirty="0">
              <a:solidFill>
                <a:srgbClr val="FFE0A3"/>
              </a:solidFill>
            </a:endParaRPr>
          </a:p>
        </p:txBody>
      </p:sp>
    </p:spTree>
    <p:extLst>
      <p:ext uri="{BB962C8B-B14F-4D97-AF65-F5344CB8AC3E}">
        <p14:creationId xmlns:p14="http://schemas.microsoft.com/office/powerpoint/2010/main" val="3639203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965" y="222196"/>
            <a:ext cx="8229600" cy="916230"/>
          </a:xfrm>
        </p:spPr>
        <p:txBody>
          <a:bodyPr>
            <a:normAutofit/>
          </a:bodyPr>
          <a:lstStyle/>
          <a:p>
            <a:pPr algn="ctr"/>
            <a:r>
              <a:rPr lang="en-US" sz="4800" dirty="0"/>
              <a:t>Euthanasia</a:t>
            </a:r>
          </a:p>
        </p:txBody>
      </p:sp>
      <p:sp>
        <p:nvSpPr>
          <p:cNvPr id="3" name="Content Placeholder 2"/>
          <p:cNvSpPr>
            <a:spLocks noGrp="1"/>
          </p:cNvSpPr>
          <p:nvPr>
            <p:ph idx="1"/>
          </p:nvPr>
        </p:nvSpPr>
        <p:spPr>
          <a:xfrm>
            <a:off x="0" y="2054654"/>
            <a:ext cx="9144000" cy="4803345"/>
          </a:xfrm>
        </p:spPr>
        <p:txBody>
          <a:bodyPr/>
          <a:lstStyle/>
          <a:p>
            <a:pPr algn="r" rtl="1"/>
            <a:r>
              <a:rPr lang="fa-IR" sz="3600" b="1" i="0" dirty="0">
                <a:solidFill>
                  <a:srgbClr val="202122"/>
                </a:solidFill>
                <a:effectLst/>
                <a:latin typeface="system-ui"/>
                <a:cs typeface="B Kamran" panose="00000400000000000000" pitchFamily="2" charset="-78"/>
              </a:rPr>
              <a:t>مرگ آسان یا مرگ اختیاری</a:t>
            </a:r>
            <a:r>
              <a:rPr lang="fa-IR" sz="3600" b="0" i="0" dirty="0">
                <a:solidFill>
                  <a:srgbClr val="202122"/>
                </a:solidFill>
                <a:effectLst/>
                <a:latin typeface="system-ui"/>
                <a:cs typeface="B Kamran" panose="00000400000000000000" pitchFamily="2" charset="-78"/>
              </a:rPr>
              <a:t> شرایطی است که در آن بیمار بنا به درخواست خودش به صورت طبیعی و آرام بمیر</a:t>
            </a:r>
            <a:r>
              <a:rPr lang="fa-IR" sz="3600" dirty="0">
                <a:cs typeface="B Kamran" panose="00000400000000000000" pitchFamily="2" charset="-78"/>
              </a:rPr>
              <a:t>د.</a:t>
            </a:r>
          </a:p>
          <a:p>
            <a:pPr algn="r" rtl="1"/>
            <a:endParaRPr lang="fa-IR" sz="3600" dirty="0">
              <a:cs typeface="B Kamran" panose="00000400000000000000" pitchFamily="2" charset="-78"/>
            </a:endParaRPr>
          </a:p>
          <a:p>
            <a:pPr algn="r" rtl="1"/>
            <a:r>
              <a:rPr lang="fa-IR" sz="3600" dirty="0">
                <a:cs typeface="B Kamran" panose="00000400000000000000" pitchFamily="2" charset="-78"/>
              </a:rPr>
              <a:t>افرادی که در این شرایط از نوع مرگ قرار دارند بیشتر افراد دارای ویژگی‌های بیماری لاعلاج افرادی که از یک بیماری سخت رنج می‌برند با رضایت خود از پزشکان معالج یا پرستاران یا افراد خانواده خود بخواهند به آنها در مردن کمک کنند که در زبان فارسی به آن مرگ باوقار یا مرگ خودخواسته گفته می‌شود</a:t>
            </a:r>
          </a:p>
          <a:p>
            <a:pPr algn="r" rtl="1"/>
            <a:endParaRPr lang="en-US" dirty="0"/>
          </a:p>
        </p:txBody>
      </p:sp>
    </p:spTree>
    <p:extLst>
      <p:ext uri="{BB962C8B-B14F-4D97-AF65-F5344CB8AC3E}">
        <p14:creationId xmlns:p14="http://schemas.microsoft.com/office/powerpoint/2010/main" val="4103309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670605" y="30299"/>
            <a:ext cx="7016195" cy="802715"/>
          </a:xfrm>
        </p:spPr>
        <p:txBody>
          <a:bodyPr>
            <a:normAutofit/>
          </a:bodyPr>
          <a:lstStyle/>
          <a:p>
            <a:pPr algn="ctr" rtl="1"/>
            <a:r>
              <a:rPr lang="fa-IR" sz="4000" b="0" i="0" dirty="0">
                <a:solidFill>
                  <a:srgbClr val="000000"/>
                </a:solidFill>
                <a:effectLst/>
                <a:latin typeface="ui-serif"/>
              </a:rPr>
              <a:t>روش‌ها</a:t>
            </a:r>
          </a:p>
        </p:txBody>
      </p:sp>
      <p:sp>
        <p:nvSpPr>
          <p:cNvPr id="5" name="Content Placeholder 4"/>
          <p:cNvSpPr>
            <a:spLocks noGrp="1"/>
          </p:cNvSpPr>
          <p:nvPr>
            <p:ph idx="1"/>
          </p:nvPr>
        </p:nvSpPr>
        <p:spPr>
          <a:xfrm>
            <a:off x="907081" y="985720"/>
            <a:ext cx="8236920" cy="5872279"/>
          </a:xfrm>
        </p:spPr>
        <p:txBody>
          <a:bodyPr/>
          <a:lstStyle/>
          <a:p>
            <a:pPr algn="r" rtl="1"/>
            <a:r>
              <a:rPr lang="fa-IR" sz="3200" i="0" dirty="0">
                <a:solidFill>
                  <a:srgbClr val="000000"/>
                </a:solidFill>
                <a:effectLst/>
                <a:latin typeface="ui-serif"/>
                <a:cs typeface="B Kamran" panose="00000400000000000000" pitchFamily="2" charset="-78"/>
              </a:rPr>
              <a:t>توقف روند درمان یک بیماری،قطع اکسیژن،قطع سرم، جلوگیری از دیالیز و جدا کردن فرد از دستگاه‌های حمایتی ارگان‌های حیاتی و دادن داروهای مسکن با دوز بالا که موجب کاهش هوشیاری و تسریع مرگ می‌شود.</a:t>
            </a:r>
          </a:p>
          <a:p>
            <a:pPr algn="r" rtl="1"/>
            <a:r>
              <a:rPr lang="fa-IR" sz="3600" b="1" i="0" dirty="0">
                <a:solidFill>
                  <a:schemeClr val="tx1"/>
                </a:solidFill>
                <a:effectLst/>
                <a:latin typeface="ui-serif"/>
                <a:cs typeface="B Kamran" panose="00000400000000000000" pitchFamily="2" charset="-78"/>
              </a:rPr>
              <a:t>اتانازی به دو صورت مستیقم و غیر مستقیم است</a:t>
            </a:r>
            <a:r>
              <a:rPr lang="fa-IR" sz="3200" b="1" i="0" dirty="0">
                <a:solidFill>
                  <a:schemeClr val="tx1"/>
                </a:solidFill>
                <a:effectLst/>
                <a:latin typeface="ui-serif"/>
                <a:cs typeface="B Kamran" panose="00000400000000000000" pitchFamily="2" charset="-78"/>
              </a:rPr>
              <a:t>.</a:t>
            </a:r>
          </a:p>
          <a:p>
            <a:pPr algn="r" rtl="1"/>
            <a:r>
              <a:rPr lang="fa-IR" sz="3000" b="1" i="0" dirty="0">
                <a:solidFill>
                  <a:srgbClr val="202122"/>
                </a:solidFill>
                <a:effectLst/>
                <a:latin typeface="system-ui"/>
                <a:cs typeface="B Kamran" panose="00000400000000000000" pitchFamily="2" charset="-78"/>
              </a:rPr>
              <a:t>در روش غیرمستقیم</a:t>
            </a:r>
            <a:r>
              <a:rPr lang="fa-IR" sz="3000" i="0" dirty="0">
                <a:solidFill>
                  <a:srgbClr val="202122"/>
                </a:solidFill>
                <a:effectLst/>
                <a:latin typeface="system-ui"/>
                <a:cs typeface="B Kamran" panose="00000400000000000000" pitchFamily="2" charset="-78"/>
              </a:rPr>
              <a:t>، پزشک با تجویز دارویی، فقط </a:t>
            </a:r>
            <a:r>
              <a:rPr lang="fa-IR" sz="3000" i="0" dirty="0">
                <a:solidFill>
                  <a:srgbClr val="0070C0"/>
                </a:solidFill>
                <a:effectLst/>
                <a:latin typeface="system-ui"/>
                <a:cs typeface="B Kamran" panose="00000400000000000000" pitchFamily="2" charset="-78"/>
              </a:rPr>
              <a:t>مقدمات مرگ </a:t>
            </a:r>
            <a:r>
              <a:rPr lang="fa-IR" sz="3000" i="0" dirty="0">
                <a:solidFill>
                  <a:srgbClr val="202122"/>
                </a:solidFill>
                <a:effectLst/>
                <a:latin typeface="system-ui"/>
                <a:cs typeface="B Kamran" panose="00000400000000000000" pitchFamily="2" charset="-78"/>
              </a:rPr>
              <a:t>بیمار را فراهم می‌کند و بیمار با آگاهی کامل به استقبال مرگ اختیاری می‌رود</a:t>
            </a:r>
            <a:r>
              <a:rPr lang="fa-IR" sz="3000" dirty="0">
                <a:solidFill>
                  <a:srgbClr val="000000"/>
                </a:solidFill>
                <a:latin typeface="ui-serif"/>
                <a:cs typeface="B Kamran" panose="00000400000000000000" pitchFamily="2" charset="-78"/>
              </a:rPr>
              <a:t>.</a:t>
            </a:r>
          </a:p>
          <a:p>
            <a:pPr algn="r" rtl="1"/>
            <a:r>
              <a:rPr lang="fa-IR" sz="3200" b="1" i="0" dirty="0">
                <a:solidFill>
                  <a:srgbClr val="202122"/>
                </a:solidFill>
                <a:effectLst/>
                <a:latin typeface="system-ui"/>
                <a:cs typeface="B Kamran" panose="00000400000000000000" pitchFamily="2" charset="-78"/>
              </a:rPr>
              <a:t>در روش مستقیم</a:t>
            </a:r>
            <a:r>
              <a:rPr lang="fa-IR" sz="3200" b="0" i="0" dirty="0">
                <a:solidFill>
                  <a:srgbClr val="202122"/>
                </a:solidFill>
                <a:effectLst/>
                <a:latin typeface="system-ui"/>
                <a:cs typeface="B Kamran" panose="00000400000000000000" pitchFamily="2" charset="-78"/>
              </a:rPr>
              <a:t>، پزشک یا پرستار خود عامل مرگ بیمار هستند. </a:t>
            </a:r>
            <a:r>
              <a:rPr lang="fa-IR" sz="3200" b="0" i="0" u="none" strike="noStrike" dirty="0">
                <a:solidFill>
                  <a:srgbClr val="3366CC"/>
                </a:solidFill>
                <a:effectLst/>
                <a:latin typeface="system-ui"/>
                <a:cs typeface="B Kamran" panose="00000400000000000000" pitchFamily="2" charset="-78"/>
                <a:hlinkClick r:id="rId3" tooltip="تزریق کشنده"/>
              </a:rPr>
              <a:t>تزریق داروی کشنده</a:t>
            </a:r>
            <a:r>
              <a:rPr lang="fa-IR" sz="3200" b="0" i="0" dirty="0">
                <a:solidFill>
                  <a:srgbClr val="202122"/>
                </a:solidFill>
                <a:effectLst/>
                <a:latin typeface="system-ui"/>
                <a:cs typeface="B Kamran" panose="00000400000000000000" pitchFamily="2" charset="-78"/>
              </a:rPr>
              <a:t> و جداکردن بیمار از دستگاه‌های حمایتی، که بعضی اوقات بدون اطلاع بیمار انجام می‌شوند. بدین ترتیب جداکردن بیمار </a:t>
            </a:r>
            <a:r>
              <a:rPr lang="fa-IR" sz="3200" b="0" i="0" u="none" strike="noStrike" dirty="0">
                <a:solidFill>
                  <a:srgbClr val="3366CC"/>
                </a:solidFill>
                <a:effectLst/>
                <a:latin typeface="system-ui"/>
                <a:cs typeface="B Kamran" panose="00000400000000000000" pitchFamily="2" charset="-78"/>
                <a:hlinkClick r:id="rId4" tooltip="مرگ مغزی"/>
              </a:rPr>
              <a:t>مرگ مغزی</a:t>
            </a:r>
            <a:r>
              <a:rPr lang="fa-IR" sz="3200" b="0" i="0" dirty="0">
                <a:solidFill>
                  <a:srgbClr val="202122"/>
                </a:solidFill>
                <a:effectLst/>
                <a:latin typeface="system-ui"/>
                <a:cs typeface="B Kamran" panose="00000400000000000000" pitchFamily="2" charset="-78"/>
              </a:rPr>
              <a:t> از دستگاه‌های حمایتی نیز از نظر بسیاری «اتانازی غیر داوطلبانه،» به‌شمار می‌آید.</a:t>
            </a:r>
            <a:endParaRPr lang="fa-IR" sz="3200" i="0" dirty="0">
              <a:solidFill>
                <a:srgbClr val="000000"/>
              </a:solidFill>
              <a:effectLst/>
              <a:latin typeface="ui-serif"/>
              <a:cs typeface="B Kamran" panose="00000400000000000000" pitchFamily="2" charset="-78"/>
            </a:endParaRPr>
          </a:p>
        </p:txBody>
      </p:sp>
    </p:spTree>
    <p:extLst>
      <p:ext uri="{BB962C8B-B14F-4D97-AF65-F5344CB8AC3E}">
        <p14:creationId xmlns:p14="http://schemas.microsoft.com/office/powerpoint/2010/main" val="11016338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452C0-8CA2-4C62-A50E-EBF39A36274D}"/>
              </a:ext>
            </a:extLst>
          </p:cNvPr>
          <p:cNvSpPr>
            <a:spLocks noGrp="1"/>
          </p:cNvSpPr>
          <p:nvPr>
            <p:ph type="title"/>
          </p:nvPr>
        </p:nvSpPr>
        <p:spPr>
          <a:xfrm>
            <a:off x="2281425" y="222195"/>
            <a:ext cx="4886560" cy="763525"/>
          </a:xfrm>
        </p:spPr>
        <p:txBody>
          <a:bodyPr>
            <a:normAutofit/>
          </a:bodyPr>
          <a:lstStyle/>
          <a:p>
            <a:pPr algn="ctr" rtl="1"/>
            <a:r>
              <a:rPr lang="en-US" sz="3600" dirty="0"/>
              <a:t>Euthanasia</a:t>
            </a:r>
            <a:endParaRPr lang="en-US" dirty="0"/>
          </a:p>
        </p:txBody>
      </p:sp>
      <p:sp>
        <p:nvSpPr>
          <p:cNvPr id="3" name="Content Placeholder 2">
            <a:extLst>
              <a:ext uri="{FF2B5EF4-FFF2-40B4-BE49-F238E27FC236}">
                <a16:creationId xmlns:a16="http://schemas.microsoft.com/office/drawing/2014/main" id="{D0842BB9-30A0-4435-9F61-292F07CFAFA9}"/>
              </a:ext>
            </a:extLst>
          </p:cNvPr>
          <p:cNvSpPr>
            <a:spLocks noGrp="1"/>
          </p:cNvSpPr>
          <p:nvPr>
            <p:ph idx="1"/>
          </p:nvPr>
        </p:nvSpPr>
        <p:spPr>
          <a:xfrm>
            <a:off x="0" y="1291130"/>
            <a:ext cx="9144000" cy="5566870"/>
          </a:xfrm>
        </p:spPr>
        <p:txBody>
          <a:bodyPr>
            <a:normAutofit/>
          </a:bodyPr>
          <a:lstStyle/>
          <a:p>
            <a:pPr algn="r" rtl="1"/>
            <a:r>
              <a:rPr lang="fa-IR" sz="3200" b="0" i="0" dirty="0">
                <a:solidFill>
                  <a:srgbClr val="202122"/>
                </a:solidFill>
                <a:effectLst/>
                <a:latin typeface="system-ui"/>
                <a:cs typeface="B Kamran" panose="00000400000000000000" pitchFamily="2" charset="-78"/>
              </a:rPr>
              <a:t>در </a:t>
            </a:r>
            <a:r>
              <a:rPr lang="fa-IR" sz="3200" b="1" i="0" dirty="0">
                <a:solidFill>
                  <a:srgbClr val="202122"/>
                </a:solidFill>
                <a:effectLst/>
                <a:latin typeface="system-ui"/>
                <a:cs typeface="B Kamran" panose="00000400000000000000" pitchFamily="2" charset="-78"/>
              </a:rPr>
              <a:t>بسیاری</a:t>
            </a:r>
            <a:r>
              <a:rPr lang="fa-IR" sz="3200" b="0" i="0" dirty="0">
                <a:solidFill>
                  <a:srgbClr val="202122"/>
                </a:solidFill>
                <a:effectLst/>
                <a:latin typeface="system-ui"/>
                <a:cs typeface="B Kamran" panose="00000400000000000000" pitchFamily="2" charset="-78"/>
              </a:rPr>
              <a:t> از این کشورها، کمیسیون پزشکی باید وضعیت بیمار را کاملاً بررسی کند.</a:t>
            </a:r>
          </a:p>
          <a:p>
            <a:pPr algn="r" rtl="1"/>
            <a:r>
              <a:rPr lang="fa-IR" sz="3200" b="0" i="0" u="none" strike="noStrike" dirty="0">
                <a:solidFill>
                  <a:srgbClr val="3366CC"/>
                </a:solidFill>
                <a:effectLst/>
                <a:latin typeface="system-ui"/>
                <a:cs typeface="B Kamran" panose="00000400000000000000" pitchFamily="2" charset="-78"/>
                <a:hlinkClick r:id="rId2" tooltip="سوئیس"/>
              </a:rPr>
              <a:t>سوئیس</a:t>
            </a:r>
            <a:r>
              <a:rPr lang="fa-IR" sz="3200" b="0" i="0" dirty="0">
                <a:solidFill>
                  <a:srgbClr val="202122"/>
                </a:solidFill>
                <a:effectLst/>
                <a:latin typeface="system-ui"/>
                <a:cs typeface="B Kamran" panose="00000400000000000000" pitchFamily="2" charset="-78"/>
              </a:rPr>
              <a:t> با تصویب قانون مربوط به آن در سال ۱۹۴۲، به عنوان </a:t>
            </a:r>
            <a:r>
              <a:rPr lang="fa-IR" sz="3200" b="1" i="0" dirty="0">
                <a:solidFill>
                  <a:srgbClr val="202122"/>
                </a:solidFill>
                <a:effectLst/>
                <a:latin typeface="system-ui"/>
                <a:cs typeface="B Kamran" panose="00000400000000000000" pitchFamily="2" charset="-78"/>
              </a:rPr>
              <a:t>نخستین</a:t>
            </a:r>
            <a:r>
              <a:rPr lang="fa-IR" sz="3200" b="0" i="0" dirty="0">
                <a:solidFill>
                  <a:srgbClr val="202122"/>
                </a:solidFill>
                <a:effectLst/>
                <a:latin typeface="system-ui"/>
                <a:cs typeface="B Kamran" panose="00000400000000000000" pitchFamily="2" charset="-78"/>
              </a:rPr>
              <a:t> کشور صادرکننده اجازه اتانازی است. در این کشور امکان اتانازی حتی برای افراد </a:t>
            </a:r>
            <a:r>
              <a:rPr lang="fa-IR" sz="3200" b="1" i="0" dirty="0">
                <a:solidFill>
                  <a:srgbClr val="0070C0"/>
                </a:solidFill>
                <a:effectLst/>
                <a:latin typeface="system-ui"/>
                <a:cs typeface="B Kamran" panose="00000400000000000000" pitchFamily="2" charset="-78"/>
              </a:rPr>
              <a:t>خارجی</a:t>
            </a:r>
            <a:r>
              <a:rPr lang="fa-IR" sz="3200" b="0" i="0" dirty="0">
                <a:solidFill>
                  <a:srgbClr val="202122"/>
                </a:solidFill>
                <a:effectLst/>
                <a:latin typeface="system-ui"/>
                <a:cs typeface="B Kamran" panose="00000400000000000000" pitchFamily="2" charset="-78"/>
              </a:rPr>
              <a:t> نیز وجود دارد</a:t>
            </a:r>
          </a:p>
          <a:p>
            <a:pPr algn="r" rtl="1"/>
            <a:r>
              <a:rPr lang="fa-IR" sz="3600" b="1" dirty="0">
                <a:cs typeface="B Kamran" panose="00000400000000000000" pitchFamily="2" charset="-78"/>
              </a:rPr>
              <a:t>هلند در سال 2002</a:t>
            </a:r>
          </a:p>
          <a:p>
            <a:pPr algn="r" rtl="1"/>
            <a:r>
              <a:rPr lang="fa-IR" sz="3600" b="1" dirty="0">
                <a:cs typeface="B Kamran" panose="00000400000000000000" pitchFamily="2" charset="-78"/>
              </a:rPr>
              <a:t>کانادا در سال ۲۰۱۶</a:t>
            </a:r>
          </a:p>
          <a:p>
            <a:pPr algn="r" rtl="1"/>
            <a:r>
              <a:rPr lang="fa-IR" sz="3600" b="1" dirty="0">
                <a:cs typeface="B Kamran" panose="00000400000000000000" pitchFamily="2" charset="-78"/>
              </a:rPr>
              <a:t>استرالیا در سال ۲۰۱۷</a:t>
            </a:r>
          </a:p>
          <a:p>
            <a:pPr algn="r" rtl="1"/>
            <a:r>
              <a:rPr lang="fa-IR" sz="3600" b="1" dirty="0">
                <a:cs typeface="B Kamran" panose="00000400000000000000" pitchFamily="2" charset="-78"/>
              </a:rPr>
              <a:t>اسپانیا در سال ۲۰۲۱ </a:t>
            </a:r>
          </a:p>
          <a:p>
            <a:pPr algn="r" rtl="1"/>
            <a:r>
              <a:rPr lang="fa-IR" sz="3600" b="1" dirty="0">
                <a:cs typeface="B Kamran" panose="00000400000000000000" pitchFamily="2" charset="-78"/>
              </a:rPr>
              <a:t>نیوزلند در سال ۲۰۲۱</a:t>
            </a:r>
            <a:endParaRPr lang="en-US" sz="3600" b="1" dirty="0">
              <a:cs typeface="B Kamran" panose="00000400000000000000" pitchFamily="2" charset="-78"/>
            </a:endParaRPr>
          </a:p>
        </p:txBody>
      </p:sp>
    </p:spTree>
    <p:extLst>
      <p:ext uri="{BB962C8B-B14F-4D97-AF65-F5344CB8AC3E}">
        <p14:creationId xmlns:p14="http://schemas.microsoft.com/office/powerpoint/2010/main" val="3931715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3F35E3-411A-4EF1-82FF-6C1A3F1E910A}"/>
              </a:ext>
            </a:extLst>
          </p:cNvPr>
          <p:cNvSpPr>
            <a:spLocks noGrp="1"/>
          </p:cNvSpPr>
          <p:nvPr>
            <p:ph type="title"/>
          </p:nvPr>
        </p:nvSpPr>
        <p:spPr>
          <a:xfrm>
            <a:off x="1517900" y="16042"/>
            <a:ext cx="6405375" cy="1138425"/>
          </a:xfrm>
        </p:spPr>
        <p:txBody>
          <a:bodyPr>
            <a:normAutofit/>
          </a:bodyPr>
          <a:lstStyle/>
          <a:p>
            <a:pPr algn="ctr" rtl="1"/>
            <a:r>
              <a:rPr lang="en-US" sz="3600" b="1" dirty="0"/>
              <a:t>Euthanasia</a:t>
            </a:r>
            <a:endParaRPr lang="en-US" b="1" dirty="0"/>
          </a:p>
        </p:txBody>
      </p:sp>
      <p:sp>
        <p:nvSpPr>
          <p:cNvPr id="3" name="Content Placeholder 2">
            <a:extLst>
              <a:ext uri="{FF2B5EF4-FFF2-40B4-BE49-F238E27FC236}">
                <a16:creationId xmlns:a16="http://schemas.microsoft.com/office/drawing/2014/main" id="{372ACAE9-5C6D-467A-862D-CD3D11BEE0DA}"/>
              </a:ext>
            </a:extLst>
          </p:cNvPr>
          <p:cNvSpPr>
            <a:spLocks noGrp="1"/>
          </p:cNvSpPr>
          <p:nvPr>
            <p:ph idx="1"/>
          </p:nvPr>
        </p:nvSpPr>
        <p:spPr>
          <a:xfrm>
            <a:off x="0" y="1138424"/>
            <a:ext cx="9143999" cy="5719575"/>
          </a:xfrm>
        </p:spPr>
        <p:txBody>
          <a:bodyPr>
            <a:normAutofit/>
          </a:bodyPr>
          <a:lstStyle/>
          <a:p>
            <a:pPr algn="r" rtl="1"/>
            <a:r>
              <a:rPr lang="fa-IR" sz="3200" b="0" i="0" dirty="0">
                <a:solidFill>
                  <a:srgbClr val="202122"/>
                </a:solidFill>
                <a:effectLst/>
                <a:latin typeface="system-ui"/>
                <a:cs typeface="B Kamran" panose="00000400000000000000" pitchFamily="2" charset="-78"/>
              </a:rPr>
              <a:t>درهلند و </a:t>
            </a:r>
            <a:r>
              <a:rPr lang="fa-IR" sz="3200" b="0" i="0" u="none" strike="noStrike" dirty="0">
                <a:solidFill>
                  <a:srgbClr val="3366CC"/>
                </a:solidFill>
                <a:effectLst/>
                <a:latin typeface="system-ui"/>
                <a:cs typeface="B Kamran" panose="00000400000000000000" pitchFamily="2" charset="-78"/>
                <a:hlinkClick r:id="rId2" tooltip="بلژیک"/>
              </a:rPr>
              <a:t>بلژیک</a:t>
            </a:r>
            <a:r>
              <a:rPr lang="fa-IR" sz="3200" b="0" i="0" dirty="0">
                <a:solidFill>
                  <a:srgbClr val="202122"/>
                </a:solidFill>
                <a:effectLst/>
                <a:latin typeface="system-ui"/>
                <a:cs typeface="B Kamran" panose="00000400000000000000" pitchFamily="2" charset="-78"/>
              </a:rPr>
              <a:t> محدودیت سنی برای اتانازی </a:t>
            </a:r>
            <a:r>
              <a:rPr lang="fa-IR" sz="3200" b="1" i="0" dirty="0">
                <a:solidFill>
                  <a:srgbClr val="202122"/>
                </a:solidFill>
                <a:effectLst/>
                <a:latin typeface="system-ui"/>
                <a:cs typeface="B Kamran" panose="00000400000000000000" pitchFamily="2" charset="-78"/>
              </a:rPr>
              <a:t>وجود ندارد</a:t>
            </a:r>
            <a:r>
              <a:rPr lang="fa-IR" sz="3200" b="0" i="0" dirty="0">
                <a:solidFill>
                  <a:srgbClr val="202122"/>
                </a:solidFill>
                <a:effectLst/>
                <a:latin typeface="system-ui"/>
                <a:cs typeface="B Kamran" panose="00000400000000000000" pitchFamily="2" charset="-78"/>
              </a:rPr>
              <a:t>. اما کودکان باید توانایی تصمیم‌گیری منطقی داشته و در حال گذراندن مراحل پایانی بیماری لاعلاج باشند. والدین کودکان زیر ۱۸ سال هم باید رسماً رضایت خود را برای اتانازی فرزندشان اعلام کنند.</a:t>
            </a:r>
          </a:p>
          <a:p>
            <a:pPr marL="0" indent="0" algn="r" rtl="1">
              <a:buNone/>
            </a:pPr>
            <a:endParaRPr lang="fa-IR" sz="3200" b="0" i="0" dirty="0">
              <a:solidFill>
                <a:srgbClr val="202122"/>
              </a:solidFill>
              <a:effectLst/>
              <a:latin typeface="system-ui"/>
              <a:cs typeface="B Kamran" panose="00000400000000000000" pitchFamily="2" charset="-78"/>
            </a:endParaRPr>
          </a:p>
          <a:p>
            <a:pPr algn="r" rtl="1"/>
            <a:r>
              <a:rPr lang="fa-IR" sz="3200" b="0" i="0" dirty="0">
                <a:solidFill>
                  <a:srgbClr val="202122"/>
                </a:solidFill>
                <a:effectLst/>
                <a:latin typeface="system-ui"/>
                <a:cs typeface="B Kamran" panose="00000400000000000000" pitchFamily="2" charset="-78"/>
              </a:rPr>
              <a:t>در دیگر کشورها مانند  </a:t>
            </a:r>
            <a:r>
              <a:rPr lang="fa-IR" sz="3200" b="0" i="0" u="none" strike="noStrike" dirty="0">
                <a:solidFill>
                  <a:srgbClr val="3366CC"/>
                </a:solidFill>
                <a:effectLst/>
                <a:latin typeface="system-ui"/>
                <a:cs typeface="B Kamran" panose="00000400000000000000" pitchFamily="2" charset="-78"/>
              </a:rPr>
              <a:t>کلمبیا</a:t>
            </a:r>
            <a:r>
              <a:rPr lang="fa-IR" sz="3200" b="0" i="0" dirty="0">
                <a:solidFill>
                  <a:srgbClr val="202122"/>
                </a:solidFill>
                <a:effectLst/>
                <a:latin typeface="system-ui"/>
                <a:cs typeface="B Kamran" panose="00000400000000000000" pitchFamily="2" charset="-78"/>
              </a:rPr>
              <a:t> و چند ایالت از </a:t>
            </a:r>
            <a:r>
              <a:rPr lang="fa-IR" sz="3200" b="0" i="0" u="none" strike="noStrike" dirty="0">
                <a:solidFill>
                  <a:srgbClr val="3366CC"/>
                </a:solidFill>
                <a:effectLst/>
                <a:latin typeface="system-ui"/>
                <a:cs typeface="B Kamran" panose="00000400000000000000" pitchFamily="2" charset="-78"/>
              </a:rPr>
              <a:t>ایالات متحده امریکا </a:t>
            </a:r>
            <a:r>
              <a:rPr lang="fa-IR" sz="3200" b="0" i="0" dirty="0">
                <a:solidFill>
                  <a:srgbClr val="202122"/>
                </a:solidFill>
                <a:effectLst/>
                <a:latin typeface="system-ui"/>
                <a:cs typeface="B Kamran" panose="00000400000000000000" pitchFamily="2" charset="-78"/>
              </a:rPr>
              <a:t>شامل </a:t>
            </a:r>
            <a:r>
              <a:rPr lang="fa-IR" sz="3200" b="0" i="0" u="none" strike="noStrike" dirty="0">
                <a:solidFill>
                  <a:srgbClr val="3366CC"/>
                </a:solidFill>
                <a:effectLst/>
                <a:latin typeface="system-ui"/>
                <a:cs typeface="B Kamran" panose="00000400000000000000" pitchFamily="2" charset="-78"/>
              </a:rPr>
              <a:t>اورگن </a:t>
            </a:r>
            <a:r>
              <a:rPr lang="fa-IR" sz="3200" b="0" i="0" dirty="0">
                <a:solidFill>
                  <a:srgbClr val="202122"/>
                </a:solidFill>
                <a:effectLst/>
                <a:latin typeface="system-ui"/>
                <a:cs typeface="B Kamran" panose="00000400000000000000" pitchFamily="2" charset="-78"/>
              </a:rPr>
              <a:t>، </a:t>
            </a:r>
            <a:r>
              <a:rPr lang="fa-IR" sz="3200" b="0" i="0" u="none" strike="noStrike" dirty="0">
                <a:solidFill>
                  <a:srgbClr val="3366CC"/>
                </a:solidFill>
                <a:effectLst/>
                <a:latin typeface="system-ui"/>
                <a:cs typeface="B Kamran" panose="00000400000000000000" pitchFamily="2" charset="-78"/>
              </a:rPr>
              <a:t>واشینگتن </a:t>
            </a:r>
            <a:r>
              <a:rPr lang="fa-IR" sz="3200" b="0" i="0" dirty="0">
                <a:solidFill>
                  <a:srgbClr val="202122"/>
                </a:solidFill>
                <a:effectLst/>
                <a:latin typeface="system-ui"/>
                <a:cs typeface="B Kamran" panose="00000400000000000000" pitchFamily="2" charset="-78"/>
              </a:rPr>
              <a:t>،  </a:t>
            </a:r>
            <a:r>
              <a:rPr lang="fa-IR" sz="3200" b="0" i="0" u="none" strike="noStrike" dirty="0">
                <a:solidFill>
                  <a:srgbClr val="3366CC"/>
                </a:solidFill>
                <a:effectLst/>
                <a:latin typeface="system-ui"/>
                <a:cs typeface="B Kamran" panose="00000400000000000000" pitchFamily="2" charset="-78"/>
              </a:rPr>
              <a:t>مونتانا</a:t>
            </a:r>
            <a:r>
              <a:rPr lang="fa-IR" sz="3200" b="0" i="0" dirty="0">
                <a:solidFill>
                  <a:srgbClr val="202122"/>
                </a:solidFill>
                <a:effectLst/>
                <a:latin typeface="system-ui"/>
                <a:cs typeface="B Kamran" panose="00000400000000000000" pitchFamily="2" charset="-78"/>
              </a:rPr>
              <a:t> و </a:t>
            </a:r>
            <a:r>
              <a:rPr lang="fa-IR" sz="3200" b="0" i="0" u="none" strike="noStrike" dirty="0">
                <a:solidFill>
                  <a:srgbClr val="3366CC"/>
                </a:solidFill>
                <a:effectLst/>
                <a:latin typeface="system-ui"/>
                <a:cs typeface="B Kamran" panose="00000400000000000000" pitchFamily="2" charset="-78"/>
              </a:rPr>
              <a:t>کالیفرنیا</a:t>
            </a:r>
            <a:r>
              <a:rPr lang="fa-IR" sz="3200" b="0" i="0" dirty="0">
                <a:solidFill>
                  <a:srgbClr val="202122"/>
                </a:solidFill>
                <a:effectLst/>
                <a:latin typeface="system-ui"/>
                <a:cs typeface="B Kamran" panose="00000400000000000000" pitchFamily="2" charset="-78"/>
              </a:rPr>
              <a:t>، اتانازی به روش </a:t>
            </a:r>
            <a:r>
              <a:rPr lang="fa-IR" sz="3200" b="1" i="0" dirty="0">
                <a:solidFill>
                  <a:srgbClr val="202122"/>
                </a:solidFill>
                <a:effectLst/>
                <a:latin typeface="system-ui"/>
                <a:cs typeface="B Kamran" panose="00000400000000000000" pitchFamily="2" charset="-78"/>
              </a:rPr>
              <a:t>غیرمستقیم</a:t>
            </a:r>
            <a:r>
              <a:rPr lang="fa-IR" sz="3200" b="0" i="0" dirty="0">
                <a:solidFill>
                  <a:srgbClr val="202122"/>
                </a:solidFill>
                <a:effectLst/>
                <a:latin typeface="system-ui"/>
                <a:cs typeface="B Kamran" panose="00000400000000000000" pitchFamily="2" charset="-78"/>
              </a:rPr>
              <a:t> قانونی است</a:t>
            </a:r>
          </a:p>
          <a:p>
            <a:pPr marL="0" indent="0" algn="r" rtl="1">
              <a:buNone/>
            </a:pPr>
            <a:endParaRPr lang="fa-IR" sz="3200" dirty="0">
              <a:solidFill>
                <a:srgbClr val="202122"/>
              </a:solidFill>
              <a:latin typeface="system-ui"/>
              <a:cs typeface="B Kamran" panose="00000400000000000000" pitchFamily="2" charset="-78"/>
            </a:endParaRPr>
          </a:p>
          <a:p>
            <a:pPr algn="r" rtl="1"/>
            <a:r>
              <a:rPr lang="fa-IR" sz="3200" b="0" i="0" dirty="0">
                <a:solidFill>
                  <a:srgbClr val="202122"/>
                </a:solidFill>
                <a:effectLst/>
                <a:latin typeface="system-ui"/>
                <a:cs typeface="B Kamran" panose="00000400000000000000" pitchFamily="2" charset="-78"/>
              </a:rPr>
              <a:t>در </a:t>
            </a:r>
            <a:r>
              <a:rPr lang="fa-IR" sz="3200" b="0" i="0" u="none" strike="noStrike" dirty="0">
                <a:solidFill>
                  <a:srgbClr val="3366CC"/>
                </a:solidFill>
                <a:effectLst/>
                <a:latin typeface="system-ui"/>
                <a:cs typeface="B Kamran" panose="00000400000000000000" pitchFamily="2" charset="-78"/>
              </a:rPr>
              <a:t>سوئد</a:t>
            </a:r>
            <a:r>
              <a:rPr lang="fa-IR" sz="3200" b="0" i="0" dirty="0">
                <a:solidFill>
                  <a:srgbClr val="202122"/>
                </a:solidFill>
                <a:effectLst/>
                <a:latin typeface="system-ui"/>
                <a:cs typeface="B Kamran" panose="00000400000000000000" pitchFamily="2" charset="-78"/>
              </a:rPr>
              <a:t> اگر پزشک، نیاز مرگ آرام فردی را تأیید کند مرگ آرام قانونی است.برای نمونه اگر بیمار در مراحل پایانی زندگی باشد یا تزریق دارو به بیمار بی‌فایده ودردآور باشد</a:t>
            </a:r>
            <a:endParaRPr lang="en-US" sz="3200" dirty="0">
              <a:cs typeface="B Kamran" panose="00000400000000000000" pitchFamily="2" charset="-78"/>
            </a:endParaRPr>
          </a:p>
        </p:txBody>
      </p:sp>
    </p:spTree>
    <p:extLst>
      <p:ext uri="{BB962C8B-B14F-4D97-AF65-F5344CB8AC3E}">
        <p14:creationId xmlns:p14="http://schemas.microsoft.com/office/powerpoint/2010/main" val="36813536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2B9DF8-9F0F-44EA-891B-C0992E113662}"/>
              </a:ext>
            </a:extLst>
          </p:cNvPr>
          <p:cNvSpPr>
            <a:spLocks noGrp="1"/>
          </p:cNvSpPr>
          <p:nvPr>
            <p:ph type="title"/>
          </p:nvPr>
        </p:nvSpPr>
        <p:spPr>
          <a:xfrm>
            <a:off x="1670605" y="0"/>
            <a:ext cx="7016195" cy="1138425"/>
          </a:xfrm>
        </p:spPr>
        <p:txBody>
          <a:bodyPr>
            <a:normAutofit/>
          </a:bodyPr>
          <a:lstStyle/>
          <a:p>
            <a:pPr algn="ctr" rtl="1"/>
            <a:r>
              <a:rPr lang="en-US" sz="4000" b="1" dirty="0"/>
              <a:t>Euthanasia</a:t>
            </a:r>
          </a:p>
        </p:txBody>
      </p:sp>
      <p:sp>
        <p:nvSpPr>
          <p:cNvPr id="3" name="Content Placeholder 2">
            <a:extLst>
              <a:ext uri="{FF2B5EF4-FFF2-40B4-BE49-F238E27FC236}">
                <a16:creationId xmlns:a16="http://schemas.microsoft.com/office/drawing/2014/main" id="{24D8AE2C-A044-45FA-B20D-CCFFFAA39FBE}"/>
              </a:ext>
            </a:extLst>
          </p:cNvPr>
          <p:cNvSpPr>
            <a:spLocks noGrp="1"/>
          </p:cNvSpPr>
          <p:nvPr>
            <p:ph idx="1"/>
          </p:nvPr>
        </p:nvSpPr>
        <p:spPr>
          <a:xfrm>
            <a:off x="1" y="1138424"/>
            <a:ext cx="9144000" cy="5719576"/>
          </a:xfrm>
        </p:spPr>
        <p:txBody>
          <a:bodyPr>
            <a:normAutofit/>
          </a:bodyPr>
          <a:lstStyle/>
          <a:p>
            <a:pPr algn="r" rtl="1"/>
            <a:r>
              <a:rPr lang="fa-IR" sz="4000" b="1" dirty="0">
                <a:cs typeface="B Kamran" panose="00000400000000000000" pitchFamily="2" charset="-78"/>
              </a:rPr>
              <a:t>نمونه های از اتانازی</a:t>
            </a:r>
          </a:p>
          <a:p>
            <a:pPr algn="r" rtl="1"/>
            <a:r>
              <a:rPr lang="fa-IR" sz="3600" b="0" i="0" dirty="0">
                <a:solidFill>
                  <a:srgbClr val="202122"/>
                </a:solidFill>
                <a:effectLst/>
                <a:latin typeface="system-ui"/>
                <a:cs typeface="B Kamran" panose="00000400000000000000" pitchFamily="2" charset="-78"/>
              </a:rPr>
              <a:t>یکی از مشهورترین سوابق اتانازی در جریان جنگ دوم جهانی دیده شده‌است. در ۱۹۳۹ میلادی، آلمان نازی یک اتانازی </a:t>
            </a:r>
            <a:r>
              <a:rPr lang="fa-IR" sz="3600" b="1" i="0" dirty="0">
                <a:solidFill>
                  <a:srgbClr val="202122"/>
                </a:solidFill>
                <a:effectLst/>
                <a:latin typeface="system-ui"/>
                <a:cs typeface="B Kamran" panose="00000400000000000000" pitchFamily="2" charset="-78"/>
              </a:rPr>
              <a:t>غیرداوطلبانه</a:t>
            </a:r>
            <a:r>
              <a:rPr lang="fa-IR" sz="3600" b="0" i="0" dirty="0">
                <a:solidFill>
                  <a:srgbClr val="202122"/>
                </a:solidFill>
                <a:effectLst/>
                <a:latin typeface="system-ui"/>
                <a:cs typeface="B Kamran" panose="00000400000000000000" pitchFamily="2" charset="-78"/>
              </a:rPr>
              <a:t> و سری را طراحی کرد. در این طرح-</a:t>
            </a:r>
            <a:r>
              <a:rPr lang="fa-IR" sz="3600" dirty="0">
                <a:solidFill>
                  <a:srgbClr val="202122"/>
                </a:solidFill>
                <a:latin typeface="system-ui"/>
                <a:cs typeface="B Kamran" panose="00000400000000000000" pitchFamily="2" charset="-78"/>
              </a:rPr>
              <a:t>عملیات۴</a:t>
            </a:r>
            <a:r>
              <a:rPr lang="en-US" sz="3600" b="0" i="0" dirty="0">
                <a:solidFill>
                  <a:srgbClr val="202122"/>
                </a:solidFill>
                <a:effectLst/>
                <a:latin typeface="system-ui"/>
                <a:cs typeface="B Kamran" panose="00000400000000000000" pitchFamily="2" charset="-78"/>
              </a:rPr>
              <a:t>T</a:t>
            </a:r>
            <a:r>
              <a:rPr lang="fa-IR" sz="3600" b="0" i="0" dirty="0">
                <a:solidFill>
                  <a:srgbClr val="202122"/>
                </a:solidFill>
                <a:effectLst/>
                <a:latin typeface="system-ui"/>
                <a:cs typeface="B Kamran" panose="00000400000000000000" pitchFamily="2" charset="-78"/>
              </a:rPr>
              <a:t> -کودکان زیر ۳ سال که دارای عقب ماندگی ذهنی یا نقص عضو یا ناتوانی جسمی بودند کشته شدند. بعدها این طرح شامل کودکان بزرگتر و بزرگسالان نیز گردید. بیماران روانی تیمارستان‌های آلمان و اتریش به همین جهت به </a:t>
            </a:r>
            <a:r>
              <a:rPr lang="fa-IR" sz="3600" b="1" i="0" dirty="0">
                <a:solidFill>
                  <a:srgbClr val="202122"/>
                </a:solidFill>
                <a:effectLst/>
                <a:latin typeface="system-ui"/>
                <a:cs typeface="B Kamran" panose="00000400000000000000" pitchFamily="2" charset="-78"/>
              </a:rPr>
              <a:t>۶ اردوگاه مرگ </a:t>
            </a:r>
            <a:r>
              <a:rPr lang="fa-IR" sz="3600" b="0" i="0" dirty="0">
                <a:solidFill>
                  <a:srgbClr val="202122"/>
                </a:solidFill>
                <a:effectLst/>
                <a:latin typeface="system-ui"/>
                <a:cs typeface="B Kamran" panose="00000400000000000000" pitchFamily="2" charset="-78"/>
              </a:rPr>
              <a:t>منتقل می‌شدند. </a:t>
            </a:r>
            <a:r>
              <a:rPr lang="fa-IR" sz="3600" dirty="0">
                <a:solidFill>
                  <a:srgbClr val="202122"/>
                </a:solidFill>
                <a:latin typeface="system-ui"/>
                <a:cs typeface="B Kamran" panose="00000400000000000000" pitchFamily="2" charset="-78"/>
              </a:rPr>
              <a:t>برنامه ۴</a:t>
            </a:r>
            <a:r>
              <a:rPr lang="en-US" sz="3600" b="0" i="0" dirty="0">
                <a:solidFill>
                  <a:srgbClr val="202122"/>
                </a:solidFill>
                <a:effectLst/>
                <a:latin typeface="system-ui"/>
                <a:cs typeface="B Kamran" panose="00000400000000000000" pitchFamily="2" charset="-78"/>
              </a:rPr>
              <a:t>T</a:t>
            </a:r>
            <a:r>
              <a:rPr lang="fa-IR" sz="3600" b="0" i="0" dirty="0">
                <a:solidFill>
                  <a:srgbClr val="202122"/>
                </a:solidFill>
                <a:effectLst/>
                <a:latin typeface="system-ui"/>
                <a:cs typeface="B Kamran" panose="00000400000000000000" pitchFamily="2" charset="-78"/>
              </a:rPr>
              <a:t> پس از آن به </a:t>
            </a:r>
            <a:r>
              <a:rPr lang="fa-IR" sz="3600" b="1" i="0" dirty="0">
                <a:solidFill>
                  <a:srgbClr val="202122"/>
                </a:solidFill>
                <a:effectLst/>
                <a:latin typeface="system-ui"/>
                <a:cs typeface="B Kamran" panose="00000400000000000000" pitchFamily="2" charset="-78"/>
              </a:rPr>
              <a:t>اردوگاه‌های کار و بازداشتگاه‌های اسرا </a:t>
            </a:r>
            <a:r>
              <a:rPr lang="fa-IR" sz="3600" b="0" i="0" dirty="0">
                <a:solidFill>
                  <a:srgbClr val="202122"/>
                </a:solidFill>
                <a:effectLst/>
                <a:latin typeface="system-ui"/>
                <a:cs typeface="B Kamran" panose="00000400000000000000" pitchFamily="2" charset="-78"/>
              </a:rPr>
              <a:t>نیز سرایت کرد بنحوی که زندانیانی که بشدت بیمار بودند در این برنامه قرار می‌گرفتند.</a:t>
            </a:r>
            <a:endParaRPr lang="fa-IR" sz="3600" dirty="0">
              <a:cs typeface="B Kamran" panose="00000400000000000000" pitchFamily="2" charset="-78"/>
            </a:endParaRPr>
          </a:p>
          <a:p>
            <a:pPr algn="r" rtl="1"/>
            <a:endParaRPr lang="en-US" dirty="0"/>
          </a:p>
        </p:txBody>
      </p:sp>
    </p:spTree>
    <p:extLst>
      <p:ext uri="{BB962C8B-B14F-4D97-AF65-F5344CB8AC3E}">
        <p14:creationId xmlns:p14="http://schemas.microsoft.com/office/powerpoint/2010/main" val="33171860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1282</TotalTime>
  <Words>510</Words>
  <Application>Microsoft Office PowerPoint</Application>
  <PresentationFormat>On-screen Show (4:3)</PresentationFormat>
  <Paragraphs>29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IRANSans</vt:lpstr>
      <vt:lpstr>system-ui</vt:lpstr>
      <vt:lpstr>ui-serif</vt:lpstr>
      <vt:lpstr>Office Theme</vt:lpstr>
      <vt:lpstr>Euthanasia</vt:lpstr>
      <vt:lpstr>Euthanasia</vt:lpstr>
      <vt:lpstr>روش‌ها</vt:lpstr>
      <vt:lpstr>Euthanasia</vt:lpstr>
      <vt:lpstr>Euthanasia</vt:lpstr>
      <vt:lpstr>Euthanasia</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Julian</dc:creator>
  <cp:lastModifiedBy>erfan e</cp:lastModifiedBy>
  <cp:revision>31</cp:revision>
  <dcterms:created xsi:type="dcterms:W3CDTF">2013-08-21T19:17:07Z</dcterms:created>
  <dcterms:modified xsi:type="dcterms:W3CDTF">2023-11-13T20:07:24Z</dcterms:modified>
</cp:coreProperties>
</file>