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622"/>
    <a:srgbClr val="D68B1C"/>
    <a:srgbClr val="D0005E"/>
    <a:srgbClr val="BE0260"/>
    <a:srgbClr val="018AC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4345230"/>
            <a:ext cx="777240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40" y="297088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00772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3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26402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9653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26402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jp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Hypernatremia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Presenter: Mona </a:t>
            </a:r>
            <a:r>
              <a:rPr lang="en-US" dirty="0" err="1"/>
              <a:t>Ameli</a:t>
            </a:r>
            <a:endParaRPr lang="en-US" dirty="0"/>
          </a:p>
          <a:p>
            <a:r>
              <a:rPr lang="en-US" dirty="0"/>
              <a:t>Master: Professor </a:t>
            </a:r>
            <a:r>
              <a:rPr lang="en-US" dirty="0" err="1"/>
              <a:t>Rasouli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EE8D2-64FF-999B-707F-C981A32F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7422316-4163-575C-081B-31A69C520D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32835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i="1" dirty="0"/>
              <a:t>INTRUDUCTIONS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Normal range in ECF(plasma): 135_145 </a:t>
            </a:r>
            <a:r>
              <a:rPr lang="en-US" sz="3600" dirty="0" err="1"/>
              <a:t>mEq</a:t>
            </a:r>
            <a:r>
              <a:rPr lang="en-US" sz="3600" dirty="0"/>
              <a:t>/lit</a:t>
            </a:r>
          </a:p>
          <a:p>
            <a:r>
              <a:rPr lang="en-US" sz="3600" dirty="0"/>
              <a:t>Normal range in urine: 20 </a:t>
            </a:r>
            <a:r>
              <a:rPr lang="en-US" sz="3600" dirty="0" err="1"/>
              <a:t>mEq</a:t>
            </a:r>
            <a:r>
              <a:rPr lang="en-US" sz="3600" dirty="0"/>
              <a:t>/lit in sample urine test</a:t>
            </a:r>
          </a:p>
          <a:p>
            <a:endParaRPr lang="en-US" sz="3600" dirty="0"/>
          </a:p>
          <a:p>
            <a:r>
              <a:rPr lang="en-US" sz="3600" dirty="0">
                <a:solidFill>
                  <a:srgbClr val="FFFF00"/>
                </a:solidFill>
              </a:rPr>
              <a:t>Hypernatremia</a:t>
            </a:r>
            <a:r>
              <a:rPr lang="en-US" sz="3600" dirty="0"/>
              <a:t>: A condition in which the level of plasma Na+ is higher than 145 </a:t>
            </a:r>
            <a:r>
              <a:rPr lang="en-US" sz="3600" dirty="0" err="1"/>
              <a:t>mEq</a:t>
            </a:r>
            <a:r>
              <a:rPr lang="en-US" sz="3600" dirty="0"/>
              <a:t>/lit.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i="1" dirty="0"/>
              <a:t>SIGN and SYMPTOMS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346269"/>
            <a:ext cx="7016195" cy="51813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i="1" dirty="0" err="1">
                <a:solidFill>
                  <a:srgbClr val="D09622"/>
                </a:solidFill>
              </a:rPr>
              <a:t>Gl</a:t>
            </a:r>
            <a:r>
              <a:rPr lang="en-US" dirty="0"/>
              <a:t> : Anorexia, nausea, </a:t>
            </a:r>
            <a:r>
              <a:rPr lang="en-US" dirty="0" err="1"/>
              <a:t>vomitting</a:t>
            </a:r>
            <a:r>
              <a:rPr lang="en-US" dirty="0"/>
              <a:t> .
</a:t>
            </a:r>
            <a:r>
              <a:rPr lang="en-US" b="1" i="1" dirty="0" err="1">
                <a:solidFill>
                  <a:srgbClr val="D09622"/>
                </a:solidFill>
              </a:rPr>
              <a:t>Integumentary</a:t>
            </a:r>
            <a:r>
              <a:rPr lang="en-US" dirty="0" err="1"/>
              <a:t>:Skin</a:t>
            </a:r>
            <a:r>
              <a:rPr lang="en-US" dirty="0"/>
              <a:t> dry and flushed, mucus membrane dry and rough, body temperature elevated.
</a:t>
            </a:r>
            <a:r>
              <a:rPr lang="en-US" b="1" i="1" dirty="0">
                <a:solidFill>
                  <a:srgbClr val="D09622"/>
                </a:solidFill>
              </a:rPr>
              <a:t>Neurologic</a:t>
            </a:r>
            <a:r>
              <a:rPr lang="en-US" dirty="0"/>
              <a:t>: Restlessness, agitation, irritability ,lethargy, stupor, coma, Muscle </a:t>
            </a:r>
            <a:r>
              <a:rPr lang="en-US" dirty="0" err="1"/>
              <a:t>twiching</a:t>
            </a:r>
            <a:r>
              <a:rPr lang="en-US" dirty="0"/>
              <a:t>, tremor, </a:t>
            </a:r>
            <a:r>
              <a:rPr lang="en-US" dirty="0" err="1"/>
              <a:t>hyperreflexia</a:t>
            </a:r>
            <a:r>
              <a:rPr lang="en-US" dirty="0"/>
              <a:t>, seizures, rigid paralysis in late stages.
</a:t>
            </a:r>
            <a:r>
              <a:rPr lang="en-US" b="1" i="1" dirty="0">
                <a:solidFill>
                  <a:srgbClr val="D09622"/>
                </a:solidFill>
              </a:rPr>
              <a:t>Cardiovascular</a:t>
            </a:r>
            <a:r>
              <a:rPr lang="en-US" dirty="0"/>
              <a:t>: Tachycardia, hypotension or hyper tension, erratic heart rate and blood pressure dependent on fluid status.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B874C-83F1-99F6-E25D-9C770EACF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i="1" dirty="0"/>
              <a:t>DIFFERENT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3F0FA-84DE-6256-A1C2-5FCEAE8CF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16" y="1661091"/>
            <a:ext cx="8229600" cy="391880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D09622"/>
                </a:solidFill>
              </a:rPr>
              <a:t>Hypovolemic</a:t>
            </a:r>
            <a:r>
              <a:rPr lang="en-US" dirty="0"/>
              <a:t> (</a:t>
            </a:r>
            <a:r>
              <a:rPr lang="en-US" dirty="0">
                <a:solidFill>
                  <a:schemeClr val="bg1"/>
                </a:solidFill>
              </a:rPr>
              <a:t> TBW               total body sodium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>
                <a:solidFill>
                  <a:srgbClr val="D09622"/>
                </a:solidFill>
              </a:rPr>
              <a:t>Hypervolemic</a:t>
            </a:r>
            <a:r>
              <a:rPr lang="en-US" dirty="0"/>
              <a:t> (</a:t>
            </a:r>
            <a:r>
              <a:rPr lang="en-US" dirty="0">
                <a:solidFill>
                  <a:schemeClr val="bg1"/>
                </a:solidFill>
              </a:rPr>
              <a:t>TBW           total body sodium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>
                <a:solidFill>
                  <a:srgbClr val="D09622"/>
                </a:solidFill>
              </a:rPr>
              <a:t>Euvolemic</a:t>
            </a:r>
            <a:r>
              <a:rPr lang="en-US" sz="3200" dirty="0">
                <a:solidFill>
                  <a:srgbClr val="D09622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(TBW         total body sodium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BFC9991A-8F09-C7D3-ECCF-5F4BBCE8078B}"/>
              </a:ext>
            </a:extLst>
          </p:cNvPr>
          <p:cNvSpPr/>
          <p:nvPr/>
        </p:nvSpPr>
        <p:spPr>
          <a:xfrm>
            <a:off x="4209777" y="3339463"/>
            <a:ext cx="305278" cy="56206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DF7A1D5B-8358-ED76-C0FE-91F469165C49}"/>
              </a:ext>
            </a:extLst>
          </p:cNvPr>
          <p:cNvSpPr/>
          <p:nvPr/>
        </p:nvSpPr>
        <p:spPr>
          <a:xfrm>
            <a:off x="7622915" y="3259749"/>
            <a:ext cx="353989" cy="500424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F1C3E02C-9E07-894B-C653-BBD3BAE88C6F}"/>
              </a:ext>
            </a:extLst>
          </p:cNvPr>
          <p:cNvSpPr/>
          <p:nvPr/>
        </p:nvSpPr>
        <p:spPr>
          <a:xfrm>
            <a:off x="7976904" y="1800772"/>
            <a:ext cx="353990" cy="50042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3DAE43FA-DD61-4C62-69CC-31FCD6A21250}"/>
              </a:ext>
            </a:extLst>
          </p:cNvPr>
          <p:cNvSpPr/>
          <p:nvPr/>
        </p:nvSpPr>
        <p:spPr>
          <a:xfrm>
            <a:off x="4016955" y="1776154"/>
            <a:ext cx="305277" cy="50042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2E3E24B8-0FF4-AB29-2CBA-BAB41ABD5407}"/>
              </a:ext>
            </a:extLst>
          </p:cNvPr>
          <p:cNvSpPr/>
          <p:nvPr/>
        </p:nvSpPr>
        <p:spPr>
          <a:xfrm>
            <a:off x="4450658" y="1770732"/>
            <a:ext cx="305277" cy="5112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64190A7B-0E97-622E-108F-D5265DA052B8}"/>
              </a:ext>
            </a:extLst>
          </p:cNvPr>
          <p:cNvSpPr/>
          <p:nvPr/>
        </p:nvSpPr>
        <p:spPr>
          <a:xfrm>
            <a:off x="8065401" y="3259749"/>
            <a:ext cx="353989" cy="500424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A21F48B9-98C9-ACE2-337B-9A0E0D6F100E}"/>
              </a:ext>
            </a:extLst>
          </p:cNvPr>
          <p:cNvSpPr/>
          <p:nvPr/>
        </p:nvSpPr>
        <p:spPr>
          <a:xfrm>
            <a:off x="4016954" y="4772020"/>
            <a:ext cx="305277" cy="500424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16C1C3EC-D308-B963-B13B-685C12FE3589}"/>
              </a:ext>
            </a:extLst>
          </p:cNvPr>
          <p:cNvSpPr/>
          <p:nvPr/>
        </p:nvSpPr>
        <p:spPr>
          <a:xfrm>
            <a:off x="7615644" y="5008985"/>
            <a:ext cx="683395" cy="300805"/>
          </a:xfrm>
          <a:prstGeom prst="leftRightArrow">
            <a:avLst>
              <a:gd name="adj1" fmla="val 33190"/>
              <a:gd name="adj2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46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7B82C-DFD1-1D8A-26C1-4C3B2111D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4A9A7B8-EBE1-7569-B446-5761923FFD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38426"/>
            <a:ext cx="9144000" cy="5719574"/>
          </a:xfrm>
        </p:spPr>
      </p:pic>
    </p:spTree>
    <p:extLst>
      <p:ext uri="{BB962C8B-B14F-4D97-AF65-F5344CB8AC3E}">
        <p14:creationId xmlns:p14="http://schemas.microsoft.com/office/powerpoint/2010/main" val="339639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2E0B5-7E2D-5013-F40A-2BBAC8F6A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4757542-2F74-AB85-4937-892011D1CC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8426"/>
            <a:ext cx="9152746" cy="5669438"/>
          </a:xfrm>
        </p:spPr>
      </p:pic>
    </p:spTree>
    <p:extLst>
      <p:ext uri="{BB962C8B-B14F-4D97-AF65-F5344CB8AC3E}">
        <p14:creationId xmlns:p14="http://schemas.microsoft.com/office/powerpoint/2010/main" val="2813114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9E09-D883-20FD-DF47-62052C0A8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i="1" dirty="0"/>
              <a:t>TREATMENT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AD8C9-681E-A7F3-44FE-FF17E91A4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800772"/>
            <a:ext cx="2500427" cy="4620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bg1"/>
                </a:solidFill>
              </a:rPr>
              <a:t>Hypovolemic: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Sodium bicarbonate 7.5%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34592F-718F-09DC-64F8-95931A6D02DC}"/>
              </a:ext>
            </a:extLst>
          </p:cNvPr>
          <p:cNvSpPr txBox="1"/>
          <p:nvPr/>
        </p:nvSpPr>
        <p:spPr>
          <a:xfrm>
            <a:off x="6321794" y="1800772"/>
            <a:ext cx="250042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u="sng" dirty="0" err="1">
                <a:solidFill>
                  <a:schemeClr val="bg1"/>
                </a:solidFill>
              </a:rPr>
              <a:t>Euvolemic</a:t>
            </a:r>
            <a:r>
              <a:rPr lang="en-US" sz="2800" b="1" u="sng" dirty="0">
                <a:solidFill>
                  <a:schemeClr val="bg1"/>
                </a:solidFill>
              </a:rPr>
              <a:t> :</a:t>
            </a:r>
          </a:p>
          <a:p>
            <a:pPr algn="l"/>
            <a:endParaRPr lang="en-US" sz="2800" b="1" u="sng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D09622"/>
                </a:solidFill>
              </a:rPr>
              <a:t>central DI : </a:t>
            </a:r>
            <a:r>
              <a:rPr lang="en-US" sz="2800" dirty="0">
                <a:solidFill>
                  <a:schemeClr val="bg1"/>
                </a:solidFill>
              </a:rPr>
              <a:t>Water intake and ADH analogue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rgbClr val="D09622"/>
                </a:solidFill>
              </a:rPr>
              <a:t>Nefrogenic</a:t>
            </a:r>
            <a:r>
              <a:rPr lang="en-US" sz="2800" dirty="0">
                <a:solidFill>
                  <a:srgbClr val="D09622"/>
                </a:solidFill>
              </a:rPr>
              <a:t> DI: </a:t>
            </a:r>
            <a:r>
              <a:rPr lang="en-US" sz="2800" dirty="0">
                <a:solidFill>
                  <a:schemeClr val="bg1"/>
                </a:solidFill>
              </a:rPr>
              <a:t>water intake and </a:t>
            </a:r>
            <a:r>
              <a:rPr lang="en-US" sz="2800" dirty="0" err="1">
                <a:solidFill>
                  <a:schemeClr val="bg1"/>
                </a:solidFill>
              </a:rPr>
              <a:t>Tyaside</a:t>
            </a:r>
            <a:r>
              <a:rPr lang="en-US" sz="2800" dirty="0">
                <a:solidFill>
                  <a:schemeClr val="bg1"/>
                </a:solidFill>
              </a:rPr>
              <a:t> diuretics</a:t>
            </a:r>
            <a:endParaRPr lang="en-US" sz="2800" dirty="0">
              <a:solidFill>
                <a:srgbClr val="D0962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514239-37CA-36F7-E4E0-C2EA993B0CEB}"/>
              </a:ext>
            </a:extLst>
          </p:cNvPr>
          <p:cNvSpPr txBox="1"/>
          <p:nvPr/>
        </p:nvSpPr>
        <p:spPr>
          <a:xfrm>
            <a:off x="3321786" y="1800772"/>
            <a:ext cx="250042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u="sng" dirty="0" err="1">
                <a:solidFill>
                  <a:schemeClr val="bg1"/>
                </a:solidFill>
              </a:rPr>
              <a:t>Hypervolemic</a:t>
            </a:r>
            <a:endParaRPr lang="en-US" sz="2800" b="1" u="sng" dirty="0">
              <a:solidFill>
                <a:schemeClr val="bg1"/>
              </a:solidFill>
            </a:endParaRPr>
          </a:p>
          <a:p>
            <a:pPr algn="l"/>
            <a:endParaRPr lang="en-US" sz="2800" b="1" u="sng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Dextrose 5% if GFR is normal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In abnormal GFR use loop diuretics in addition</a:t>
            </a:r>
          </a:p>
        </p:txBody>
      </p:sp>
    </p:spTree>
    <p:extLst>
      <p:ext uri="{BB962C8B-B14F-4D97-AF65-F5344CB8AC3E}">
        <p14:creationId xmlns:p14="http://schemas.microsoft.com/office/powerpoint/2010/main" val="1804669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61EDB-6C28-D232-4C34-02460FD35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41BE6CA-5E37-FDFF-96B9-C224609AD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8426"/>
            <a:ext cx="9144000" cy="5719574"/>
          </a:xfrm>
        </p:spPr>
      </p:pic>
    </p:spTree>
    <p:extLst>
      <p:ext uri="{BB962C8B-B14F-4D97-AF65-F5344CB8AC3E}">
        <p14:creationId xmlns:p14="http://schemas.microsoft.com/office/powerpoint/2010/main" val="301565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2F249-703E-1AB5-9EB8-19D7A7BCB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3023" y="576623"/>
            <a:ext cx="3474700" cy="621795"/>
          </a:xfrm>
        </p:spPr>
        <p:txBody>
          <a:bodyPr>
            <a:noAutofit/>
          </a:bodyPr>
          <a:lstStyle/>
          <a:p>
            <a:pPr algn="ctr"/>
            <a:r>
              <a:rPr lang="en-US" b="1" i="1" dirty="0"/>
              <a:t>Diabetes Mellitus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DC3B9B9-FE41-5371-A634-E46DB7EEE5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991281"/>
              </p:ext>
            </p:extLst>
          </p:nvPr>
        </p:nvGraphicFramePr>
        <p:xfrm>
          <a:off x="448963" y="1399411"/>
          <a:ext cx="8452354" cy="536783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226177">
                  <a:extLst>
                    <a:ext uri="{9D8B030D-6E8A-4147-A177-3AD203B41FA5}">
                      <a16:colId xmlns:a16="http://schemas.microsoft.com/office/drawing/2014/main" val="1896674548"/>
                    </a:ext>
                  </a:extLst>
                </a:gridCol>
                <a:gridCol w="4226177">
                  <a:extLst>
                    <a:ext uri="{9D8B030D-6E8A-4147-A177-3AD203B41FA5}">
                      <a16:colId xmlns:a16="http://schemas.microsoft.com/office/drawing/2014/main" val="282650880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836243"/>
                  </a:ext>
                </a:extLst>
              </a:tr>
              <a:tr h="476669">
                <a:tc>
                  <a:txBody>
                    <a:bodyPr/>
                    <a:lstStyle/>
                    <a:p>
                      <a:r>
                        <a:rPr lang="en-US" dirty="0"/>
                        <a:t>Type2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 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892997"/>
                  </a:ext>
                </a:extLst>
              </a:tr>
              <a:tr h="476669">
                <a:tc>
                  <a:txBody>
                    <a:bodyPr/>
                    <a:lstStyle/>
                    <a:p>
                      <a:r>
                        <a:rPr lang="en-US" dirty="0"/>
                        <a:t>&gt;40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&lt;30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923848"/>
                  </a:ext>
                </a:extLst>
              </a:tr>
              <a:tr h="476669">
                <a:tc>
                  <a:txBody>
                    <a:bodyPr/>
                    <a:lstStyle/>
                    <a:p>
                      <a:r>
                        <a:rPr lang="en-US" dirty="0"/>
                        <a:t>Glucose&gt;800 mg /dl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Glucose&lt;600 mg/dl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23594"/>
                  </a:ext>
                </a:extLst>
              </a:tr>
              <a:tr h="476669">
                <a:tc>
                  <a:txBody>
                    <a:bodyPr/>
                    <a:lstStyle/>
                    <a:p>
                      <a:r>
                        <a:rPr lang="en-US" dirty="0"/>
                        <a:t>Na+ norm or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Na+ norm or 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064511"/>
                  </a:ext>
                </a:extLst>
              </a:tr>
              <a:tr h="476669">
                <a:tc>
                  <a:txBody>
                    <a:bodyPr/>
                    <a:lstStyle/>
                    <a:p>
                      <a:r>
                        <a:rPr lang="en-US" dirty="0"/>
                        <a:t>Hco3  norm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Hco3  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678675"/>
                  </a:ext>
                </a:extLst>
              </a:tr>
              <a:tr h="476669">
                <a:tc>
                  <a:txBody>
                    <a:bodyPr/>
                    <a:lstStyle/>
                    <a:p>
                      <a:r>
                        <a:rPr lang="en-US" dirty="0"/>
                        <a:t>pH . Norm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 acidosis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54926"/>
                  </a:ext>
                </a:extLst>
              </a:tr>
              <a:tr h="476669">
                <a:tc>
                  <a:txBody>
                    <a:bodyPr/>
                    <a:lstStyle/>
                    <a:p>
                      <a:r>
                        <a:rPr lang="en-US" dirty="0" err="1"/>
                        <a:t>OsM</a:t>
                      </a:r>
                      <a:r>
                        <a:rPr lang="en-US" dirty="0"/>
                        <a:t>&gt;350 </a:t>
                      </a:r>
                      <a:r>
                        <a:rPr lang="en-US" dirty="0" err="1"/>
                        <a:t>Osm</a:t>
                      </a:r>
                      <a:r>
                        <a:rPr lang="en-US" dirty="0"/>
                        <a:t>/kg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Osm</a:t>
                      </a:r>
                      <a:r>
                        <a:rPr lang="en-US" dirty="0"/>
                        <a:t> &lt; 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221683"/>
                  </a:ext>
                </a:extLst>
              </a:tr>
              <a:tr h="476669">
                <a:tc>
                  <a:txBody>
                    <a:bodyPr/>
                    <a:lstStyle/>
                    <a:p>
                      <a:r>
                        <a:rPr lang="en-US" dirty="0"/>
                        <a:t>Sign: dehydrate/rhabdomyolysis/</a:t>
                      </a:r>
                      <a:r>
                        <a:rPr lang="en-US" dirty="0" err="1"/>
                        <a:t>hyperpnea</a:t>
                      </a:r>
                      <a:r>
                        <a:rPr lang="en-US" dirty="0"/>
                        <a:t>/fever/polyuria/stupor/hypotension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Sign: </a:t>
                      </a:r>
                      <a:r>
                        <a:rPr lang="en-US" dirty="0" err="1"/>
                        <a:t>tacypenea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ketonemia</a:t>
                      </a:r>
                      <a:r>
                        <a:rPr lang="en-US" dirty="0"/>
                        <a:t> dehydrate/</a:t>
                      </a:r>
                      <a:r>
                        <a:rPr lang="en-US" dirty="0" err="1"/>
                        <a:t>kussmal</a:t>
                      </a:r>
                      <a:r>
                        <a:rPr lang="en-US" dirty="0"/>
                        <a:t>/headache/fever/stupor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509536"/>
                  </a:ext>
                </a:extLst>
              </a:tr>
              <a:tr h="476669">
                <a:tc>
                  <a:txBody>
                    <a:bodyPr/>
                    <a:lstStyle/>
                    <a:p>
                      <a:r>
                        <a:rPr lang="en-US" dirty="0" err="1"/>
                        <a:t>Ser</a:t>
                      </a:r>
                      <a:r>
                        <a:rPr lang="en-US" dirty="0"/>
                        <a:t> N/S 1000 ml in 30 min/ insulin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10-20ml/kg N/S or ringer//0.1 u/kg/</a:t>
                      </a:r>
                      <a:r>
                        <a:rPr lang="en-US" dirty="0" err="1"/>
                        <a:t>hr</a:t>
                      </a:r>
                      <a:r>
                        <a:rPr lang="en-US" dirty="0"/>
                        <a:t> insulin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052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722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55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Hypernatremia</vt:lpstr>
      <vt:lpstr>INTRUDUCTIONS </vt:lpstr>
      <vt:lpstr>SIGN and SYMPTOMS </vt:lpstr>
      <vt:lpstr>DIFFERENT TYPES</vt:lpstr>
      <vt:lpstr>PowerPoint Presentation</vt:lpstr>
      <vt:lpstr>PowerPoint Presentation</vt:lpstr>
      <vt:lpstr>TREATMENT PLAN</vt:lpstr>
      <vt:lpstr>PowerPoint Presentation</vt:lpstr>
      <vt:lpstr>Diabetes Mellitus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989031320347</cp:lastModifiedBy>
  <cp:revision>30</cp:revision>
  <dcterms:created xsi:type="dcterms:W3CDTF">2013-08-21T19:17:07Z</dcterms:created>
  <dcterms:modified xsi:type="dcterms:W3CDTF">2023-12-24T16:17:00Z</dcterms:modified>
</cp:coreProperties>
</file>