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4"/>
  </p:notesMasterIdLst>
  <p:sldIdLst>
    <p:sldId id="256" r:id="rId2"/>
    <p:sldId id="264" r:id="rId3"/>
    <p:sldId id="257" r:id="rId4"/>
    <p:sldId id="259" r:id="rId5"/>
    <p:sldId id="260" r:id="rId6"/>
    <p:sldId id="262" r:id="rId7"/>
    <p:sldId id="266" r:id="rId8"/>
    <p:sldId id="265" r:id="rId9"/>
    <p:sldId id="267" r:id="rId10"/>
    <p:sldId id="263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F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D4AB4-0029-4A81-958E-B7A8FDEFBD49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7432A-BD46-44C8-B371-4A24586A0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8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7432A-BD46-44C8-B371-4A24586A02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96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1611-7DA7-4426-8C6A-AC146EBA18AB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370C-FDD6-495E-A214-BF4B9358B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1611-7DA7-4426-8C6A-AC146EBA18AB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370C-FDD6-495E-A214-BF4B9358B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9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1611-7DA7-4426-8C6A-AC146EBA18AB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370C-FDD6-495E-A214-BF4B9358B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75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1611-7DA7-4426-8C6A-AC146EBA18AB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370C-FDD6-495E-A214-BF4B9358BC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6450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1611-7DA7-4426-8C6A-AC146EBA18AB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370C-FDD6-495E-A214-BF4B9358B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44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1611-7DA7-4426-8C6A-AC146EBA18AB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370C-FDD6-495E-A214-BF4B9358B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90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1611-7DA7-4426-8C6A-AC146EBA18AB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370C-FDD6-495E-A214-BF4B9358B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41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1611-7DA7-4426-8C6A-AC146EBA18AB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370C-FDD6-495E-A214-BF4B9358B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1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1611-7DA7-4426-8C6A-AC146EBA18AB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370C-FDD6-495E-A214-BF4B9358B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4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1611-7DA7-4426-8C6A-AC146EBA18AB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370C-FDD6-495E-A214-BF4B9358B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3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1611-7DA7-4426-8C6A-AC146EBA18AB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370C-FDD6-495E-A214-BF4B9358B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1611-7DA7-4426-8C6A-AC146EBA18AB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370C-FDD6-495E-A214-BF4B9358B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44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1611-7DA7-4426-8C6A-AC146EBA18AB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370C-FDD6-495E-A214-BF4B9358B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59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1611-7DA7-4426-8C6A-AC146EBA18AB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370C-FDD6-495E-A214-BF4B9358B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82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1611-7DA7-4426-8C6A-AC146EBA18AB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370C-FDD6-495E-A214-BF4B9358B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69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1611-7DA7-4426-8C6A-AC146EBA18AB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370C-FDD6-495E-A214-BF4B9358B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44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1611-7DA7-4426-8C6A-AC146EBA18AB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370C-FDD6-495E-A214-BF4B9358B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15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21611-7DA7-4426-8C6A-AC146EBA18AB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5370C-FDD6-495E-A214-BF4B9358B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039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effectLst/>
                <a:latin typeface="__Roboto_2d2bf0"/>
              </a:rPr>
              <a:t>Nasogastric Tube (NG)</a:t>
            </a:r>
            <a:r>
              <a:rPr lang="en-US" dirty="0">
                <a:solidFill>
                  <a:srgbClr val="363636"/>
                </a:solidFill>
                <a:effectLst/>
                <a:latin typeface="__Roboto_2d2bf0"/>
              </a:rPr>
              <a:t/>
            </a:r>
            <a:br>
              <a:rPr lang="en-US" dirty="0">
                <a:solidFill>
                  <a:srgbClr val="363636"/>
                </a:solidFill>
                <a:effectLst/>
                <a:latin typeface="__Roboto_2d2bf0"/>
              </a:rPr>
            </a:br>
            <a:r>
              <a:rPr lang="en-US" dirty="0" smtClean="0">
                <a:solidFill>
                  <a:srgbClr val="FFFF00"/>
                </a:solidFill>
                <a:effectLst/>
                <a:latin typeface="__Roboto_2d2bf0"/>
              </a:rPr>
              <a:t>&amp;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  <a:effectLst/>
                <a:latin typeface="Google Sans"/>
              </a:rPr>
              <a:t>side effects</a:t>
            </a:r>
            <a:r>
              <a:rPr lang="en-US" b="1" dirty="0">
                <a:solidFill>
                  <a:srgbClr val="202124"/>
                </a:solidFill>
                <a:effectLst/>
                <a:latin typeface="Google Sans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67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Check tube placement with these </a:t>
            </a:r>
            <a:r>
              <a:rPr lang="en-US" dirty="0" smtClean="0">
                <a:solidFill>
                  <a:srgbClr val="FFC000"/>
                </a:solidFill>
              </a:rPr>
              <a:t>methods</a:t>
            </a:r>
            <a:r>
              <a:rPr lang="en-US" dirty="0">
                <a:solidFill>
                  <a:srgbClr val="FFC000"/>
                </a:solidFill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  <a:lumOff val="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 Aspirate stomach </a:t>
            </a:r>
            <a:r>
              <a:rPr lang="en-US" b="1" dirty="0" smtClean="0">
                <a:solidFill>
                  <a:srgbClr val="FFFF00"/>
                </a:solidFill>
              </a:rPr>
              <a:t>contents</a:t>
            </a:r>
          </a:p>
          <a:p>
            <a:r>
              <a:rPr lang="en-US" b="1" dirty="0">
                <a:solidFill>
                  <a:srgbClr val="FFFF00"/>
                </a:solidFill>
              </a:rPr>
              <a:t>Check pH of </a:t>
            </a:r>
            <a:r>
              <a:rPr lang="en-US" b="1" dirty="0" smtClean="0">
                <a:solidFill>
                  <a:srgbClr val="FFFF00"/>
                </a:solidFill>
              </a:rPr>
              <a:t>aspirate</a:t>
            </a:r>
          </a:p>
          <a:p>
            <a:r>
              <a:rPr lang="en-US" b="1" dirty="0">
                <a:solidFill>
                  <a:srgbClr val="FFFF00"/>
                </a:solidFill>
              </a:rPr>
              <a:t> Inject 30 mL of air into the stomach and listen with the stethoscope for the “whoosh” of air into the </a:t>
            </a:r>
            <a:r>
              <a:rPr lang="en-US" b="1" dirty="0" smtClean="0">
                <a:solidFill>
                  <a:srgbClr val="FFFF00"/>
                </a:solidFill>
              </a:rPr>
              <a:t>stomach</a:t>
            </a:r>
          </a:p>
          <a:p>
            <a:r>
              <a:rPr lang="en-US" b="1" dirty="0">
                <a:solidFill>
                  <a:srgbClr val="FFFF00"/>
                </a:solidFill>
              </a:rPr>
              <a:t>Confirm by x-ray placement</a:t>
            </a:r>
          </a:p>
          <a:p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66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720436"/>
            <a:ext cx="10353762" cy="5070764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b="1" dirty="0"/>
              <a:t>radiography[</a:t>
            </a:r>
            <a:r>
              <a:rPr lang="en-US" dirty="0"/>
              <a:t>is the most recommended method according to each </a:t>
            </a:r>
            <a:r>
              <a:rPr lang="en-US" dirty="0" smtClean="0"/>
              <a:t>guideline</a:t>
            </a:r>
            <a:r>
              <a:rPr lang="en-US" b="1" dirty="0" smtClean="0"/>
              <a:t>]</a:t>
            </a:r>
          </a:p>
          <a:p>
            <a:r>
              <a:rPr lang="en-US" b="1" dirty="0" smtClean="0"/>
              <a:t>carbon </a:t>
            </a:r>
            <a:r>
              <a:rPr lang="en-US" b="1" dirty="0"/>
              <a:t>dioxide detection 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dirty="0">
                <a:solidFill>
                  <a:srgbClr val="FF0000"/>
                </a:solidFill>
              </a:rPr>
              <a:t>. Insufflation is not currently recommended because emphysema can occur due to insufflation, and air bubbles may be heard when the NGT enters the </a:t>
            </a:r>
            <a:r>
              <a:rPr lang="en-US" dirty="0" smtClean="0">
                <a:solidFill>
                  <a:srgbClr val="FF0000"/>
                </a:solidFill>
              </a:rPr>
              <a:t>trachea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good </a:t>
            </a:r>
            <a:r>
              <a:rPr lang="en-US" b="1" dirty="0"/>
              <a:t>confirmatory </a:t>
            </a:r>
            <a:r>
              <a:rPr lang="en-US" b="1" dirty="0" smtClean="0"/>
              <a:t>method:</a:t>
            </a:r>
          </a:p>
          <a:p>
            <a:pPr marL="0" indent="0" algn="ctr">
              <a:buNone/>
            </a:pPr>
            <a:r>
              <a:rPr lang="en-US" b="1" dirty="0"/>
              <a:t>combination of radiography and pH measurements </a:t>
            </a:r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14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false-positive </a:t>
            </a:r>
            <a:r>
              <a:rPr lang="en-US" dirty="0">
                <a:solidFill>
                  <a:srgbClr val="FF0000"/>
                </a:solidFill>
              </a:rPr>
              <a:t>pH aspirates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head and neck cancer </a:t>
            </a:r>
            <a:r>
              <a:rPr lang="en-US" dirty="0" smtClean="0"/>
              <a:t>had</a:t>
            </a:r>
          </a:p>
          <a:p>
            <a:r>
              <a:rPr lang="en-US" dirty="0"/>
              <a:t> Chronic aspiration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2400" b="1" dirty="0" smtClean="0"/>
              <a:t>ultrasonography </a:t>
            </a:r>
            <a:r>
              <a:rPr lang="en-US" sz="2400" b="1" dirty="0"/>
              <a:t>as an effective confirmation method for NGT location </a:t>
            </a:r>
            <a:endParaRPr lang="en-US" sz="2400" b="1" dirty="0" smtClean="0"/>
          </a:p>
          <a:p>
            <a:pPr marL="0" indent="0" algn="ctr">
              <a:buNone/>
            </a:pPr>
            <a:r>
              <a:rPr lang="en-US" dirty="0"/>
              <a:t> A simple and less invasive method</a:t>
            </a:r>
          </a:p>
        </p:txBody>
      </p:sp>
    </p:spTree>
    <p:extLst>
      <p:ext uri="{BB962C8B-B14F-4D97-AF65-F5344CB8AC3E}">
        <p14:creationId xmlns:p14="http://schemas.microsoft.com/office/powerpoint/2010/main" val="2885490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604" y="346365"/>
            <a:ext cx="9033593" cy="623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215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9940" y="1274618"/>
            <a:ext cx="10353762" cy="4391891"/>
          </a:xfrm>
          <a:solidFill>
            <a:schemeClr val="bg1"/>
          </a:solidFill>
        </p:spPr>
        <p:txBody>
          <a:bodyPr/>
          <a:lstStyle/>
          <a:p>
            <a:r>
              <a:rPr lang="en-US" sz="2800" b="1" dirty="0">
                <a:solidFill>
                  <a:srgbClr val="FFC000"/>
                </a:solidFill>
                <a:effectLst/>
                <a:latin typeface="__Roboto_2d2bf0"/>
              </a:rPr>
              <a:t>What is a nasogastric tube?</a:t>
            </a:r>
          </a:p>
          <a:p>
            <a:r>
              <a:rPr lang="en-US" sz="2800" b="1" dirty="0">
                <a:solidFill>
                  <a:srgbClr val="FFC000"/>
                </a:solidFill>
              </a:rPr>
              <a:t>What is the purpose of a nasogastric tube</a:t>
            </a:r>
            <a:r>
              <a:rPr lang="en-US" sz="2800" b="1" dirty="0" smtClean="0">
                <a:solidFill>
                  <a:srgbClr val="FFC000"/>
                </a:solidFill>
              </a:rPr>
              <a:t>?</a:t>
            </a:r>
          </a:p>
          <a:p>
            <a:pPr marL="0" indent="0">
              <a:buNone/>
            </a:pPr>
            <a:r>
              <a:rPr lang="en-US" dirty="0">
                <a:solidFill>
                  <a:srgbClr val="D6F808"/>
                </a:solidFill>
              </a:rPr>
              <a:t>short-term tube feeding (and medication administration) </a:t>
            </a:r>
            <a:endParaRPr lang="en-US" dirty="0" smtClean="0">
              <a:solidFill>
                <a:srgbClr val="D6F808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D6F808"/>
                </a:solidFill>
              </a:rPr>
              <a:t>and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D6F808"/>
                </a:solidFill>
              </a:rPr>
              <a:t>gastric </a:t>
            </a:r>
            <a:r>
              <a:rPr lang="en-US" dirty="0">
                <a:solidFill>
                  <a:srgbClr val="D6F808"/>
                </a:solidFill>
              </a:rPr>
              <a:t>suctioning 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05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C000"/>
                </a:solidFill>
              </a:rPr>
              <a:t>Tube</a:t>
            </a:r>
            <a:r>
              <a:rPr lang="en-US" dirty="0"/>
              <a:t> </a:t>
            </a:r>
            <a:r>
              <a:rPr lang="en-US" dirty="0" smtClean="0">
                <a:solidFill>
                  <a:srgbClr val="FFC000"/>
                </a:solidFill>
              </a:rPr>
              <a:t>feeding                    </a:t>
            </a:r>
            <a:r>
              <a:rPr lang="en-US" dirty="0">
                <a:solidFill>
                  <a:srgbClr val="FFC000"/>
                </a:solidFill>
                <a:effectLst/>
                <a:latin typeface="__Roboto_2d2bf0"/>
              </a:rPr>
              <a:t>Gastric</a:t>
            </a:r>
            <a:r>
              <a:rPr lang="en-US" dirty="0">
                <a:solidFill>
                  <a:srgbClr val="363636"/>
                </a:solidFill>
                <a:effectLst/>
                <a:latin typeface="__Roboto_2d2bf0"/>
              </a:rPr>
              <a:t> </a:t>
            </a:r>
            <a:r>
              <a:rPr lang="en-US" dirty="0">
                <a:solidFill>
                  <a:srgbClr val="FFC000"/>
                </a:solidFill>
                <a:effectLst/>
                <a:latin typeface="__Roboto_2d2bf0"/>
              </a:rPr>
              <a:t>suction</a:t>
            </a:r>
            <a:r>
              <a:rPr lang="en-US" dirty="0">
                <a:solidFill>
                  <a:srgbClr val="363636"/>
                </a:solidFill>
                <a:effectLst/>
                <a:latin typeface="__Roboto_2d2bf0"/>
              </a:rPr>
              <a:t/>
            </a:r>
            <a:br>
              <a:rPr lang="en-US" dirty="0">
                <a:solidFill>
                  <a:srgbClr val="363636"/>
                </a:solidFill>
                <a:effectLst/>
                <a:latin typeface="__Roboto_2d2bf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Difficulty swallowing (dysphagia)</a:t>
            </a:r>
          </a:p>
          <a:p>
            <a:r>
              <a:rPr lang="en-US" dirty="0">
                <a:solidFill>
                  <a:srgbClr val="FFFF00"/>
                </a:solidFill>
              </a:rPr>
              <a:t>Head and neck cancers.</a:t>
            </a:r>
          </a:p>
          <a:p>
            <a:r>
              <a:rPr lang="en-US" dirty="0">
                <a:solidFill>
                  <a:srgbClr val="FFFF00"/>
                </a:solidFill>
              </a:rPr>
              <a:t>Altered mental status/unconsciousness.</a:t>
            </a:r>
          </a:p>
          <a:p>
            <a:r>
              <a:rPr lang="en-US" dirty="0">
                <a:solidFill>
                  <a:srgbClr val="FFFF00"/>
                </a:solidFill>
              </a:rPr>
              <a:t>Malnutrition.</a:t>
            </a:r>
          </a:p>
          <a:p>
            <a:r>
              <a:rPr lang="en-US" dirty="0">
                <a:solidFill>
                  <a:srgbClr val="FFFF00"/>
                </a:solidFill>
              </a:rPr>
              <a:t>Inflammatory bowel disease (IBD).</a:t>
            </a:r>
          </a:p>
          <a:p>
            <a:r>
              <a:rPr lang="en-US" dirty="0">
                <a:solidFill>
                  <a:srgbClr val="FFFF00"/>
                </a:solidFill>
              </a:rPr>
              <a:t>Endotracheal intubation.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Toxic ingestion (poisoning).</a:t>
            </a:r>
          </a:p>
          <a:p>
            <a:r>
              <a:rPr lang="en-US" dirty="0">
                <a:solidFill>
                  <a:srgbClr val="FFFF00"/>
                </a:solidFill>
              </a:rPr>
              <a:t>Gastroparesis or gastric outlet obstruction.</a:t>
            </a:r>
          </a:p>
          <a:p>
            <a:r>
              <a:rPr lang="en-US" dirty="0">
                <a:solidFill>
                  <a:srgbClr val="FFFF00"/>
                </a:solidFill>
              </a:rPr>
              <a:t>Small bowel obstruction or pseudo-obstruction.</a:t>
            </a:r>
          </a:p>
          <a:p>
            <a:r>
              <a:rPr lang="en-US" dirty="0">
                <a:solidFill>
                  <a:srgbClr val="FFFF00"/>
                </a:solidFill>
              </a:rPr>
              <a:t>Intractable nausea and vomiting.</a:t>
            </a:r>
          </a:p>
          <a:p>
            <a:r>
              <a:rPr lang="en-US" dirty="0">
                <a:solidFill>
                  <a:srgbClr val="FFFF00"/>
                </a:solidFill>
              </a:rPr>
              <a:t>Upper GI bleeding.</a:t>
            </a:r>
          </a:p>
          <a:p>
            <a:r>
              <a:rPr lang="en-US" dirty="0">
                <a:solidFill>
                  <a:srgbClr val="FFFF00"/>
                </a:solidFill>
              </a:rPr>
              <a:t>Gastrointestinal surgery.</a:t>
            </a:r>
          </a:p>
        </p:txBody>
      </p:sp>
    </p:spTree>
    <p:extLst>
      <p:ext uri="{BB962C8B-B14F-4D97-AF65-F5344CB8AC3E}">
        <p14:creationId xmlns:p14="http://schemas.microsoft.com/office/powerpoint/2010/main" val="407606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036" y="193965"/>
            <a:ext cx="9937520" cy="83127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</a:rPr>
              <a:t> Single </a:t>
            </a:r>
            <a:r>
              <a:rPr lang="en-US" dirty="0">
                <a:solidFill>
                  <a:srgbClr val="FFC000"/>
                </a:solidFill>
              </a:rPr>
              <a:t>lumen           </a:t>
            </a:r>
            <a:r>
              <a:rPr lang="en-US" dirty="0" smtClean="0">
                <a:solidFill>
                  <a:srgbClr val="FFC000"/>
                </a:solidFill>
              </a:rPr>
              <a:t>  Double </a:t>
            </a:r>
            <a:r>
              <a:rPr lang="en-US" dirty="0">
                <a:solidFill>
                  <a:srgbClr val="FFC000"/>
                </a:solidFill>
              </a:rPr>
              <a:t>lumen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16181" y="1008231"/>
            <a:ext cx="9615053" cy="5392569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918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Risks and 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  <a:lumOff val="5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Aspiration</a:t>
            </a:r>
            <a:endParaRPr lang="fa-IR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Discomfort</a:t>
            </a:r>
            <a:r>
              <a:rPr lang="fa-IR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Trauma</a:t>
            </a:r>
            <a:endParaRPr lang="fa-IR" b="1" dirty="0" smtClean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Wrong </a:t>
            </a:r>
            <a:r>
              <a:rPr lang="en-US" b="1" dirty="0" smtClean="0">
                <a:solidFill>
                  <a:srgbClr val="FFFF00"/>
                </a:solidFill>
              </a:rPr>
              <a:t>placement</a:t>
            </a:r>
            <a:endParaRPr lang="fa-IR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An </a:t>
            </a:r>
            <a:r>
              <a:rPr lang="en-US" b="1" dirty="0">
                <a:solidFill>
                  <a:srgbClr val="FFFF00"/>
                </a:solidFill>
              </a:rPr>
              <a:t>NG tube is meant to be used only for a short period of time. Prolonged use can lead to conditions such as sinusitis, infections, and ulcerations on the tissue of your sinuses, throat, esophagus, or stomach</a:t>
            </a:r>
            <a:endParaRPr lang="fa-IR" b="1" dirty="0" smtClean="0">
              <a:solidFill>
                <a:srgbClr val="FFFF00"/>
              </a:solidFill>
            </a:endParaRPr>
          </a:p>
          <a:p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46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789709"/>
            <a:ext cx="10353762" cy="50014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The most common complications </a:t>
            </a:r>
            <a:endParaRPr lang="fa-IR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Aspiration </a:t>
            </a:r>
            <a:r>
              <a:rPr lang="en-US" dirty="0"/>
              <a:t>pneumonia</a:t>
            </a:r>
            <a:r>
              <a:rPr lang="en-US" dirty="0" smtClean="0"/>
              <a:t>,</a:t>
            </a:r>
            <a:endParaRPr lang="fa-IR" dirty="0" smtClean="0"/>
          </a:p>
          <a:p>
            <a:r>
              <a:rPr lang="en-US" dirty="0" smtClean="0"/>
              <a:t> </a:t>
            </a:r>
            <a:r>
              <a:rPr lang="en-US" dirty="0"/>
              <a:t>pneumothorax</a:t>
            </a:r>
            <a:r>
              <a:rPr lang="en-US" dirty="0" smtClean="0"/>
              <a:t>,</a:t>
            </a:r>
            <a:endParaRPr lang="fa-IR" dirty="0" smtClean="0"/>
          </a:p>
          <a:p>
            <a:r>
              <a:rPr lang="en-US" dirty="0" smtClean="0"/>
              <a:t> </a:t>
            </a:r>
            <a:r>
              <a:rPr lang="en-US" dirty="0"/>
              <a:t>empyema, </a:t>
            </a:r>
            <a:endParaRPr lang="fa-IR" dirty="0" smtClean="0"/>
          </a:p>
          <a:p>
            <a:r>
              <a:rPr lang="en-US" dirty="0" err="1" smtClean="0"/>
              <a:t>Pneumomediastinum</a:t>
            </a:r>
            <a:endParaRPr lang="fa-IR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Serious </a:t>
            </a:r>
            <a:r>
              <a:rPr lang="en-US" b="1" dirty="0">
                <a:solidFill>
                  <a:srgbClr val="FF0000"/>
                </a:solidFill>
              </a:rPr>
              <a:t>complications </a:t>
            </a:r>
            <a:r>
              <a:rPr lang="en-US" b="1" dirty="0" smtClean="0">
                <a:solidFill>
                  <a:srgbClr val="FF0000"/>
                </a:solidFill>
              </a:rPr>
              <a:t>include</a:t>
            </a:r>
            <a:endParaRPr lang="fa-IR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 </a:t>
            </a:r>
            <a:r>
              <a:rPr lang="en-US" dirty="0"/>
              <a:t>inadvertent insertion of the NGT into the trachea </a:t>
            </a:r>
            <a:r>
              <a:rPr lang="en-US" dirty="0" smtClean="0"/>
              <a:t>and esophageal </a:t>
            </a:r>
            <a:r>
              <a:rPr lang="en-US" dirty="0"/>
              <a:t>perforation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Rare complications </a:t>
            </a:r>
            <a:r>
              <a:rPr lang="en-US" b="1" dirty="0" smtClean="0">
                <a:solidFill>
                  <a:srgbClr val="FF0000"/>
                </a:solidFill>
              </a:rPr>
              <a:t>include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NGT insertion into the brain after head trauma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NGTs being bitten off and </a:t>
            </a:r>
            <a:r>
              <a:rPr lang="en-US" dirty="0" smtClean="0"/>
              <a:t>swallowed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NGTs wrapped around the tracheal tube </a:t>
            </a:r>
          </a:p>
          <a:p>
            <a:pPr marL="0" indent="0">
              <a:buNone/>
            </a:pPr>
            <a:r>
              <a:rPr lang="en-US" dirty="0" smtClean="0"/>
              <a:t> NGTs </a:t>
            </a:r>
            <a:r>
              <a:rPr lang="en-US" dirty="0"/>
              <a:t>wrapped around the epiglottis.</a:t>
            </a:r>
          </a:p>
        </p:txBody>
      </p:sp>
    </p:spTree>
    <p:extLst>
      <p:ext uri="{BB962C8B-B14F-4D97-AF65-F5344CB8AC3E}">
        <p14:creationId xmlns:p14="http://schemas.microsoft.com/office/powerpoint/2010/main" val="185549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cervical emphysema and </a:t>
            </a:r>
            <a:r>
              <a:rPr lang="en-US" dirty="0" err="1">
                <a:solidFill>
                  <a:srgbClr val="FFC000"/>
                </a:solidFill>
              </a:rPr>
              <a:t>pneumomediastinum</a:t>
            </a:r>
            <a:r>
              <a:rPr lang="en-US" dirty="0">
                <a:solidFill>
                  <a:srgbClr val="FFC000"/>
                </a:solidFill>
              </a:rPr>
              <a:t> caused by a nasogastric tube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6037" y="2077749"/>
            <a:ext cx="4959926" cy="367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6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Risk factors for NGT complications </a:t>
            </a:r>
            <a:r>
              <a:rPr lang="en-US" dirty="0" smtClean="0">
                <a:solidFill>
                  <a:srgbClr val="FF0000"/>
                </a:solidFill>
              </a:rPr>
              <a:t>includes: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altered levels of </a:t>
            </a:r>
            <a:r>
              <a:rPr lang="en-US" dirty="0" smtClean="0"/>
              <a:t>consciousness</a:t>
            </a:r>
          </a:p>
          <a:p>
            <a:r>
              <a:rPr lang="en-US" dirty="0" smtClean="0"/>
              <a:t> sedation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decreased pharyngeal reflexes </a:t>
            </a:r>
          </a:p>
        </p:txBody>
      </p:sp>
    </p:spTree>
    <p:extLst>
      <p:ext uri="{BB962C8B-B14F-4D97-AF65-F5344CB8AC3E}">
        <p14:creationId xmlns:p14="http://schemas.microsoft.com/office/powerpoint/2010/main" val="239956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168</TotalTime>
  <Words>361</Words>
  <Application>Microsoft Office PowerPoint</Application>
  <PresentationFormat>Widescreen</PresentationFormat>
  <Paragraphs>65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__Roboto_2d2bf0</vt:lpstr>
      <vt:lpstr>Arial</vt:lpstr>
      <vt:lpstr>Bookman Old Style</vt:lpstr>
      <vt:lpstr>Calibri</vt:lpstr>
      <vt:lpstr>Google Sans</vt:lpstr>
      <vt:lpstr>Rockwell</vt:lpstr>
      <vt:lpstr>Damask</vt:lpstr>
      <vt:lpstr>Nasogastric Tube (NG) &amp;</vt:lpstr>
      <vt:lpstr>PowerPoint Presentation</vt:lpstr>
      <vt:lpstr>PowerPoint Presentation</vt:lpstr>
      <vt:lpstr>Tube feeding                    Gastric suction </vt:lpstr>
      <vt:lpstr> Single lumen             Double lumen</vt:lpstr>
      <vt:lpstr>Risks and Complications</vt:lpstr>
      <vt:lpstr>PowerPoint Presentation</vt:lpstr>
      <vt:lpstr>cervical emphysema and pneumomediastinum caused by a nasogastric tube</vt:lpstr>
      <vt:lpstr>Risk factors for NGT complications includes:</vt:lpstr>
      <vt:lpstr>Check tube placement with these methods:</vt:lpstr>
      <vt:lpstr>PowerPoint Presentation</vt:lpstr>
      <vt:lpstr>false-positive pH aspirates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Nasogastric Tube (NG) </dc:title>
  <dc:creator>Novin</dc:creator>
  <cp:lastModifiedBy>Novin</cp:lastModifiedBy>
  <cp:revision>15</cp:revision>
  <dcterms:created xsi:type="dcterms:W3CDTF">2023-12-15T19:08:26Z</dcterms:created>
  <dcterms:modified xsi:type="dcterms:W3CDTF">2023-12-15T23:03:09Z</dcterms:modified>
</cp:coreProperties>
</file>