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69" r:id="rId5"/>
    <p:sldId id="259" r:id="rId6"/>
    <p:sldId id="268" r:id="rId7"/>
    <p:sldId id="258" r:id="rId8"/>
    <p:sldId id="260" r:id="rId9"/>
    <p:sldId id="261" r:id="rId10"/>
    <p:sldId id="262" r:id="rId11"/>
    <p:sldId id="263" r:id="rId12"/>
    <p:sldId id="265" r:id="rId13"/>
    <p:sldId id="266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/>
              <a:t>برای ویرایش نسخه اصلی سبک زیرنویس کلیک کنید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/>
              <a:t>برای ویرایش سبک‌های متن اصلی، کلیک کنید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/>
              <a:t>برای ویرایش سبک‌های متن اصلی، کلیک کنید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/>
              <a:t>برای ویرایش سبک‌های متن اصلی، کلیک کنید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/>
              <a:t>برای ویرایش سبک‌های متن اصلی، کلیک کنید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a-IR"/>
              <a:t>برای افزودن تصویر نماد را کلیک کنید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/>
              <a:t>برای ویرایش سبک‌های متن اصلی، کلیک کنید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a-IR"/>
              <a:t>برای ویرایش نسخه اصلی سبک عنوان کلیک کنید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a-IR"/>
              <a:t>برای ویرایش سبک‌های متن اصلی، کلیک کنید</a:t>
            </a:r>
          </a:p>
          <a:p>
            <a:pPr lvl="1"/>
            <a:r>
              <a:rPr lang="fa-IR"/>
              <a:t>سطح دوم</a:t>
            </a:r>
          </a:p>
          <a:p>
            <a:pPr lvl="2"/>
            <a:r>
              <a:rPr lang="fa-IR"/>
              <a:t>سطح سوم</a:t>
            </a:r>
          </a:p>
          <a:p>
            <a:pPr lvl="3"/>
            <a:r>
              <a:rPr lang="fa-IR"/>
              <a:t>سطح چهارم</a:t>
            </a:r>
          </a:p>
          <a:p>
            <a:pPr lvl="4"/>
            <a:r>
              <a:rPr lang="fa-IR"/>
              <a:t>سطح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96200A-34A4-530A-16F7-456E295C8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18715"/>
            <a:ext cx="10993549" cy="2315249"/>
          </a:xfrm>
        </p:spPr>
        <p:txBody>
          <a:bodyPr>
            <a:normAutofit/>
          </a:bodyPr>
          <a:lstStyle/>
          <a:p>
            <a:r>
              <a:rPr lang="af-ZA" sz="4000" b="1" i="0" dirty="0">
                <a:solidFill>
                  <a:srgbClr val="1F1F1F"/>
                </a:solidFill>
                <a:effectLst/>
                <a:latin typeface="ElsevierGulliver"/>
              </a:rPr>
              <a:t>Right atrial clot and pulmonary embolism in a patient with COVID-19: A case report</a:t>
            </a:r>
            <a:br>
              <a:rPr lang="af-ZA" sz="4000" b="1" i="0" dirty="0">
                <a:solidFill>
                  <a:srgbClr val="1F1F1F"/>
                </a:solidFill>
                <a:effectLst/>
                <a:latin typeface="ElsevierGulliver"/>
              </a:rPr>
            </a:br>
            <a:endParaRPr lang="fa-IR" sz="4000" b="1" dirty="0"/>
          </a:p>
        </p:txBody>
      </p:sp>
      <p:sp>
        <p:nvSpPr>
          <p:cNvPr id="3" name="زیر نویس 2">
            <a:extLst>
              <a:ext uri="{FF2B5EF4-FFF2-40B4-BE49-F238E27FC236}">
                <a16:creationId xmlns:a16="http://schemas.microsoft.com/office/drawing/2014/main" id="{19312CFA-1009-4B2B-BA05-C1327808E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70" y="2174840"/>
            <a:ext cx="10993549" cy="444166"/>
          </a:xfrm>
        </p:spPr>
        <p:txBody>
          <a:bodyPr>
            <a:noAutofit/>
          </a:bodyPr>
          <a:lstStyle/>
          <a:p>
            <a:pPr algn="r"/>
            <a:r>
              <a:rPr lang="af-ZA" sz="1400" b="1" i="0" dirty="0">
                <a:solidFill>
                  <a:srgbClr val="4D5156"/>
                </a:solidFill>
                <a:effectLst/>
                <a:latin typeface="Helvetica Neue"/>
              </a:rPr>
              <a:t>Supervisor</a:t>
            </a:r>
            <a:r>
              <a:rPr lang="fa-IR" sz="1400" b="1" dirty="0">
                <a:solidFill>
                  <a:srgbClr val="4D5156"/>
                </a:solidFill>
                <a:latin typeface="Helvetica Neue"/>
              </a:rPr>
              <a:t>   </a:t>
            </a:r>
            <a:r>
              <a:rPr lang="fa-IR" sz="1400" b="1" dirty="0" err="1">
                <a:solidFill>
                  <a:srgbClr val="4D5156"/>
                </a:solidFill>
                <a:latin typeface="Helvetica Neue"/>
              </a:rPr>
              <a:t>Dr</a:t>
            </a:r>
            <a:r>
              <a:rPr lang="fa-IR" sz="1400" b="1" dirty="0">
                <a:solidFill>
                  <a:srgbClr val="4D5156"/>
                </a:solidFill>
                <a:latin typeface="Helvetica Neue"/>
              </a:rPr>
              <a:t> </a:t>
            </a:r>
            <a:r>
              <a:rPr lang="fa-IR" sz="1400" b="1" dirty="0" err="1">
                <a:solidFill>
                  <a:srgbClr val="4D5156"/>
                </a:solidFill>
                <a:latin typeface="Helvetica Neue"/>
              </a:rPr>
              <a:t>raeisi</a:t>
            </a:r>
            <a:endParaRPr lang="fa-IR" sz="1400" b="1" dirty="0">
              <a:solidFill>
                <a:srgbClr val="4D5156"/>
              </a:solidFill>
              <a:latin typeface="Helvetica Neue"/>
            </a:endParaRPr>
          </a:p>
          <a:p>
            <a:pPr algn="r"/>
            <a:r>
              <a:rPr lang="af-ZA" sz="1400" b="1" i="0" dirty="0">
                <a:solidFill>
                  <a:srgbClr val="4D5156"/>
                </a:solidFill>
                <a:effectLst/>
                <a:latin typeface="Helvetica Neue"/>
              </a:rPr>
              <a:t>Provider</a:t>
            </a:r>
            <a:r>
              <a:rPr lang="fa-IR" sz="1400" b="1" i="0" dirty="0">
                <a:solidFill>
                  <a:srgbClr val="4D5156"/>
                </a:solidFill>
                <a:effectLst/>
                <a:latin typeface="Helvetica Neue"/>
              </a:rPr>
              <a:t>  </a:t>
            </a:r>
            <a:r>
              <a:rPr lang="fa-IR" sz="1400" b="1" i="0" dirty="0" err="1">
                <a:solidFill>
                  <a:srgbClr val="4D5156"/>
                </a:solidFill>
                <a:effectLst/>
                <a:latin typeface="Helvetica Neue"/>
              </a:rPr>
              <a:t>naeimeh</a:t>
            </a:r>
            <a:r>
              <a:rPr lang="fa-IR" sz="1400" b="1" i="0" dirty="0">
                <a:solidFill>
                  <a:srgbClr val="4D5156"/>
                </a:solidFill>
                <a:effectLst/>
                <a:latin typeface="Helvetica Neue"/>
              </a:rPr>
              <a:t> </a:t>
            </a:r>
            <a:r>
              <a:rPr lang="fa-IR" sz="1400" b="1" i="0" dirty="0" err="1">
                <a:solidFill>
                  <a:srgbClr val="4D5156"/>
                </a:solidFill>
                <a:effectLst/>
                <a:latin typeface="Helvetica Neue"/>
              </a:rPr>
              <a:t>soltani</a:t>
            </a:r>
            <a:r>
              <a:rPr lang="fa-IR" sz="1400" b="1" i="0" dirty="0">
                <a:solidFill>
                  <a:srgbClr val="4D5156"/>
                </a:solidFill>
                <a:effectLst/>
                <a:latin typeface="Helvetica Neue"/>
              </a:rPr>
              <a:t> </a:t>
            </a:r>
            <a:endParaRPr lang="fa-IR" sz="1400" b="1" dirty="0"/>
          </a:p>
        </p:txBody>
      </p:sp>
    </p:spTree>
    <p:extLst>
      <p:ext uri="{BB962C8B-B14F-4D97-AF65-F5344CB8AC3E}">
        <p14:creationId xmlns:p14="http://schemas.microsoft.com/office/powerpoint/2010/main" val="795859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1F1BDCA1-8F1B-8521-DB86-0D5CA5CEA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72617"/>
            <a:ext cx="11029615" cy="3678303"/>
          </a:xfrm>
        </p:spPr>
        <p:txBody>
          <a:bodyPr>
            <a:normAutofit/>
          </a:bodyPr>
          <a:lstStyle/>
          <a:p>
            <a:pPr algn="l"/>
            <a:r>
              <a:rPr lang="af-ZA" sz="2400" dirty="0"/>
              <a:t>Possible side effects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Sudden death due to a large clot blocking more than 50 blood vessels in the lungs.  Severe intrapulmonary bleeding from smaller clots</a:t>
            </a:r>
            <a:endParaRPr lang="fa-IR" sz="2400" dirty="0"/>
          </a:p>
          <a:p>
            <a:pPr algn="l"/>
            <a:r>
              <a:rPr lang="af-ZA" sz="2400" dirty="0"/>
              <a:t>diagnosis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In addition to clinical examinations, diagnostic examinations include chest radiograph, lung scan, lung angiography, ECG and testsBlood can help.</a:t>
            </a:r>
            <a:br>
              <a:rPr lang="af-ZA" sz="2400" dirty="0"/>
            </a:b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87481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5CF109-A994-71C0-638B-8CE1043F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sz="2800"/>
              <a:t>The goal of treatment is</a:t>
            </a:r>
            <a:endParaRPr lang="fa-IR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729EB990-B95F-7551-B974-B438B08FA124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439877" y="2151685"/>
            <a:ext cx="8664786" cy="367599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af-ZA" sz="2400" dirty="0"/>
              <a:t>: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Maintaining the heart and lung function at an acceptable level until the clot is removed and preventing the recurrence of embolism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Non-pharmacological treatment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1- Surgery is possible to close the large vein leading to the heart and lungs, the vena cava by placing a strainer in it.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Necessary to prevent clots from passing to the hear</a:t>
            </a:r>
            <a:br>
              <a:rPr lang="af-ZA" sz="2400" dirty="0"/>
            </a:br>
            <a:r>
              <a:rPr lang="af-ZA" sz="2400" dirty="0"/>
              <a:t>be  (rarely)</a:t>
            </a:r>
            <a:endParaRPr lang="fa-IR" sz="2400" dirty="0"/>
          </a:p>
          <a:p>
            <a:pPr algn="l"/>
            <a:r>
              <a:rPr lang="af-ZA" sz="2400" dirty="0"/>
              <a:t>2-Using a sock or wrapping the leg with a bandage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3_ Place your feet above the bed level while sleeping.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660398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863C39-877B-EF33-6506-991E83AFB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FB2A1B5D-57F6-8917-A9BF-93FA9340F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br>
              <a:rPr lang="af-ZA" sz="2400" dirty="0"/>
            </a:br>
            <a:r>
              <a:rPr lang="af-ZA" sz="2400" dirty="0"/>
              <a:t>Drug treatment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1Anticoagulants are effective in dissolving the clot and preventing it from forming again.  The effectiveness of anticoagulants should be measured regularly to ensure that their levels are optimal</a:t>
            </a:r>
            <a:br>
              <a:rPr lang="af-ZA" sz="2400" dirty="0"/>
            </a:br>
            <a:r>
              <a:rPr lang="af-ZA" sz="2400" dirty="0"/>
              <a:t>Straight line.</a:t>
            </a:r>
            <a:br>
              <a:rPr lang="af-ZA" sz="2400" dirty="0"/>
            </a:br>
            <a:br>
              <a:rPr lang="af-ZA" sz="2400" dirty="0"/>
            </a:br>
            <a:r>
              <a:rPr lang="af-ZA" sz="2400" dirty="0"/>
              <a:t>2. Administration of oxygen if needed</a:t>
            </a:r>
            <a:br>
              <a:rPr lang="af-ZA" sz="2400" dirty="0"/>
            </a:br>
            <a:r>
              <a:rPr lang="af-ZA" sz="2400" dirty="0"/>
              <a:t>During rest in bed lower limbs</a:t>
            </a:r>
            <a:br>
              <a:rPr lang="af-ZA" sz="2400" dirty="0"/>
            </a:br>
            <a:r>
              <a:rPr lang="af-ZA" sz="2400" dirty="0"/>
              <a:t>Move frequently to get the blood flowing in them be helped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24390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8301BB-07A3-94DA-F8FF-E8E21BF56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BEBBEF97-B07E-370C-36CD-F486A868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107" y="2477541"/>
            <a:ext cx="11029615" cy="3678303"/>
          </a:xfrm>
        </p:spPr>
        <p:txBody>
          <a:bodyPr>
            <a:noAutofit/>
          </a:bodyPr>
          <a:lstStyle/>
          <a:p>
            <a:pPr algn="l"/>
            <a:r>
              <a:rPr lang="af-ZA" sz="2400"/>
              <a:t>Tell your doctor if the following occur during treatment See</a:t>
            </a:r>
            <a:br>
              <a:rPr lang="af-ZA" sz="2400"/>
            </a:br>
            <a:br>
              <a:rPr lang="af-ZA" sz="2400"/>
            </a:br>
            <a:r>
              <a:rPr lang="af-ZA" sz="2400"/>
              <a:t>- Cough with bloody sputum</a:t>
            </a:r>
            <a:br>
              <a:rPr lang="af-ZA" sz="2400"/>
            </a:br>
            <a:br>
              <a:rPr lang="af-ZA" sz="2400"/>
            </a:br>
            <a:r>
              <a:rPr lang="af-ZA" sz="2400"/>
              <a:t>- Intensification of leg swelling and pain</a:t>
            </a:r>
            <a:br>
              <a:rPr lang="af-ZA" sz="2400"/>
            </a:br>
            <a:br>
              <a:rPr lang="af-ZA" sz="2400"/>
            </a:br>
            <a:r>
              <a:rPr lang="af-ZA" sz="2400"/>
              <a:t>Chest pain</a:t>
            </a:r>
            <a:br>
              <a:rPr lang="af-ZA" sz="2400"/>
            </a:br>
            <a:br>
              <a:rPr lang="af-ZA" sz="2400"/>
            </a:br>
            <a:r>
              <a:rPr lang="af-ZA" sz="2400"/>
              <a:t>shortness of breath</a:t>
            </a:r>
            <a:br>
              <a:rPr lang="af-ZA" sz="2400"/>
            </a:br>
            <a:br>
              <a:rPr lang="af-ZA" sz="2400"/>
            </a:br>
            <a:r>
              <a:rPr lang="af-ZA" sz="2400"/>
              <a:t>Bleeding from different parts of the body, such as bruising of the skin, vomiting, blood in the urine, bleeding from the gums, etc</a:t>
            </a:r>
            <a:br>
              <a:rPr lang="af-ZA" sz="2400"/>
            </a:br>
            <a:br>
              <a:rPr lang="af-ZA" sz="2400"/>
            </a:br>
            <a:r>
              <a:rPr lang="af-ZA" sz="2400"/>
              <a:t>Abnormal nose and vaginal bleeding</a:t>
            </a:r>
            <a:endParaRPr lang="fa-IR" sz="2400"/>
          </a:p>
        </p:txBody>
      </p:sp>
    </p:spTree>
    <p:extLst>
      <p:ext uri="{BB962C8B-B14F-4D97-AF65-F5344CB8AC3E}">
        <p14:creationId xmlns:p14="http://schemas.microsoft.com/office/powerpoint/2010/main" val="1928078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689E37-0BAE-786A-7C5F-06C3A6712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0F726118-5D10-C844-232F-CE50A922E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957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7D67F4-013A-367F-A084-B2EC80F4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6" name="تصویر 6">
            <a:extLst>
              <a:ext uri="{FF2B5EF4-FFF2-40B4-BE49-F238E27FC236}">
                <a16:creationId xmlns:a16="http://schemas.microsoft.com/office/drawing/2014/main" id="{06795342-04D6-C5D3-1899-A6042D5446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412" y="-262320"/>
            <a:ext cx="11847176" cy="7382640"/>
          </a:xfrm>
        </p:spPr>
      </p:pic>
    </p:spTree>
    <p:extLst>
      <p:ext uri="{BB962C8B-B14F-4D97-AF65-F5344CB8AC3E}">
        <p14:creationId xmlns:p14="http://schemas.microsoft.com/office/powerpoint/2010/main" val="48416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3D4D0A-6798-A225-C97B-6DD6734AF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/>
              <a:t>What is pulmonary embolism?</a:t>
            </a:r>
            <a:endParaRPr lang="fa-IR" dirty="0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427279F9-3D13-12C8-71ED-AF20D551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89854"/>
            <a:ext cx="11029615" cy="3678303"/>
          </a:xfrm>
        </p:spPr>
        <p:txBody>
          <a:bodyPr>
            <a:noAutofit/>
          </a:bodyPr>
          <a:lstStyle/>
          <a:p>
            <a:pPr algn="l"/>
            <a:r>
              <a:rPr lang="af-ZA" sz="2000" b="1"/>
              <a:t>Pulmonary embolism is the presence of a blood or fat clot, rarely in one of the arteries that supply blood to the lung tissue.</a:t>
            </a:r>
            <a:br>
              <a:rPr lang="af-ZA" sz="2000" b="1"/>
            </a:br>
            <a:br>
              <a:rPr lang="af-ZA" sz="2000" b="1"/>
            </a:br>
            <a:r>
              <a:rPr lang="af-ZA" sz="2000" b="1"/>
              <a:t>Blood is initially formed in one of the deep veins of the lower limb or pelvis.  Fat embolism usually follows a bone fracture</a:t>
            </a:r>
            <a:br>
              <a:rPr lang="af-ZA" sz="2000" b="1"/>
            </a:br>
            <a:br>
              <a:rPr lang="af-ZA" sz="2000" b="1"/>
            </a:br>
            <a:r>
              <a:rPr lang="af-ZA" sz="2000" b="1"/>
              <a:t>A blood clot or fat embolus is created through the blood stream and by passing from the heart to one of the blood vessels.</a:t>
            </a:r>
            <a:br>
              <a:rPr lang="af-ZA" sz="2000" b="1"/>
            </a:br>
            <a:br>
              <a:rPr lang="af-ZA" sz="2000" b="1"/>
            </a:br>
            <a:r>
              <a:rPr lang="af-ZA" sz="2000" b="1"/>
              <a:t>Lung tissue matures and settles there.  This phenomenon causes</a:t>
            </a:r>
            <a:br>
              <a:rPr lang="af-ZA" sz="2000" b="1"/>
            </a:br>
            <a:br>
              <a:rPr lang="af-ZA" sz="2000" b="1"/>
            </a:br>
            <a:r>
              <a:rPr lang="af-ZA" sz="2000" b="1"/>
              <a:t>Obstruction of said vein and as a result reducing the ability to breathe and sometimes</a:t>
            </a:r>
            <a:br>
              <a:rPr lang="af-ZA" sz="2000" b="1"/>
            </a:br>
            <a:br>
              <a:rPr lang="af-ZA" sz="2000" b="1"/>
            </a:br>
            <a:r>
              <a:rPr lang="af-ZA" sz="2000" b="1"/>
              <a:t>Destruction of lung tissue causes pulmonary embolism at all ages</a:t>
            </a:r>
            <a:br>
              <a:rPr lang="af-ZA" sz="2000" b="1"/>
            </a:br>
            <a:br>
              <a:rPr lang="af-ZA" sz="2000" b="1"/>
            </a:br>
            <a:r>
              <a:rPr lang="af-ZA" sz="2000" b="1"/>
              <a:t>can occur, but it is more common in adults.</a:t>
            </a:r>
            <a:endParaRPr lang="fa-IR" sz="2000" b="1"/>
          </a:p>
        </p:txBody>
      </p:sp>
    </p:spTree>
    <p:extLst>
      <p:ext uri="{BB962C8B-B14F-4D97-AF65-F5344CB8AC3E}">
        <p14:creationId xmlns:p14="http://schemas.microsoft.com/office/powerpoint/2010/main" val="416405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تصویر 4">
            <a:extLst>
              <a:ext uri="{FF2B5EF4-FFF2-40B4-BE49-F238E27FC236}">
                <a16:creationId xmlns:a16="http://schemas.microsoft.com/office/drawing/2014/main" id="{DFCF6061-4856-0FE7-FF98-C88112CFCE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8580" y="1072859"/>
            <a:ext cx="6757043" cy="5319999"/>
          </a:xfrm>
        </p:spPr>
      </p:pic>
    </p:spTree>
    <p:extLst>
      <p:ext uri="{BB962C8B-B14F-4D97-AF65-F5344CB8AC3E}">
        <p14:creationId xmlns:p14="http://schemas.microsoft.com/office/powerpoint/2010/main" val="50839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7638E2-B57B-3B22-9EE2-C25290718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478340"/>
          </a:xfrm>
        </p:spPr>
        <p:txBody>
          <a:bodyPr>
            <a:normAutofit/>
          </a:bodyPr>
          <a:lstStyle/>
          <a:p>
            <a:r>
              <a:rPr lang="af-ZA" b="1" dirty="0"/>
              <a:t>Common symptoms</a:t>
            </a:r>
            <a:br>
              <a:rPr lang="af-ZA" b="1" dirty="0"/>
            </a:br>
            <a:br>
              <a:rPr lang="af-ZA" b="1" dirty="0"/>
            </a:br>
            <a:endParaRPr lang="fa-IR" dirty="0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F2E2330A-619C-91BD-038F-CAC525CA3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477" y="2898447"/>
            <a:ext cx="12953159" cy="2704946"/>
          </a:xfrm>
        </p:spPr>
        <p:txBody>
          <a:bodyPr>
            <a:noAutofit/>
          </a:bodyPr>
          <a:lstStyle/>
          <a:p>
            <a:pPr algn="l"/>
            <a:r>
              <a:rPr lang="af-ZA" sz="2400" b="1" dirty="0"/>
              <a:t>Common symptoms</a:t>
            </a:r>
            <a:br>
              <a:rPr lang="af-ZA" sz="2400" b="1" dirty="0"/>
            </a:br>
            <a:br>
              <a:rPr lang="af-ZA" sz="2400" b="1" dirty="0"/>
            </a:br>
            <a:r>
              <a:rPr lang="af-ZA" sz="2400" b="1" dirty="0"/>
              <a:t>Shortness of breath, sudden cessation of breath</a:t>
            </a:r>
            <a:br>
              <a:rPr lang="af-ZA" sz="2400" b="1" dirty="0"/>
            </a:br>
            <a:br>
              <a:rPr lang="af-ZA" sz="2400" b="1" dirty="0"/>
            </a:br>
            <a:r>
              <a:rPr lang="af-ZA" sz="2400" b="1" dirty="0"/>
              <a:t>Chest pain</a:t>
            </a:r>
            <a:br>
              <a:rPr lang="af-ZA" sz="2400" b="1" dirty="0"/>
            </a:br>
            <a:br>
              <a:rPr lang="af-ZA" sz="2400" b="1" dirty="0"/>
            </a:br>
            <a:r>
              <a:rPr lang="af-ZA" sz="2400" b="1" dirty="0"/>
              <a:t>Cough sometimes accompanied by bloody sputum</a:t>
            </a:r>
            <a:br>
              <a:rPr lang="af-ZA" sz="2400" b="1" dirty="0"/>
            </a:br>
            <a:br>
              <a:rPr lang="af-ZA" sz="2400" b="1" dirty="0"/>
            </a:br>
            <a:r>
              <a:rPr lang="af-ZA" sz="2400" b="1" dirty="0"/>
              <a:t>Rapid heart rate</a:t>
            </a:r>
            <a:br>
              <a:rPr lang="af-ZA" sz="2400" b="1" dirty="0"/>
            </a:br>
            <a:br>
              <a:rPr lang="af-ZA" sz="2400" b="1" dirty="0"/>
            </a:br>
            <a:r>
              <a:rPr lang="af-ZA" sz="2400" b="1" dirty="0"/>
              <a:t>mild fever</a:t>
            </a:r>
            <a:br>
              <a:rPr lang="af-ZA" sz="2400" b="1" dirty="0"/>
            </a:br>
            <a:br>
              <a:rPr lang="af-ZA" sz="2400" b="1" dirty="0"/>
            </a:br>
            <a:r>
              <a:rPr lang="af-ZA" sz="2400" b="1" dirty="0"/>
              <a:t>Before the onset of the above symptoms, usually swelling and pain in the lower limbs</a:t>
            </a:r>
            <a:endParaRPr lang="fa-IR" sz="2400" b="1" dirty="0"/>
          </a:p>
        </p:txBody>
      </p:sp>
    </p:spTree>
    <p:extLst>
      <p:ext uri="{BB962C8B-B14F-4D97-AF65-F5344CB8AC3E}">
        <p14:creationId xmlns:p14="http://schemas.microsoft.com/office/powerpoint/2010/main" val="333506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204E5E-C6DE-C29D-396C-D7ECB952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تصویر 4">
            <a:extLst>
              <a:ext uri="{FF2B5EF4-FFF2-40B4-BE49-F238E27FC236}">
                <a16:creationId xmlns:a16="http://schemas.microsoft.com/office/drawing/2014/main" id="{02955598-FAC2-596F-B559-A83320821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557" y="206724"/>
            <a:ext cx="11366885" cy="6774428"/>
          </a:xfrm>
        </p:spPr>
      </p:pic>
    </p:spTree>
    <p:extLst>
      <p:ext uri="{BB962C8B-B14F-4D97-AF65-F5344CB8AC3E}">
        <p14:creationId xmlns:p14="http://schemas.microsoft.com/office/powerpoint/2010/main" val="348468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CF5A0C-7A07-69D2-F321-0E4E03C0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CAB2C39F-9BCB-DFD6-F62B-3DB4846FE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br>
              <a:rPr lang="af-ZA" dirty="0"/>
            </a:br>
            <a:br>
              <a:rPr lang="af-ZA" dirty="0"/>
            </a:br>
            <a:r>
              <a:rPr lang="af-ZA" dirty="0"/>
              <a:t>reasons</a:t>
            </a:r>
            <a:br>
              <a:rPr lang="af-ZA" dirty="0"/>
            </a:br>
            <a:br>
              <a:rPr lang="af-ZA" dirty="0"/>
            </a:br>
            <a:r>
              <a:rPr lang="af-ZA" dirty="0"/>
              <a:t>Blood clots in the deep veins whenever the blood inside</a:t>
            </a:r>
            <a:br>
              <a:rPr lang="af-ZA" dirty="0"/>
            </a:br>
            <a:br>
              <a:rPr lang="af-ZA" dirty="0"/>
            </a:br>
            <a:r>
              <a:rPr lang="af-ZA" dirty="0"/>
              <a:t>A vein that is accumulated and does not flow well can cause it</a:t>
            </a:r>
            <a:br>
              <a:rPr lang="af-ZA" dirty="0"/>
            </a:br>
            <a:br>
              <a:rPr lang="af-ZA" dirty="0"/>
            </a:br>
            <a:r>
              <a:rPr lang="af-ZA" dirty="0"/>
              <a:t>to be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9092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8B13C4-FB90-16A1-7192-241D7E14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err="1"/>
              <a:t>Risk</a:t>
            </a:r>
            <a:r>
              <a:rPr lang="fa-IR" dirty="0"/>
              <a:t>  </a:t>
            </a:r>
            <a:r>
              <a:rPr lang="fa-IR" dirty="0" err="1"/>
              <a:t>factor</a:t>
            </a:r>
            <a:endParaRPr lang="fa-IR" dirty="0"/>
          </a:p>
        </p:txBody>
      </p:sp>
      <p:sp>
        <p:nvSpPr>
          <p:cNvPr id="19" name="نگهدارنده مکان محتوا 18">
            <a:extLst>
              <a:ext uri="{FF2B5EF4-FFF2-40B4-BE49-F238E27FC236}">
                <a16:creationId xmlns:a16="http://schemas.microsoft.com/office/drawing/2014/main" id="{9C54D7CE-B6A7-9972-C3B1-CE936C64B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af-ZA"/>
              <a:t>Risk factors</a:t>
            </a:r>
            <a:br>
              <a:rPr lang="af-ZA"/>
            </a:br>
            <a:br>
              <a:rPr lang="af-ZA"/>
            </a:br>
            <a:r>
              <a:rPr lang="af-ZA"/>
              <a:t>Age over 60 years</a:t>
            </a:r>
            <a:br>
              <a:rPr lang="af-ZA"/>
            </a:br>
            <a:br>
              <a:rPr lang="af-ZA"/>
            </a:br>
            <a:r>
              <a:rPr lang="af-ZA"/>
              <a:t>Any injury or illness requires a long rest bed</a:t>
            </a:r>
            <a:br>
              <a:rPr lang="af-ZA"/>
            </a:br>
            <a:br>
              <a:rPr lang="af-ZA"/>
            </a:br>
            <a:r>
              <a:rPr lang="af-ZA"/>
              <a:t>Sitting in a fixed position for a long time, for example in</a:t>
            </a:r>
            <a:br>
              <a:rPr lang="af-ZA"/>
            </a:br>
            <a:br>
              <a:rPr lang="af-ZA"/>
            </a:br>
            <a:r>
              <a:rPr lang="af-ZA"/>
              <a:t>while traveling by plane</a:t>
            </a:r>
            <a:br>
              <a:rPr lang="af-ZA"/>
            </a:br>
            <a:br>
              <a:rPr lang="af-ZA"/>
            </a:br>
            <a:r>
              <a:rPr lang="af-ZA"/>
              <a:t>Recent surgery</a:t>
            </a:r>
            <a:br>
              <a:rPr lang="af-ZA"/>
            </a:br>
            <a:br>
              <a:rPr lang="af-ZA"/>
            </a:br>
            <a:r>
              <a:rPr lang="af-ZA"/>
              <a:t>congestive heart failure</a:t>
            </a:r>
            <a:endParaRPr lang="fa-IR"/>
          </a:p>
        </p:txBody>
      </p:sp>
      <p:sp>
        <p:nvSpPr>
          <p:cNvPr id="20" name="کادر متن 19">
            <a:extLst>
              <a:ext uri="{FF2B5EF4-FFF2-40B4-BE49-F238E27FC236}">
                <a16:creationId xmlns:a16="http://schemas.microsoft.com/office/drawing/2014/main" id="{DC6A367F-C4B4-13B4-4E5B-074217D36052}"/>
              </a:ext>
            </a:extLst>
          </p:cNvPr>
          <p:cNvSpPr txBox="1"/>
          <p:nvPr/>
        </p:nvSpPr>
        <p:spPr>
          <a:xfrm>
            <a:off x="6095999" y="1958823"/>
            <a:ext cx="4608945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f-ZA" dirty="0"/>
              <a:t>Heart rhythm disorders</a:t>
            </a:r>
            <a:br>
              <a:rPr lang="af-ZA" dirty="0"/>
            </a:br>
            <a:br>
              <a:rPr lang="af-ZA" dirty="0"/>
            </a:br>
            <a:r>
              <a:rPr lang="af-ZA" dirty="0"/>
              <a:t>Increased blood concentration</a:t>
            </a:r>
            <a:br>
              <a:rPr lang="af-ZA" dirty="0"/>
            </a:br>
            <a:br>
              <a:rPr lang="af-ZA" dirty="0"/>
            </a:br>
            <a:r>
              <a:rPr lang="af-ZA" dirty="0"/>
              <a:t>Bone fracture</a:t>
            </a:r>
            <a:br>
              <a:rPr lang="af-ZA" dirty="0"/>
            </a:br>
            <a:br>
              <a:rPr lang="af-ZA" dirty="0"/>
            </a:br>
            <a:r>
              <a:rPr lang="af-ZA" dirty="0"/>
              <a:t>obesity</a:t>
            </a:r>
            <a:br>
              <a:rPr lang="af-ZA" dirty="0"/>
            </a:br>
            <a:br>
              <a:rPr lang="af-ZA" dirty="0"/>
            </a:br>
            <a:r>
              <a:rPr lang="af-ZA" dirty="0"/>
              <a:t>pregnancy</a:t>
            </a:r>
            <a:br>
              <a:rPr lang="af-ZA" dirty="0"/>
            </a:br>
            <a:br>
              <a:rPr lang="af-ZA" dirty="0"/>
            </a:br>
            <a:r>
              <a:rPr lang="af-ZA" dirty="0"/>
              <a:t>Taking pregnancy pills, especially in women who smoke</a:t>
            </a:r>
            <a:br>
              <a:rPr lang="af-ZA" dirty="0"/>
            </a:br>
            <a:br>
              <a:rPr lang="af-ZA" dirty="0"/>
            </a:br>
            <a:r>
              <a:rPr lang="af-ZA" dirty="0"/>
              <a:t>smoking</a:t>
            </a:r>
            <a:br>
              <a:rPr lang="af-ZA" dirty="0"/>
            </a:br>
            <a:br>
              <a:rPr lang="af-ZA" dirty="0"/>
            </a:br>
            <a:r>
              <a:rPr lang="af-ZA" dirty="0"/>
              <a:t>Types of cancer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522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CB4CBB-2C0A-C662-7F4E-8A46E2831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err="1"/>
              <a:t>Prevention</a:t>
            </a:r>
            <a:endParaRPr lang="fa-IR" dirty="0"/>
          </a:p>
        </p:txBody>
      </p:sp>
      <p:sp>
        <p:nvSpPr>
          <p:cNvPr id="3" name="نگهدارنده مکان محتوا 2">
            <a:extLst>
              <a:ext uri="{FF2B5EF4-FFF2-40B4-BE49-F238E27FC236}">
                <a16:creationId xmlns:a16="http://schemas.microsoft.com/office/drawing/2014/main" id="{332A60DD-1C17-510E-52EB-98FB2B9B9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39596"/>
            <a:ext cx="11029615" cy="3678303"/>
          </a:xfrm>
        </p:spPr>
        <p:txBody>
          <a:bodyPr>
            <a:noAutofit/>
          </a:bodyPr>
          <a:lstStyle/>
          <a:p>
            <a:pPr algn="l"/>
            <a:r>
              <a:rPr lang="af-ZA" b="1" dirty="0"/>
              <a:t>prevention</a:t>
            </a:r>
            <a:br>
              <a:rPr lang="af-ZA" b="1" dirty="0"/>
            </a:br>
            <a:br>
              <a:rPr lang="af-ZA" b="1" dirty="0"/>
            </a:br>
            <a:r>
              <a:rPr lang="af-ZA" b="1" dirty="0"/>
              <a:t>1- From long-term rest in bed during illness</a:t>
            </a:r>
            <a:br>
              <a:rPr lang="af-ZA" b="1" dirty="0"/>
            </a:br>
            <a:r>
              <a:rPr lang="af-ZA" b="1" dirty="0"/>
              <a:t>Avoid moving your lower limbs and walking as soon as possible after surgery.  During the recovery period, use stockings, both during bed rest and when getting up bed).</a:t>
            </a:r>
            <a:br>
              <a:rPr lang="af-ZA" b="1" dirty="0"/>
            </a:br>
            <a:br>
              <a:rPr lang="af-ZA" b="1" dirty="0"/>
            </a:br>
            <a:r>
              <a:rPr lang="af-ZA" b="1" dirty="0"/>
              <a:t>2- Refrain from smoking, especially in women</a:t>
            </a:r>
            <a:br>
              <a:rPr lang="af-ZA" b="1" dirty="0"/>
            </a:br>
            <a:r>
              <a:rPr lang="af-ZA" b="1" dirty="0"/>
              <a:t>35 years old and above who take birth control </a:t>
            </a:r>
            <a:r>
              <a:rPr lang="fa-IR" b="1" dirty="0" err="1"/>
              <a:t>pills</a:t>
            </a:r>
            <a:endParaRPr lang="fa-IR" b="1" dirty="0"/>
          </a:p>
          <a:p>
            <a:pPr algn="l"/>
            <a:endParaRPr lang="fa-IR" b="1" dirty="0"/>
          </a:p>
          <a:p>
            <a:pPr algn="l"/>
            <a:r>
              <a:rPr lang="af-ZA" b="1" dirty="0"/>
              <a:t>During the journey, stand and walk for a while every 1-2 </a:t>
            </a:r>
            <a:r>
              <a:rPr lang="fa-IR" b="1" dirty="0" err="1"/>
              <a:t>hours</a:t>
            </a:r>
            <a:endParaRPr lang="fa-IR" b="1" dirty="0"/>
          </a:p>
          <a:p>
            <a:pPr lvl="8" algn="l"/>
            <a:endParaRPr lang="fa-IR" sz="1800" b="1" dirty="0"/>
          </a:p>
          <a:p>
            <a:pPr algn="l"/>
            <a:endParaRPr lang="fa-IR" b="1" dirty="0"/>
          </a:p>
          <a:p>
            <a:pPr algn="l"/>
            <a:r>
              <a:rPr lang="af-ZA" b="1" dirty="0"/>
              <a:t>  4 Taking an aspirin a day may have a preventive role in this field, consult your doctor about this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956563819"/>
      </p:ext>
    </p:extLst>
  </p:cSld>
  <p:clrMapOvr>
    <a:masterClrMapping/>
  </p:clrMapOvr>
</p:sld>
</file>

<file path=ppt/theme/theme1.xml><?xml version="1.0" encoding="utf-8"?>
<a:theme xmlns:a="http://schemas.openxmlformats.org/drawingml/2006/main" name="تقسیم شده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صفحه گسترده</PresentationFormat>
  <Slides>14</Slides>
  <Notes>0</Notes>
  <HiddenSlides>0</HiddenSlide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14</vt:i4>
      </vt:variant>
    </vt:vector>
  </HeadingPairs>
  <TitlesOfParts>
    <vt:vector size="15" baseType="lpstr">
      <vt:lpstr>تقسیم شده</vt:lpstr>
      <vt:lpstr>Right atrial clot and pulmonary embolism in a patient with COVID-19: A case report </vt:lpstr>
      <vt:lpstr>ارائه PowerPoint</vt:lpstr>
      <vt:lpstr>What is pulmonary embolism?</vt:lpstr>
      <vt:lpstr>ارائه PowerPoint</vt:lpstr>
      <vt:lpstr>Common symptoms  </vt:lpstr>
      <vt:lpstr>ارائه PowerPoint</vt:lpstr>
      <vt:lpstr>ارائه PowerPoint</vt:lpstr>
      <vt:lpstr>Risk  factor</vt:lpstr>
      <vt:lpstr>Prevention</vt:lpstr>
      <vt:lpstr>ارائه PowerPoint</vt:lpstr>
      <vt:lpstr>The goal of treatment is</vt:lpstr>
      <vt:lpstr>ارائه PowerPoint</vt:lpstr>
      <vt:lpstr>ارائه PowerPoint</vt:lpstr>
      <vt:lpstr>ارائه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 atrial clot and pulmonary embolism in a patient with COVID-19: A case report </dc:title>
  <dc:creator>nymhsltany5@gmail.com</dc:creator>
  <cp:lastModifiedBy>nymhsltany5@gmail.com</cp:lastModifiedBy>
  <cp:revision>3</cp:revision>
  <dcterms:created xsi:type="dcterms:W3CDTF">2023-12-03T11:24:10Z</dcterms:created>
  <dcterms:modified xsi:type="dcterms:W3CDTF">2024-02-18T19:00:36Z</dcterms:modified>
</cp:coreProperties>
</file>