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2" Type="http://schemas.openxmlformats.org/officeDocument/2006/relationships/slide" Target="slides/slide9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AF7A-C071-2562-06C1-EE6CC09D8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E5D4C-FD58-E101-2969-86F888A38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1CF7-2600-B76B-3CF9-15B5C6B7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6C584-8F62-19CF-9FCD-2BE3E321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79442-044F-1E19-B6F7-0A331A9D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B92D-7CAC-F263-7523-9A1A7D08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0ED25-335A-3217-57FE-2C72331C0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A4664-D62A-375D-2C27-2841A5AE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BBCE-6A01-DF0D-AE45-10363A53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46BEF-D399-8C52-BCC3-81D5D77A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0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5AA09-2B51-3BC4-8546-DCA7CCC03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4D834-C4F1-041A-F493-4427EA8EF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8DF7C-AC5C-9DF0-3E7B-1BE947A4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8DF0E-E33B-935D-0BFB-65298DAE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0EDD2-FF9F-7BFB-23DB-B72F5601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303E-4B0C-E36C-E6C4-4F00E946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0B87-8965-CA4C-7331-B0D8399D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BE9CF-21AE-8B38-2BC6-24419356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3FB1C-A4AF-B57E-8CE6-7EAD74D3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75DBF-AEE8-A5B4-5168-86AC57DB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1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CC6D-254D-9841-AA2A-592C2DD9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AE13B-0069-2B7E-765F-F0D9A75A2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A9DF-5D8B-59F7-F054-2F62B537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1029C-7805-7190-CCDB-CA7A45E8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1C609-CB99-AB2A-DC3F-9812C9A6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21FB-1AA8-2517-2ADF-F7887B0E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A1CB-3473-8661-506D-E78A7F48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71488-717A-C628-B111-5E4116395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FAAD0-CDD0-3D8F-F125-1FF897FE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6D168-3B86-F78F-41E2-7C0D4881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B3077-A22B-0537-6CC5-B8F19AA6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EC0F-1ABC-CC63-EF06-F61F414C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2C32C-5D2A-78F0-0319-653851943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80D0-B192-C220-CB6A-9F8754B42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4A208-423A-D225-DBB4-874BF0D5B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32727-F03E-7433-2649-C4E01E3E7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D31D5-5573-C584-2FA2-22C548B4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9CE6D-7BD1-7C3D-E40D-5C28E436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E8610-9008-85D0-477B-3D367F1C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6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36A1-03C3-C96B-8AEF-2D0D9FE2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4E2D4-1776-009F-E56A-93A086D8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F75F2-F2CD-311A-8B3D-22F5944F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26498-1D1D-418F-4661-2198B2D6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D312F-E119-BF70-6188-7E7B87E2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38E2E-04CF-99E4-8659-99ADD567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4FD98-79E3-C6FC-7854-813E9013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9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1542-64DE-1849-6B95-62A17467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18324-DD4B-E1BB-130C-72DAF72CA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24234-605A-BEBA-E748-5CB5EA69A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8824F-8BE2-DBFF-2107-91208E16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71C82-6F3D-8E9B-1A63-CBA521FF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4DA73-FE5E-3DD3-DA30-A32EE3F7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9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885D-C347-43EF-35A2-8CACC2A9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1DA9F0-D7E7-4AFB-4F5A-EE86D8513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EB383-0B03-1F8C-7922-6CC4F570B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21EA1-09CA-A9ED-B0EF-49E3E908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93901-02A2-3C8A-822F-AD9FA914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C58ED-38E9-8037-EDE7-E6A11FBC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0363E-9549-B182-836A-27753A44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373FE-6A8D-8D41-7645-C1A93D765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A088-8B5C-0689-03EB-FAF8C1331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0E2A-928F-47A4-A8A7-E061398AFD0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024D4-3DA3-22E6-81A0-22FB04AE1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C0402-FF42-FE1E-D3F5-64691B085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F8D0-E5FC-455B-8CEB-727E6B36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6096000" y="1026378"/>
            <a:ext cx="5365200" cy="27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بسم الله الرحمن ارحیم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موضوع:  کوله سیستیت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گردآورنده :محدثه</a:t>
            </a:r>
            <a:r>
              <a:rPr lang="fa-I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حسن زاده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استاد راهنما: </a:t>
            </a:r>
            <a:r>
              <a:rPr lang="fa-I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استاد</a:t>
            </a: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رسولی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1AD97C-CC3C-AB0B-4D3F-1EE058DFA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37070-A620-C0F5-4CF9-06F8FDA7E606}"/>
              </a:ext>
            </a:extLst>
          </p:cNvPr>
          <p:cNvSpPr txBox="1"/>
          <p:nvPr/>
        </p:nvSpPr>
        <p:spPr>
          <a:xfrm>
            <a:off x="811763" y="253530"/>
            <a:ext cx="108888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/>
              <a:t>کیسه صفرا</a:t>
            </a:r>
          </a:p>
          <a:p>
            <a:pPr algn="r"/>
            <a:endParaRPr lang="fa-IR" dirty="0"/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/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کیسه صفرا یک اندام گلابی شکل توخالی و کیسه‌ای است که هفت و نیم تا ۱۰ سانتی‌متر طول دارد و در فرورفتگی کم عمقی در سطح تحتانی کبد قرار گرفته و توسط بافت همبند شلی به آن متصل است.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کیسه صفرا مخزن ذخیره صفرا است.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هنگامی که غذا وارد دوازدهه می‌شود کیسه صفرا منقبض می‌شود و اسفنکتر اودی (که در محل اتصال مجرای صفراوی مشترک با دوازدهه قرار دارد) شل می‌شود شل شدن این اسفنکتر ورود صفرا به به روده را فراهم می‌کند.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صفرا از آب و الکترولیت‌ها و مقادیر قابل توجهی از لسیتن، اسیدهای چرب، کلسترول،بیلی روبین و نمک‌های صفراوی تشکیل شده است</a:t>
            </a:r>
          </a:p>
          <a:p>
            <a:pPr algn="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653F0-0D74-4F86-34E9-E9F430851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676261"/>
            <a:ext cx="7800393" cy="318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25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531845" y="559837"/>
            <a:ext cx="110289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کوله سیستیت: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التهاب کیسه صفرا می‌باشد که می‌تواند حاد یا مزمن باشدسبب درد حساسیت و سفتی بخش بالایی سمت راست شکم می‌شود و ممکن است به ناحیه میان جناق سینه‌ای یا شانه راست انتشار یا بد و با تهوع استفراغ و علائم معمول یک التهاب حاد همراه است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1.کوله سیستیت کالکولوس: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التهاب کیسه صفرا ناشی از سنگ و بسته شدن مجرای خروج صفرا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2.کوله سیستیت آکالکولوس: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التهاب حاد کیسه صفرا در نبود انسداد مسیر با سنگ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معمولا به دنبال جراحی های بزرگ، تروماهای شدید، سوختگی ها، ترانسف</a:t>
            </a:r>
            <a:r>
              <a:rPr lang="fa-I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زیون</a:t>
            </a: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های مکرر خون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485192" y="699796"/>
            <a:ext cx="114207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کوله لیتیازیس( سنگ کیسه صفرا):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سنگ های کیسه صفرا از مواد موجود در صفرا تشکیل می‌شوند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دو نوع سنگ وجود دارد: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سنگ های کلسترولی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سنگ های رنگدانه ای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مصرف استروژن ، قرص های ضد بارداری ، کلوفیبرات باعث بالا رفتن غلظت کلسترول صفراوی و تشکیل سنگ میشود .</a:t>
            </a:r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208" y="3319460"/>
            <a:ext cx="4246977" cy="298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5EAE2-B093-6CE2-5D3E-75569B88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878872-FFD8-0CB3-CBE3-85E396CAB5A9}"/>
              </a:ext>
            </a:extLst>
          </p:cNvPr>
          <p:cNvSpPr txBox="1"/>
          <p:nvPr/>
        </p:nvSpPr>
        <p:spPr>
          <a:xfrm>
            <a:off x="763555" y="1429173"/>
            <a:ext cx="75126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تظاهرات بالینی: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گاهی مواقع بدون علامت هستند و فقط علائم خفیف گوارشی دارند.</a:t>
            </a:r>
          </a:p>
          <a:p>
            <a:pPr algn="r" rtl="1"/>
            <a:r>
              <a:rPr lang="fa-IR" dirty="0"/>
              <a:t>علائم ممکن است حاد یا مزمن باشند که شامل:</a:t>
            </a:r>
          </a:p>
          <a:p>
            <a:pPr algn="r" rtl="1"/>
            <a:endParaRPr lang="fa-IR" dirty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dirty="0"/>
              <a:t> درد ناحیه اپی گاستر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dirty="0"/>
              <a:t>احساس پری و نفخ در شکم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dirty="0"/>
              <a:t>درد مبهم در ربع فوقانی راست شکم پس از خوردن غذاهای چرب و سرخ کرده.</a:t>
            </a:r>
          </a:p>
          <a:p>
            <a:pPr algn="r" rt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03701-8D3D-75DD-A3E5-73B8FD961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487" y="1078480"/>
            <a:ext cx="3764513" cy="328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24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9DB3E6-D7B1-24A2-7D11-F8F7EEA1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189C8-3B02-9D13-A35F-51BECF650C98}"/>
              </a:ext>
            </a:extLst>
          </p:cNvPr>
          <p:cNvSpPr txBox="1"/>
          <p:nvPr/>
        </p:nvSpPr>
        <p:spPr>
          <a:xfrm>
            <a:off x="317241" y="354563"/>
            <a:ext cx="113646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1.کولیک صفراوی: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اگر سنگ های صفراوی مجرای سیستیک را مسدود کند،کیسه صفرا متسع،ملتهب و نهایتا عفونی می‌شود</a:t>
            </a:r>
          </a:p>
          <a:p>
            <a:pPr algn="r" rtl="1"/>
            <a:endParaRPr lang="fa-IR" dirty="0"/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dirty="0"/>
              <a:t>تب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dirty="0"/>
              <a:t>توده شکمی قابل لمس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dirty="0"/>
              <a:t>درد کولیک صفراوی چند ساعت بعد از خوردن غذا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dirty="0"/>
              <a:t>معمولا درد همراه با تهوع و استفراغ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dirty="0"/>
              <a:t>فرد بی قرار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dirty="0"/>
              <a:t>در صورت اتساع صفرا ایجاد حساسیت در ربع فوقانی راست شکم و اختلال در تنفس عمیق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dirty="0"/>
              <a:t>درد ممکن است آنقدر شدید باشد که نیاز به مسکن داشته باشد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9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1035699" y="251926"/>
            <a:ext cx="10758300" cy="51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یرقان: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در اثر انسداد مجرای صفراوی، صفرا به جای تخلیه به دوازدهه وارد خون می شود.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پوست و غشای مخاطی بیمار زرد رنگ می‌شود 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این حالت با خارش شدید پوست همراه است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3.تغییر رنگ ادرار و مدفوع: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ترشح رنگدانه های صفراوی توسط کلیه، منجر به تیره شدن رنگ ادرار می‌شود.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مدفوع بعلت فقدان رنگدانه های صفراوی به رنگ خاکستری درمی‌آید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4.کمبود ویتامین ها: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اختلال در جذب روده ای ویتامین های محلول در چربی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در اثر انسدادهای طولانی مدت کمبود ویتامین K و احتمال خونریزی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158413" cy="31584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4AADF-6FF6-56C7-3516-24FEB0353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767DBC-91D6-B2EB-78F0-51DDA8BD3A7E}"/>
              </a:ext>
            </a:extLst>
          </p:cNvPr>
          <p:cNvSpPr txBox="1"/>
          <p:nvPr/>
        </p:nvSpPr>
        <p:spPr>
          <a:xfrm>
            <a:off x="4669905" y="1056321"/>
            <a:ext cx="6957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بررسی و یافته های تشخیصی:</a:t>
            </a:r>
          </a:p>
          <a:p>
            <a:pPr marL="342900" indent="-342900" algn="r" rtl="1">
              <a:buFont typeface="+mj-lt"/>
              <a:buAutoNum type="arabicPeriod"/>
            </a:pP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معاینات بالینی</a:t>
            </a:r>
          </a:p>
          <a:p>
            <a:pPr marL="342900" indent="-342900" algn="r" rtl="1">
              <a:buFont typeface="+mj-lt"/>
              <a:buAutoNum type="arabicPeriod"/>
            </a:pP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X_Ray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شکم</a:t>
            </a:r>
          </a:p>
          <a:p>
            <a:pPr marL="342900" indent="-342900" algn="r" rtl="1">
              <a:buFont typeface="+mj-lt"/>
              <a:buAutoNum type="arabicPeriod"/>
            </a:pP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اولتراسونوگرافی </a:t>
            </a:r>
          </a:p>
          <a:p>
            <a:pPr marL="342900" indent="-342900" algn="r" rtl="1">
              <a:buFont typeface="+mj-lt"/>
              <a:buAutoNum type="arabicPeriod"/>
            </a:pP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کولانژیوپانکراتوگرافی رتروگراد به وسیله آندوسکوپ (</a:t>
            </a:r>
            <a:r>
              <a:rPr lang="en-US" dirty="0"/>
              <a:t>ERCP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EABB8-BF30-252E-62E8-C7E39CB6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952931" cy="685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97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A9D654-ED13-7E95-FB3A-99F9FC5BA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1F49B7-5C41-5673-D22F-E3846B7BA887}"/>
              </a:ext>
            </a:extLst>
          </p:cNvPr>
          <p:cNvSpPr txBox="1"/>
          <p:nvPr/>
        </p:nvSpPr>
        <p:spPr>
          <a:xfrm>
            <a:off x="606489" y="485192"/>
            <a:ext cx="112247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تدابیر طبی: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marL="342900" indent="-342900" algn="r" rtl="1">
              <a:buFont typeface="+mj-lt"/>
              <a:buAutoNum type="arabicPeriod"/>
            </a:pPr>
            <a:r>
              <a:rPr lang="fa-IR" dirty="0"/>
              <a:t>درمان تغذیه ای </a:t>
            </a:r>
          </a:p>
          <a:p>
            <a:pPr marL="342900" indent="-342900" algn="r" rtl="1">
              <a:buFont typeface="+mj-lt"/>
              <a:buAutoNum type="arabicPeriod"/>
            </a:pPr>
            <a:endParaRPr lang="fa-IR" dirty="0"/>
          </a:p>
          <a:p>
            <a:pPr marL="342900" indent="-342900" algn="r" rtl="1">
              <a:buFont typeface="+mj-lt"/>
              <a:buAutoNum type="arabicPeriod"/>
            </a:pPr>
            <a:r>
              <a:rPr lang="fa-IR" dirty="0"/>
              <a:t>درمان دارویی(</a:t>
            </a:r>
            <a:r>
              <a:rPr lang="en-US" dirty="0"/>
              <a:t>UDCA </a:t>
            </a:r>
            <a:r>
              <a:rPr lang="fa-IR" dirty="0"/>
              <a:t>اسید اورسودئوکسی کولیک، </a:t>
            </a:r>
            <a:r>
              <a:rPr lang="en-US" dirty="0"/>
              <a:t>CDCA </a:t>
            </a:r>
            <a:r>
              <a:rPr lang="fa-IR" dirty="0"/>
              <a:t>شنو دئوکسی کولیک)</a:t>
            </a:r>
          </a:p>
          <a:p>
            <a:pPr marL="342900" indent="-342900" algn="r" rtl="1">
              <a:buFont typeface="+mj-lt"/>
              <a:buAutoNum type="arabicPeriod"/>
            </a:pPr>
            <a:endParaRPr lang="fa-IR" dirty="0"/>
          </a:p>
          <a:p>
            <a:pPr marL="342900" indent="-342900" algn="r" rtl="1">
              <a:buFont typeface="+mj-lt"/>
              <a:buAutoNum type="arabicPeriod"/>
            </a:pPr>
            <a:r>
              <a:rPr lang="fa-IR" dirty="0"/>
              <a:t>خارج کردن سنگ با روش های غیر جراحی 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fa-IR" dirty="0"/>
              <a:t>استفاده از لیزر تحت هدایت فلوروسکوپی برای سنگ شکنی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fa-IR" dirty="0"/>
              <a:t>حل کردن سنگ کیسه صفرا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fa-IR" dirty="0"/>
              <a:t>استفاده از روش </a:t>
            </a:r>
            <a:r>
              <a:rPr lang="en-US" dirty="0"/>
              <a:t>ERCP </a:t>
            </a:r>
            <a:endParaRPr lang="fa-IR" dirty="0"/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endParaRPr lang="fa-IR" dirty="0"/>
          </a:p>
          <a:p>
            <a:pPr marL="342900" indent="-342900" algn="r" rtl="1">
              <a:buFont typeface="+mj-lt"/>
              <a:buAutoNum type="arabicPeriod"/>
            </a:pPr>
            <a:r>
              <a:rPr lang="fa-IR" dirty="0"/>
              <a:t>تدابیر جراحی 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fa-IR" dirty="0"/>
              <a:t>کوله سیستکتومی با لاپاراسکوپی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fa-IR" dirty="0"/>
              <a:t>کوله سیستکتومی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fa-IR" dirty="0"/>
              <a:t>کولدوکوستومی 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fa-IR" dirty="0"/>
              <a:t>کوله سیستوستومی به روش جراحی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2C9B42-7EA6-B7E4-0BC7-6966FC0C8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6163"/>
            <a:ext cx="4907902" cy="377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68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