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b2f7893026b73ee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b2f7893026b73ee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4397ca4071bec9f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4397ca4071bec9f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7515ab1facf0c14e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7515ab1facf0c14e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4397ca4071bec9f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4397ca4071bec9f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4397ca4071bec9f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4397ca4071bec9f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4397ca4071bec9f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4397ca4071bec9f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4397ca4071bec9f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4397ca4071bec9f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4397ca4071bec9f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4397ca4071bec9f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a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jpg"/><Relationship Id="rId4" Type="http://schemas.openxmlformats.org/officeDocument/2006/relationships/image" Target="../media/image3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jpg"/><Relationship Id="rId4" Type="http://schemas.openxmlformats.org/officeDocument/2006/relationships/image" Target="../media/image1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jpg"/><Relationship Id="rId4" Type="http://schemas.openxmlformats.org/officeDocument/2006/relationships/image" Target="../media/image6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jpg"/><Relationship Id="rId4" Type="http://schemas.openxmlformats.org/officeDocument/2006/relationships/image" Target="../media/image2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/>
          <p:nvPr/>
        </p:nvSpPr>
        <p:spPr>
          <a:xfrm>
            <a:off x="1197550" y="655700"/>
            <a:ext cx="6930300" cy="3305700"/>
          </a:xfrm>
          <a:prstGeom prst="wedgeRoundRectCallout">
            <a:avLst>
              <a:gd fmla="val -20833" name="adj1"/>
              <a:gd fmla="val 62500" name="adj2"/>
              <a:gd fmla="val 0" name="adj3"/>
            </a:avLst>
          </a:prstGeom>
          <a:solidFill>
            <a:srgbClr val="E0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a" sz="3200"/>
              <a:t>IN THE NAME OF ALLAH</a:t>
            </a:r>
            <a:endParaRPr sz="32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a" sz="3200"/>
              <a:t>Advisor:Mr.Rasoli</a:t>
            </a:r>
            <a:endParaRPr sz="32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a" sz="3200"/>
              <a:t>Presenter:shabnam poshti</a:t>
            </a:r>
            <a:endParaRPr sz="32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a" sz="3200"/>
              <a:t>Acute myocardial infraction </a:t>
            </a:r>
            <a:endParaRPr sz="32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a" sz="3200"/>
              <a:t>secondary to Covid-19 infection</a:t>
            </a:r>
            <a:endParaRPr sz="3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14"/>
          <p:cNvSpPr/>
          <p:nvPr/>
        </p:nvSpPr>
        <p:spPr>
          <a:xfrm>
            <a:off x="1197550" y="655700"/>
            <a:ext cx="6930300" cy="3305700"/>
          </a:xfrm>
          <a:prstGeom prst="wedgeRoundRectCallout">
            <a:avLst>
              <a:gd fmla="val -20833" name="adj1"/>
              <a:gd fmla="val 62500" name="adj2"/>
              <a:gd fmla="val 0" name="adj3"/>
            </a:avLst>
          </a:prstGeom>
          <a:solidFill>
            <a:srgbClr val="E0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a" sz="3500"/>
              <a:t>Onset and Prevalence:</a:t>
            </a:r>
            <a:endParaRPr sz="3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a" sz="2500"/>
              <a:t>In the city of </a:t>
            </a:r>
            <a:r>
              <a:rPr lang="fa" sz="2500"/>
              <a:t>Wuhan in china</a:t>
            </a:r>
            <a:endParaRPr sz="2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a" sz="2500"/>
              <a:t>The year 2019</a:t>
            </a:r>
            <a:endParaRPr sz="2500"/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627397" y="2231342"/>
            <a:ext cx="2199450" cy="1471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Google Shape;67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Google Shape;68;p15"/>
          <p:cNvSpPr/>
          <p:nvPr/>
        </p:nvSpPr>
        <p:spPr>
          <a:xfrm>
            <a:off x="1197550" y="655700"/>
            <a:ext cx="6930300" cy="3305700"/>
          </a:xfrm>
          <a:prstGeom prst="wedgeRoundRectCallout">
            <a:avLst>
              <a:gd fmla="val -20833" name="adj1"/>
              <a:gd fmla="val 62500" name="adj2"/>
              <a:gd fmla="val 0" name="adj3"/>
            </a:avLst>
          </a:prstGeom>
          <a:solidFill>
            <a:srgbClr val="E0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a" sz="3200"/>
              <a:t>Ways of virus transmission:</a:t>
            </a:r>
            <a:endParaRPr sz="3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a" sz="2500"/>
              <a:t>Respiratory system</a:t>
            </a:r>
            <a:endParaRPr sz="2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a" sz="2500"/>
              <a:t>Fecal-oral route</a:t>
            </a:r>
            <a:endParaRPr sz="2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a" sz="3200"/>
              <a:t>Incubation period:</a:t>
            </a:r>
            <a:endParaRPr sz="3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a" sz="2500"/>
              <a:t>4_7 day</a:t>
            </a:r>
            <a:endParaRPr sz="2500"/>
          </a:p>
        </p:txBody>
      </p:sp>
      <p:pic>
        <p:nvPicPr>
          <p:cNvPr id="69" name="Google Shape;69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265475" y="2099300"/>
            <a:ext cx="2528474" cy="1543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Google Shape;74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75" name="Google Shape;75;p16"/>
          <p:cNvSpPr/>
          <p:nvPr/>
        </p:nvSpPr>
        <p:spPr>
          <a:xfrm>
            <a:off x="1197550" y="655700"/>
            <a:ext cx="6930300" cy="3305700"/>
          </a:xfrm>
          <a:prstGeom prst="wedgeRoundRectCallout">
            <a:avLst>
              <a:gd fmla="val -20833" name="adj1"/>
              <a:gd fmla="val 62500" name="adj2"/>
              <a:gd fmla="val 0" name="adj3"/>
            </a:avLst>
          </a:prstGeom>
          <a:solidFill>
            <a:srgbClr val="E0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a" sz="3800"/>
              <a:t>Clinical Protests:</a:t>
            </a:r>
            <a:endParaRPr sz="3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a" sz="3200"/>
              <a:t>The most common symptoms:</a:t>
            </a:r>
            <a:endParaRPr sz="3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a" sz="2300"/>
              <a:t>Fever(87/9%)</a:t>
            </a:r>
            <a:endParaRPr sz="23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a" sz="2400"/>
              <a:t>Cough(67%)</a:t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a" sz="2400"/>
              <a:t>Tirednesss(38%)</a:t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a" sz="2400"/>
              <a:t>Diarrhea(5%)</a:t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a" sz="2400"/>
              <a:t>Vomit(3/7%)</a:t>
            </a:r>
            <a:endParaRPr sz="2400"/>
          </a:p>
        </p:txBody>
      </p:sp>
      <p:pic>
        <p:nvPicPr>
          <p:cNvPr id="76" name="Google Shape;76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572000" y="2185375"/>
            <a:ext cx="3184626" cy="1463175"/>
          </a:xfrm>
          <a:prstGeom prst="rect">
            <a:avLst/>
          </a:prstGeom>
          <a:solidFill>
            <a:srgbClr val="E06666"/>
          </a:solidFill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Google Shape;81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Google Shape;82;p17"/>
          <p:cNvSpPr/>
          <p:nvPr/>
        </p:nvSpPr>
        <p:spPr>
          <a:xfrm>
            <a:off x="1197550" y="655700"/>
            <a:ext cx="6930300" cy="3305700"/>
          </a:xfrm>
          <a:prstGeom prst="wedgeRoundRectCallout">
            <a:avLst>
              <a:gd fmla="val -20833" name="adj1"/>
              <a:gd fmla="val 62500" name="adj2"/>
              <a:gd fmla="val 0" name="adj3"/>
            </a:avLst>
          </a:prstGeom>
          <a:solidFill>
            <a:srgbClr val="E0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a" sz="3700"/>
              <a:t>Diagnostic Ways:</a:t>
            </a:r>
            <a:endParaRPr sz="37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a" sz="3000"/>
              <a:t>Clinical sings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a" sz="3000"/>
              <a:t>PCR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a" sz="3000"/>
              <a:t>RT-PCR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a" sz="3000"/>
              <a:t>Blood test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a" sz="3000"/>
              <a:t>CT ,Lung X-ray</a:t>
            </a:r>
            <a:endParaRPr sz="3000"/>
          </a:p>
        </p:txBody>
      </p:sp>
      <p:pic>
        <p:nvPicPr>
          <p:cNvPr id="83" name="Google Shape;83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363825" y="2018600"/>
            <a:ext cx="3504900" cy="1667599"/>
          </a:xfrm>
          <a:prstGeom prst="rect">
            <a:avLst/>
          </a:prstGeom>
          <a:solidFill>
            <a:srgbClr val="E06666"/>
          </a:solidFill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8"/>
          <p:cNvSpPr/>
          <p:nvPr/>
        </p:nvSpPr>
        <p:spPr>
          <a:xfrm>
            <a:off x="1197550" y="655700"/>
            <a:ext cx="6930300" cy="3305700"/>
          </a:xfrm>
          <a:prstGeom prst="wedgeRoundRectCallout">
            <a:avLst>
              <a:gd fmla="val -20833" name="adj1"/>
              <a:gd fmla="val 62500" name="adj2"/>
              <a:gd fmla="val 0" name="adj3"/>
            </a:avLst>
          </a:prstGeom>
          <a:solidFill>
            <a:srgbClr val="E0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a" sz="3800"/>
              <a:t>The most important causes of death:</a:t>
            </a:r>
            <a:endParaRPr sz="3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a" sz="3000"/>
              <a:t>1)Acute Respiratory failure syndrome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a" sz="3000"/>
              <a:t>2)Acute multiple organ failure syndrome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19"/>
          <p:cNvSpPr/>
          <p:nvPr/>
        </p:nvSpPr>
        <p:spPr>
          <a:xfrm>
            <a:off x="439875" y="655700"/>
            <a:ext cx="8278800" cy="3767400"/>
          </a:xfrm>
          <a:prstGeom prst="wedgeRoundRectCallout">
            <a:avLst>
              <a:gd fmla="val -20833" name="adj1"/>
              <a:gd fmla="val 62500" name="adj2"/>
              <a:gd fmla="val 0" name="adj3"/>
            </a:avLst>
          </a:prstGeom>
          <a:solidFill>
            <a:srgbClr val="E0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a" sz="3000"/>
              <a:t>How Corona affects the h</a:t>
            </a:r>
            <a:r>
              <a:rPr lang="fa" sz="3100"/>
              <a:t>ea</a:t>
            </a:r>
            <a:r>
              <a:rPr lang="fa" sz="3000"/>
              <a:t>rt and causes ACS and MI?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a" sz="3000"/>
              <a:t>1)</a:t>
            </a:r>
            <a:r>
              <a:rPr lang="fa" sz="2500"/>
              <a:t>Decreased oxygen supply due to Respiratory system disorders</a:t>
            </a:r>
            <a:endParaRPr sz="2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a" sz="2500"/>
              <a:t>2)Increased risk of clot production</a:t>
            </a:r>
            <a:endParaRPr sz="2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a" sz="2500"/>
              <a:t>3)Direct damage to the heart muscle</a:t>
            </a:r>
            <a:endParaRPr sz="2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/>
          </a:p>
        </p:txBody>
      </p:sp>
      <p:pic>
        <p:nvPicPr>
          <p:cNvPr id="96" name="Google Shape;96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002625" y="2571750"/>
            <a:ext cx="2488474" cy="1587825"/>
          </a:xfrm>
          <a:prstGeom prst="rect">
            <a:avLst/>
          </a:prstGeom>
          <a:solidFill>
            <a:srgbClr val="E06666"/>
          </a:solidFill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Google Shape;101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20"/>
          <p:cNvSpPr/>
          <p:nvPr/>
        </p:nvSpPr>
        <p:spPr>
          <a:xfrm>
            <a:off x="2364325" y="983975"/>
            <a:ext cx="4841400" cy="3243900"/>
          </a:xfrm>
          <a:prstGeom prst="wedgeRoundRectCallout">
            <a:avLst>
              <a:gd fmla="val -20833" name="adj1"/>
              <a:gd fmla="val 62500" name="adj2"/>
              <a:gd fmla="val 0" name="adj3"/>
            </a:avLst>
          </a:prstGeom>
          <a:solidFill>
            <a:srgbClr val="E0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a" sz="3800"/>
              <a:t>Thank you for your attention</a:t>
            </a:r>
            <a:endParaRPr sz="38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a" sz="3800"/>
              <a:t>🩺💊🩸🩹💉🚑🏨👩‍⚕️</a:t>
            </a:r>
            <a:endParaRPr sz="3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