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4" r:id="rId1"/>
  </p:sldMasterIdLst>
  <p:sldIdLst>
    <p:sldId id="256" r:id="rId2"/>
    <p:sldId id="263" r:id="rId3"/>
    <p:sldId id="257" r:id="rId4"/>
    <p:sldId id="264" r:id="rId5"/>
    <p:sldId id="265" r:id="rId6"/>
    <p:sldId id="258" r:id="rId7"/>
    <p:sldId id="259" r:id="rId8"/>
    <p:sldId id="260" r:id="rId9"/>
    <p:sldId id="261" r:id="rId10"/>
    <p:sldId id="262"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E016143-E03C-4CFD-AFDC-14E5BDEA754C}" type="datetimeFigureOut">
              <a:rPr lang="en-US" smtClean="0"/>
              <a:t>5/4/2024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973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59FD0C-5451-4CA0-86AF-E70AE3279989}" type="datetimeFigureOut">
              <a:rPr lang="en-US" smtClean="0"/>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1216830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59FD0C-5451-4CA0-86AF-E70AE3279989}" type="datetimeFigureOut">
              <a:rPr lang="en-US" smtClean="0"/>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5345003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59FD0C-5451-4CA0-86AF-E70AE3279989}" type="datetimeFigureOut">
              <a:rPr lang="en-US" smtClean="0"/>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2892329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8A7C6C-0F39-4D70-8E8D-FE5B9C95FA73}" type="datetimeFigureOut">
              <a:rPr lang="en-US" smtClean="0"/>
              <a:t>5/4/2024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58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59FD0C-5451-4CA0-86AF-E70AE3279989}" type="datetimeFigureOut">
              <a:rPr lang="en-US" smtClean="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6407813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59FD0C-5451-4CA0-86AF-E70AE3279989}" type="datetimeFigureOut">
              <a:rPr lang="en-US" smtClean="0"/>
              <a:t>5/4/2024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441306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smtClean="0"/>
              <a:t>5/4/2024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7188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smtClean="0"/>
              <a:t>5/4/2024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8714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E59FD0C-5451-4CA0-86AF-E70AE3279989}" type="datetimeFigureOut">
              <a:rPr lang="en-US" smtClean="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4811428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6440AA-91A0-436F-8FDB-C0F939DCAE21}" type="datetimeFigureOut">
              <a:rPr lang="en-US" smtClean="0"/>
              <a:t>5/4/2024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1714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0E59FD0C-5451-4CA0-86AF-E70AE3279989}" type="datetimeFigureOut">
              <a:rPr lang="en-US" smtClean="0"/>
              <a:t>5/4/2024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18468102"/>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Lst>
  <p:hf sldNum="0" hdr="0" ftr="0" dt="0"/>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9980" y="216170"/>
            <a:ext cx="9966960" cy="2926080"/>
          </a:xfrm>
        </p:spPr>
        <p:txBody>
          <a:bodyPr/>
          <a:lstStyle/>
          <a:p>
            <a:r>
              <a:rPr lang="fa-IR" dirty="0" smtClean="0">
                <a:cs typeface="B Nazanin" panose="00000400000000000000" pitchFamily="2" charset="-78"/>
              </a:rPr>
              <a:t>به </a:t>
            </a:r>
            <a:r>
              <a:rPr lang="fa-IR" dirty="0" smtClean="0">
                <a:latin typeface="Nazanin"/>
                <a:cs typeface="B Nazanin" panose="00000400000000000000" pitchFamily="2" charset="-78"/>
              </a:rPr>
              <a:t>نام</a:t>
            </a:r>
            <a:r>
              <a:rPr lang="fa-IR" dirty="0" smtClean="0">
                <a:cs typeface="B Nazanin" panose="00000400000000000000" pitchFamily="2" charset="-78"/>
              </a:rPr>
              <a:t> خدا </a:t>
            </a:r>
            <a:endParaRPr lang="fa-IR" dirty="0">
              <a:cs typeface="B Nazanin" panose="00000400000000000000" pitchFamily="2" charset="-78"/>
            </a:endParaRPr>
          </a:p>
        </p:txBody>
      </p:sp>
      <p:sp>
        <p:nvSpPr>
          <p:cNvPr id="3" name="Subtitle 2"/>
          <p:cNvSpPr>
            <a:spLocks noGrp="1"/>
          </p:cNvSpPr>
          <p:nvPr>
            <p:ph type="subTitle" idx="1"/>
          </p:nvPr>
        </p:nvSpPr>
        <p:spPr/>
        <p:txBody>
          <a:bodyPr>
            <a:normAutofit fontScale="47500" lnSpcReduction="20000"/>
          </a:bodyPr>
          <a:lstStyle/>
          <a:p>
            <a:r>
              <a:rPr lang="en-US" sz="9300" dirty="0" smtClean="0">
                <a:latin typeface="Batang" panose="02030600000101010101" pitchFamily="18" charset="-127"/>
                <a:ea typeface="Batang" panose="02030600000101010101" pitchFamily="18" charset="-127"/>
                <a:cs typeface="B Roya" panose="00000400000000000000" pitchFamily="2" charset="-78"/>
              </a:rPr>
              <a:t>Pace</a:t>
            </a:r>
            <a:r>
              <a:rPr lang="en-US" sz="9300" dirty="0" smtClean="0">
                <a:cs typeface="B Roya" panose="00000400000000000000" pitchFamily="2" charset="-78"/>
              </a:rPr>
              <a:t> </a:t>
            </a:r>
            <a:r>
              <a:rPr lang="en-US" sz="9300" dirty="0" smtClean="0">
                <a:latin typeface="Batang" panose="02030600000101010101" pitchFamily="18" charset="-127"/>
                <a:ea typeface="Batang" panose="02030600000101010101" pitchFamily="18" charset="-127"/>
                <a:cs typeface="B Roya" panose="00000400000000000000" pitchFamily="2" charset="-78"/>
              </a:rPr>
              <a:t>maker</a:t>
            </a:r>
          </a:p>
          <a:p>
            <a:r>
              <a:rPr lang="fa-IR" sz="4400" dirty="0" smtClean="0">
                <a:latin typeface="Batang" panose="02030600000101010101" pitchFamily="18" charset="-127"/>
                <a:ea typeface="Batang" panose="02030600000101010101" pitchFamily="18" charset="-127"/>
                <a:cs typeface="B Roya" panose="00000400000000000000" pitchFamily="2" charset="-78"/>
              </a:rPr>
              <a:t>محدثه حسن زاده</a:t>
            </a:r>
          </a:p>
          <a:p>
            <a:r>
              <a:rPr lang="fa-IR" sz="4400" dirty="0" smtClean="0">
                <a:latin typeface="Batang" panose="02030600000101010101" pitchFamily="18" charset="-127"/>
                <a:ea typeface="Batang" panose="02030600000101010101" pitchFamily="18" charset="-127"/>
                <a:cs typeface="B Roya" panose="00000400000000000000" pitchFamily="2" charset="-78"/>
              </a:rPr>
              <a:t>استاد راهنما: دکتر رئیسی</a:t>
            </a:r>
            <a:endParaRPr lang="en-US" sz="4400" dirty="0">
              <a:latin typeface="Batang" panose="02030600000101010101" pitchFamily="18" charset="-127"/>
              <a:ea typeface="Batang" panose="02030600000101010101" pitchFamily="18" charset="-127"/>
              <a:cs typeface="B Roya" panose="00000400000000000000" pitchFamily="2" charset="-78"/>
            </a:endParaRPr>
          </a:p>
        </p:txBody>
      </p:sp>
    </p:spTree>
    <p:extLst>
      <p:ext uri="{BB962C8B-B14F-4D97-AF65-F5344CB8AC3E}">
        <p14:creationId xmlns:p14="http://schemas.microsoft.com/office/powerpoint/2010/main" val="32335412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Nazanin" panose="00000400000000000000" pitchFamily="2" charset="-78"/>
              </a:rPr>
              <a:t>طبقه بندی دستگاه های پیس میکر براساس عملکرد انها و روش کدگذاری</a:t>
            </a:r>
            <a:endParaRPr lang="fa-IR" sz="3200" dirty="0">
              <a:cs typeface="B Nazanin" panose="00000400000000000000" pitchFamily="2" charset="-78"/>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965960"/>
            <a:ext cx="9872663" cy="3977640"/>
          </a:xfrm>
        </p:spPr>
      </p:pic>
    </p:spTree>
    <p:extLst>
      <p:ext uri="{BB962C8B-B14F-4D97-AF65-F5344CB8AC3E}">
        <p14:creationId xmlns:p14="http://schemas.microsoft.com/office/powerpoint/2010/main" val="34897920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anose="00000400000000000000" pitchFamily="2" charset="-78"/>
              </a:rPr>
              <a:t>انواع پیس میکر بر اساس مدت استفاده</a:t>
            </a:r>
            <a:endParaRPr lang="fa-IR" dirty="0">
              <a:cs typeface="B Nazanin" panose="00000400000000000000" pitchFamily="2" charset="-78"/>
            </a:endParaRPr>
          </a:p>
        </p:txBody>
      </p:sp>
      <p:sp>
        <p:nvSpPr>
          <p:cNvPr id="3" name="Content Placeholder 2"/>
          <p:cNvSpPr>
            <a:spLocks noGrp="1"/>
          </p:cNvSpPr>
          <p:nvPr>
            <p:ph idx="1"/>
          </p:nvPr>
        </p:nvSpPr>
        <p:spPr/>
        <p:txBody>
          <a:bodyPr/>
          <a:lstStyle/>
          <a:p>
            <a:r>
              <a:rPr lang="fa-IR" sz="3200" dirty="0" smtClean="0">
                <a:cs typeface="B Nazanin" panose="00000400000000000000" pitchFamily="2" charset="-78"/>
              </a:rPr>
              <a:t>پیس میکر موقت:</a:t>
            </a:r>
          </a:p>
          <a:p>
            <a:r>
              <a:rPr lang="fa-IR" sz="2400" dirty="0" smtClean="0">
                <a:solidFill>
                  <a:schemeClr val="tx1"/>
                </a:solidFill>
                <a:cs typeface="B Nazanin" panose="00000400000000000000" pitchFamily="2" charset="-78"/>
              </a:rPr>
              <a:t>1. گذاشتن پیس میکر موقت از راه قفسه سینه</a:t>
            </a:r>
          </a:p>
          <a:p>
            <a:r>
              <a:rPr lang="fa-IR" sz="2400" dirty="0" smtClean="0">
                <a:solidFill>
                  <a:schemeClr val="tx1"/>
                </a:solidFill>
                <a:cs typeface="B Nazanin" panose="00000400000000000000" pitchFamily="2" charset="-78"/>
              </a:rPr>
              <a:t>2.گذاشتن پیس میکر موقت از راه وریدی</a:t>
            </a:r>
          </a:p>
          <a:p>
            <a:r>
              <a:rPr lang="fa-IR" sz="3200" dirty="0" smtClean="0">
                <a:cs typeface="B Nazanin" panose="00000400000000000000" pitchFamily="2" charset="-78"/>
              </a:rPr>
              <a:t>پیس میکر دائم:</a:t>
            </a:r>
          </a:p>
          <a:p>
            <a:r>
              <a:rPr lang="fa-IR" sz="2400" dirty="0" smtClean="0">
                <a:solidFill>
                  <a:schemeClr val="tx1"/>
                </a:solidFill>
                <a:cs typeface="B Nazanin" panose="00000400000000000000" pitchFamily="2" charset="-78"/>
              </a:rPr>
              <a:t>1.گذاشتن پیس میکر دائم از راه قفسه سینه</a:t>
            </a:r>
          </a:p>
          <a:p>
            <a:r>
              <a:rPr lang="fa-IR" sz="2400" dirty="0" smtClean="0">
                <a:solidFill>
                  <a:schemeClr val="tx1"/>
                </a:solidFill>
                <a:cs typeface="B Nazanin" panose="00000400000000000000" pitchFamily="2" charset="-78"/>
              </a:rPr>
              <a:t>2. گذاشتن پیس میکر دائم از راه وریدی</a:t>
            </a:r>
            <a:endParaRPr lang="fa-IR"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41165241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0"/>
            <a:r>
              <a:rPr lang="fa-IR" dirty="0" smtClean="0">
                <a:cs typeface="B Nazanin" panose="00000400000000000000" pitchFamily="2" charset="-78"/>
              </a:rPr>
              <a:t>پیس میکر پوستی </a:t>
            </a:r>
            <a:r>
              <a:rPr lang="en-US" dirty="0" smtClean="0">
                <a:cs typeface="B Nazanin" panose="00000400000000000000" pitchFamily="2" charset="-78"/>
              </a:rPr>
              <a:t>TCP</a:t>
            </a:r>
            <a:endParaRPr lang="fa-IR" dirty="0">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fa-IR" dirty="0" smtClean="0">
                <a:solidFill>
                  <a:schemeClr val="tx1"/>
                </a:solidFill>
                <a:cs typeface="B Nazanin" panose="00000400000000000000" pitchFamily="2" charset="-78"/>
              </a:rPr>
              <a:t>پیس میکر خارجی</a:t>
            </a:r>
          </a:p>
          <a:p>
            <a:r>
              <a:rPr lang="fa-IR" dirty="0" smtClean="0">
                <a:solidFill>
                  <a:schemeClr val="tx1"/>
                </a:solidFill>
                <a:cs typeface="B Nazanin" panose="00000400000000000000" pitchFamily="2" charset="-78"/>
              </a:rPr>
              <a:t>غیرتهاجمی،الکترودها روی سطح پوست</a:t>
            </a:r>
          </a:p>
          <a:p>
            <a:r>
              <a:rPr lang="fa-IR" dirty="0" smtClean="0">
                <a:solidFill>
                  <a:schemeClr val="tx1"/>
                </a:solidFill>
                <a:cs typeface="B Nazanin" panose="00000400000000000000" pitchFamily="2" charset="-78"/>
              </a:rPr>
              <a:t>موارد استفاده:</a:t>
            </a:r>
          </a:p>
          <a:p>
            <a:r>
              <a:rPr lang="fa-IR" dirty="0" smtClean="0">
                <a:solidFill>
                  <a:schemeClr val="tx1"/>
                </a:solidFill>
                <a:cs typeface="B Nazanin" panose="00000400000000000000" pitchFamily="2" charset="-78"/>
              </a:rPr>
              <a:t>در موارد اورژانسی بدنبال برادیکاردی شدید و اسیستول،تا وسایل جهت گذاشتن پیس میکر موقت راهم شود</a:t>
            </a:r>
          </a:p>
          <a:p>
            <a:r>
              <a:rPr lang="fa-IR" dirty="0" smtClean="0">
                <a:solidFill>
                  <a:schemeClr val="tx1"/>
                </a:solidFill>
                <a:cs typeface="B Nazanin" panose="00000400000000000000" pitchFamily="2" charset="-78"/>
              </a:rPr>
              <a:t>در مواردی که گذاشتن پیس میکر داخلی مموع باشد مثل دریچه تریکوسپید مصنوعی و ضعف سیستم ایمنی</a:t>
            </a:r>
          </a:p>
          <a:p>
            <a:r>
              <a:rPr lang="fa-IR" dirty="0" smtClean="0">
                <a:solidFill>
                  <a:schemeClr val="tx1"/>
                </a:solidFill>
                <a:cs typeface="B Nazanin" panose="00000400000000000000" pitchFamily="2" charset="-78"/>
              </a:rPr>
              <a:t>اشکال و اختلال در پیس میکر دائم </a:t>
            </a:r>
          </a:p>
          <a:p>
            <a:r>
              <a:rPr lang="fa-IR" dirty="0" smtClean="0">
                <a:solidFill>
                  <a:schemeClr val="tx1"/>
                </a:solidFill>
                <a:cs typeface="B Nazanin" panose="00000400000000000000" pitchFamily="2" charset="-78"/>
              </a:rPr>
              <a:t>حین اقدامات تهاجمی مانندکاتتریزاسیون قلب برای پیشگیری از اریتمی ها و ایست قلبی</a:t>
            </a:r>
          </a:p>
          <a:p>
            <a:r>
              <a:rPr lang="fa-IR" dirty="0" smtClean="0">
                <a:solidFill>
                  <a:schemeClr val="tx1"/>
                </a:solidFill>
                <a:cs typeface="B Nazanin" panose="00000400000000000000" pitchFamily="2" charset="-78"/>
              </a:rPr>
              <a:t>مهارتاکیکاردی بطنی</a:t>
            </a:r>
            <a:endParaRPr lang="fa-IR" dirty="0">
              <a:solidFill>
                <a:schemeClr val="tx1"/>
              </a:solidFill>
              <a:cs typeface="B Nazanin" panose="00000400000000000000" pitchFamily="2" charset="-78"/>
            </a:endParaRPr>
          </a:p>
        </p:txBody>
      </p:sp>
    </p:spTree>
    <p:extLst>
      <p:ext uri="{BB962C8B-B14F-4D97-AF65-F5344CB8AC3E}">
        <p14:creationId xmlns:p14="http://schemas.microsoft.com/office/powerpoint/2010/main" val="33313674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48104" y="1136468"/>
            <a:ext cx="7718856" cy="4754881"/>
          </a:xfrm>
        </p:spPr>
      </p:pic>
    </p:spTree>
    <p:extLst>
      <p:ext uri="{BB962C8B-B14F-4D97-AF65-F5344CB8AC3E}">
        <p14:creationId xmlns:p14="http://schemas.microsoft.com/office/powerpoint/2010/main" val="11772564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9166" y="1606730"/>
            <a:ext cx="9196251" cy="3879669"/>
          </a:xfrm>
        </p:spPr>
      </p:pic>
    </p:spTree>
    <p:extLst>
      <p:ext uri="{BB962C8B-B14F-4D97-AF65-F5344CB8AC3E}">
        <p14:creationId xmlns:p14="http://schemas.microsoft.com/office/powerpoint/2010/main" val="11118678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cs typeface="B Nazanin" panose="00000400000000000000" pitchFamily="2" charset="-78"/>
              </a:rPr>
              <a:t>مراقبت های پرستاری قبل از قرار دادن دستگاه پیس میکر داخلی</a:t>
            </a:r>
            <a:endParaRPr lang="fa-IR" sz="3600" dirty="0">
              <a:cs typeface="B Nazanin" panose="00000400000000000000" pitchFamily="2" charset="-78"/>
            </a:endParaRPr>
          </a:p>
        </p:txBody>
      </p:sp>
      <p:sp>
        <p:nvSpPr>
          <p:cNvPr id="3" name="Content Placeholder 2"/>
          <p:cNvSpPr>
            <a:spLocks noGrp="1"/>
          </p:cNvSpPr>
          <p:nvPr>
            <p:ph idx="1"/>
          </p:nvPr>
        </p:nvSpPr>
        <p:spPr/>
        <p:txBody>
          <a:bodyPr>
            <a:normAutofit/>
          </a:bodyPr>
          <a:lstStyle/>
          <a:p>
            <a:r>
              <a:rPr lang="fa-IR" sz="2800" dirty="0" smtClean="0">
                <a:cs typeface="B Nazanin" panose="00000400000000000000" pitchFamily="2" charset="-78"/>
              </a:rPr>
              <a:t>.</a:t>
            </a:r>
            <a:r>
              <a:rPr lang="fa-IR" sz="2800" dirty="0" smtClean="0">
                <a:solidFill>
                  <a:schemeClr val="tx1"/>
                </a:solidFill>
                <a:cs typeface="B Nazanin" panose="00000400000000000000" pitchFamily="2" charset="-78"/>
              </a:rPr>
              <a:t>1 روش انجام تکنیک و وارد کردن سیم پیس میکر، علت استفاده و نحوه عملکرد آن را برای بیمار و اطرافیان شرح داده تا اضطراب آنها کاهش یابد ، رضایت از بیمار یا اطرافیان گرفته شود</a:t>
            </a:r>
          </a:p>
          <a:p>
            <a:r>
              <a:rPr lang="fa-IR" sz="2800" dirty="0" smtClean="0">
                <a:solidFill>
                  <a:schemeClr val="tx1"/>
                </a:solidFill>
                <a:cs typeface="B Nazanin" panose="00000400000000000000" pitchFamily="2" charset="-78"/>
              </a:rPr>
              <a:t>. 2محل ورود کاتتر تمیز و شیو شود.</a:t>
            </a:r>
          </a:p>
          <a:p>
            <a:r>
              <a:rPr lang="fa-IR" sz="2800" dirty="0" smtClean="0">
                <a:solidFill>
                  <a:schemeClr val="tx1"/>
                </a:solidFill>
                <a:cs typeface="B Nazanin" panose="00000400000000000000" pitchFamily="2" charset="-78"/>
              </a:rPr>
              <a:t>۳. علایم حیاتی و </a:t>
            </a:r>
            <a:r>
              <a:rPr lang="en-US" sz="2800" dirty="0" smtClean="0">
                <a:solidFill>
                  <a:schemeClr val="tx1"/>
                </a:solidFill>
                <a:cs typeface="B Nazanin" panose="00000400000000000000" pitchFamily="2" charset="-78"/>
              </a:rPr>
              <a:t>EKG </a:t>
            </a:r>
            <a:r>
              <a:rPr lang="fa-IR" sz="2800" dirty="0" smtClean="0">
                <a:solidFill>
                  <a:schemeClr val="tx1"/>
                </a:solidFill>
                <a:cs typeface="B Nazanin" panose="00000400000000000000" pitchFamily="2" charset="-78"/>
              </a:rPr>
              <a:t>بیمار کنترل شود بیمار به مانیتورینگ وصل گردد</a:t>
            </a:r>
          </a:p>
          <a:p>
            <a:r>
              <a:rPr lang="fa-IR" sz="2800" dirty="0" smtClean="0">
                <a:solidFill>
                  <a:schemeClr val="tx1"/>
                </a:solidFill>
                <a:cs typeface="B Nazanin" panose="00000400000000000000" pitchFamily="2" charset="-78"/>
              </a:rPr>
              <a:t>۴. در صورت لزوم آرامبخش به بیمار تجویز شود، گاهی آنتی بیوتیک به صورت پروفیلاکسی داده می‌شود.</a:t>
            </a:r>
          </a:p>
          <a:p>
            <a:r>
              <a:rPr lang="fa-IR" sz="2800" dirty="0" smtClean="0">
                <a:solidFill>
                  <a:schemeClr val="tx1"/>
                </a:solidFill>
                <a:cs typeface="B Nazanin" panose="00000400000000000000" pitchFamily="2" charset="-78"/>
              </a:rPr>
              <a:t>۵. ترالی داروهای اورژانس و دفیبریلاتور آماده باشد</a:t>
            </a:r>
            <a:endParaRPr lang="fa-IR" sz="2800" dirty="0">
              <a:solidFill>
                <a:schemeClr val="tx1"/>
              </a:solidFill>
              <a:cs typeface="B Nazanin" panose="00000400000000000000" pitchFamily="2" charset="-78"/>
            </a:endParaRPr>
          </a:p>
        </p:txBody>
      </p:sp>
    </p:spTree>
    <p:extLst>
      <p:ext uri="{BB962C8B-B14F-4D97-AF65-F5344CB8AC3E}">
        <p14:creationId xmlns:p14="http://schemas.microsoft.com/office/powerpoint/2010/main" val="13258051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dirty="0" smtClean="0">
                <a:cs typeface="B Nazanin" panose="00000400000000000000" pitchFamily="2" charset="-78"/>
              </a:rPr>
              <a:t>مراقبت های پرستاری بعد از قرار دادن دستگاه پیس میکر داخلی</a:t>
            </a:r>
            <a:endParaRPr lang="fa-IR" sz="3600" dirty="0">
              <a:cs typeface="B Nazanin" panose="00000400000000000000" pitchFamily="2" charset="-78"/>
            </a:endParaRPr>
          </a:p>
        </p:txBody>
      </p:sp>
      <p:sp>
        <p:nvSpPr>
          <p:cNvPr id="3" name="Content Placeholder 2"/>
          <p:cNvSpPr>
            <a:spLocks noGrp="1"/>
          </p:cNvSpPr>
          <p:nvPr>
            <p:ph idx="1"/>
          </p:nvPr>
        </p:nvSpPr>
        <p:spPr>
          <a:xfrm>
            <a:off x="1143000" y="1698171"/>
            <a:ext cx="9872871" cy="4397829"/>
          </a:xfrm>
        </p:spPr>
        <p:txBody>
          <a:bodyPr>
            <a:normAutofit fontScale="92500" lnSpcReduction="10000"/>
          </a:bodyPr>
          <a:lstStyle/>
          <a:p>
            <a:r>
              <a:rPr lang="fa-IR" sz="2400" dirty="0">
                <a:solidFill>
                  <a:schemeClr val="tx1"/>
                </a:solidFill>
                <a:cs typeface="B Nazanin" panose="00000400000000000000" pitchFamily="2" charset="-78"/>
              </a:rPr>
              <a:t>۱. تاریخ و ساعت قرار دادن دستگاه پیس میکر، نوع دستگاه و نام پزشک ثبت </a:t>
            </a:r>
            <a:r>
              <a:rPr lang="fa-IR" sz="2400" dirty="0" smtClean="0">
                <a:solidFill>
                  <a:schemeClr val="tx1"/>
                </a:solidFill>
                <a:cs typeface="B Nazanin" panose="00000400000000000000" pitchFamily="2" charset="-78"/>
              </a:rPr>
              <a:t>شود</a:t>
            </a:r>
          </a:p>
          <a:p>
            <a:r>
              <a:rPr lang="fa-IR" sz="2400" dirty="0" smtClean="0">
                <a:solidFill>
                  <a:schemeClr val="tx1"/>
                </a:solidFill>
                <a:cs typeface="B Nazanin" panose="00000400000000000000" pitchFamily="2" charset="-78"/>
              </a:rPr>
              <a:t>۲. </a:t>
            </a:r>
            <a:r>
              <a:rPr lang="fa-IR" sz="2400" dirty="0">
                <a:solidFill>
                  <a:schemeClr val="tx1"/>
                </a:solidFill>
                <a:cs typeface="B Nazanin" panose="00000400000000000000" pitchFamily="2" charset="-78"/>
              </a:rPr>
              <a:t>برای بررسی محل قرارگیری انتهای کاتتر پیس میکر رادیوگرافی قفسه سینه انجام شود</a:t>
            </a:r>
            <a:r>
              <a:rPr lang="fa-IR" sz="2400" dirty="0">
                <a:solidFill>
                  <a:schemeClr val="tx1"/>
                </a:solidFill>
                <a:cs typeface="B Nazanin" panose="00000400000000000000" pitchFamily="2" charset="-78"/>
              </a:rPr>
              <a:t/>
            </a:r>
            <a:br>
              <a:rPr lang="fa-IR" sz="2400" dirty="0">
                <a:solidFill>
                  <a:schemeClr val="tx1"/>
                </a:solidFill>
                <a:cs typeface="B Nazanin" panose="00000400000000000000" pitchFamily="2" charset="-78"/>
              </a:rPr>
            </a:br>
            <a:r>
              <a:rPr lang="fa-IR" sz="2400" dirty="0">
                <a:solidFill>
                  <a:schemeClr val="tx1"/>
                </a:solidFill>
                <a:cs typeface="B Nazanin" panose="00000400000000000000" pitchFamily="2" charset="-78"/>
              </a:rPr>
              <a:t>۳. کنترل علائم حیاتی در فواصل زمانی منظم و در صورت وجود مشکل در بیمار ضروری </a:t>
            </a:r>
            <a:r>
              <a:rPr lang="fa-IR" sz="2400" dirty="0" smtClean="0">
                <a:solidFill>
                  <a:schemeClr val="tx1"/>
                </a:solidFill>
                <a:cs typeface="B Nazanin" panose="00000400000000000000" pitchFamily="2" charset="-78"/>
              </a:rPr>
              <a:t>است</a:t>
            </a:r>
          </a:p>
          <a:p>
            <a:r>
              <a:rPr lang="fa-IR" sz="2400" dirty="0" smtClean="0">
                <a:solidFill>
                  <a:schemeClr val="tx1"/>
                </a:solidFill>
                <a:cs typeface="B Nazanin" panose="00000400000000000000" pitchFamily="2" charset="-78"/>
              </a:rPr>
              <a:t>.4 </a:t>
            </a:r>
            <a:r>
              <a:rPr lang="fa-IR" sz="2400" dirty="0">
                <a:solidFill>
                  <a:schemeClr val="tx1"/>
                </a:solidFill>
                <a:cs typeface="B Nazanin" panose="00000400000000000000" pitchFamily="2" charset="-78"/>
              </a:rPr>
              <a:t>ریتم قلبی بیمار به طور دائم برای بررسی عملکرد دستگاه پیس میکر مانیتورینگ شود. اختلال در عملکرد پیس میکر و یا فقدان متناوب </a:t>
            </a:r>
            <a:r>
              <a:rPr lang="en-US" sz="2400" dirty="0">
                <a:solidFill>
                  <a:schemeClr val="tx1"/>
                </a:solidFill>
                <a:cs typeface="B Nazanin" panose="00000400000000000000" pitchFamily="2" charset="-78"/>
              </a:rPr>
              <a:t>capture(</a:t>
            </a:r>
            <a:r>
              <a:rPr lang="fa-IR" sz="2400" dirty="0">
                <a:solidFill>
                  <a:schemeClr val="tx1"/>
                </a:solidFill>
                <a:cs typeface="B Nazanin" panose="00000400000000000000" pitchFamily="2" charset="-78"/>
              </a:rPr>
              <a:t>ضربه تسخیر کننده بطنی ) را گزارش </a:t>
            </a:r>
            <a:r>
              <a:rPr lang="fa-IR" sz="2400" dirty="0" smtClean="0">
                <a:solidFill>
                  <a:schemeClr val="tx1"/>
                </a:solidFill>
                <a:cs typeface="B Nazanin" panose="00000400000000000000" pitchFamily="2" charset="-78"/>
              </a:rPr>
              <a:t>کنیم</a:t>
            </a:r>
          </a:p>
          <a:p>
            <a:r>
              <a:rPr lang="fa-IR" sz="2400" dirty="0" smtClean="0">
                <a:solidFill>
                  <a:schemeClr val="tx1"/>
                </a:solidFill>
                <a:cs typeface="B Nazanin" panose="00000400000000000000" pitchFamily="2" charset="-78"/>
              </a:rPr>
              <a:t> </a:t>
            </a:r>
            <a:r>
              <a:rPr lang="fa-IR" sz="2400" dirty="0">
                <a:solidFill>
                  <a:schemeClr val="tx1"/>
                </a:solidFill>
                <a:cs typeface="B Nazanin" panose="00000400000000000000" pitchFamily="2" charset="-78"/>
              </a:rPr>
              <a:t>۵. اگر بیمار پیس میکر موقت دارد که از راه ورید وارد شده است بی حرکتی عضوی که کاتتر وارد شده است ضروری می‌باشد بیمار تا ۲۴ ساعت </a:t>
            </a:r>
            <a:r>
              <a:rPr lang="en-US" sz="2400" dirty="0">
                <a:solidFill>
                  <a:schemeClr val="tx1"/>
                </a:solidFill>
                <a:cs typeface="B Nazanin" panose="00000400000000000000" pitchFamily="2" charset="-78"/>
              </a:rPr>
              <a:t>CBR </a:t>
            </a:r>
            <a:r>
              <a:rPr lang="fa-IR" sz="2400" dirty="0">
                <a:solidFill>
                  <a:schemeClr val="tx1"/>
                </a:solidFill>
                <a:cs typeface="B Nazanin" panose="00000400000000000000" pitchFamily="2" charset="-78"/>
              </a:rPr>
              <a:t>باشد</a:t>
            </a:r>
            <a:r>
              <a:rPr lang="fa-IR" sz="2400" dirty="0" smtClean="0">
                <a:solidFill>
                  <a:schemeClr val="tx1"/>
                </a:solidFill>
                <a:cs typeface="B Nazanin" panose="00000400000000000000" pitchFamily="2" charset="-78"/>
              </a:rPr>
              <a:t>.</a:t>
            </a:r>
          </a:p>
          <a:p>
            <a:r>
              <a:rPr lang="fa-IR" sz="2400" dirty="0" smtClean="0">
                <a:solidFill>
                  <a:schemeClr val="tx1"/>
                </a:solidFill>
                <a:cs typeface="B Nazanin" panose="00000400000000000000" pitchFamily="2" charset="-78"/>
              </a:rPr>
              <a:t>۶.روزانه </a:t>
            </a:r>
            <a:r>
              <a:rPr lang="fa-IR" sz="2400" dirty="0">
                <a:solidFill>
                  <a:schemeClr val="tx1"/>
                </a:solidFill>
                <a:cs typeface="B Nazanin" panose="00000400000000000000" pitchFamily="2" charset="-78"/>
              </a:rPr>
              <a:t>پانسمان ناحیه ورود کاتتر تعویض شود . زخم را از نظر علایم عفونت التهاب هماتوم خونریزی و ترشح بررسی نموده و در صورت وجود هر یک از این علایم به پزشک گزارش </a:t>
            </a:r>
            <a:r>
              <a:rPr lang="fa-IR" sz="2400" dirty="0" smtClean="0">
                <a:solidFill>
                  <a:schemeClr val="tx1"/>
                </a:solidFill>
                <a:cs typeface="B Nazanin" panose="00000400000000000000" pitchFamily="2" charset="-78"/>
              </a:rPr>
              <a:t>شود</a:t>
            </a:r>
          </a:p>
          <a:p>
            <a:r>
              <a:rPr lang="fa-IR" sz="2400" dirty="0" smtClean="0">
                <a:solidFill>
                  <a:schemeClr val="tx1"/>
                </a:solidFill>
                <a:cs typeface="B Nazanin" panose="00000400000000000000" pitchFamily="2" charset="-78"/>
              </a:rPr>
              <a:t>۷</a:t>
            </a:r>
            <a:r>
              <a:rPr lang="fa-IR" sz="2400" dirty="0">
                <a:solidFill>
                  <a:schemeClr val="tx1"/>
                </a:solidFill>
                <a:cs typeface="B Nazanin" panose="00000400000000000000" pitchFamily="2" charset="-78"/>
              </a:rPr>
              <a:t>. برای دادن شوک الکتریکی بیمار محل قرارگیری پدل‌ها باید حداقل ۱۰ سانتی‌متر از ژنراتور فاصله داشته باشد در صورت استفاده از بیس میکر موقت قبل از دادن شوک الکتریکی ژنراتور را خاموش نموده و بعد از دادن شوک الکتریکی مجدداً روشن می‌کنیم و....</a:t>
            </a:r>
            <a:endParaRPr lang="fa-IR"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10434827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a:cs typeface="B Nazanin" panose="00000400000000000000" pitchFamily="2" charset="-78"/>
              </a:rPr>
              <a:t>آموزش به بیماران و خانواده بیمار دارای بیس میکر دائم در زمان ترخیص</a:t>
            </a:r>
            <a:endParaRPr lang="fa-IR" sz="3200" dirty="0">
              <a:cs typeface="B Nazanin" panose="00000400000000000000" pitchFamily="2" charset="-78"/>
            </a:endParaRPr>
          </a:p>
        </p:txBody>
      </p:sp>
      <p:sp>
        <p:nvSpPr>
          <p:cNvPr id="3" name="Content Placeholder 2"/>
          <p:cNvSpPr>
            <a:spLocks noGrp="1"/>
          </p:cNvSpPr>
          <p:nvPr>
            <p:ph idx="1"/>
          </p:nvPr>
        </p:nvSpPr>
        <p:spPr>
          <a:xfrm>
            <a:off x="1143000" y="1867990"/>
            <a:ext cx="9872871" cy="4280262"/>
          </a:xfrm>
        </p:spPr>
        <p:txBody>
          <a:bodyPr>
            <a:normAutofit/>
          </a:bodyPr>
          <a:lstStyle/>
          <a:p>
            <a:r>
              <a:rPr lang="fa-IR" dirty="0" smtClean="0">
                <a:solidFill>
                  <a:schemeClr val="tx1"/>
                </a:solidFill>
                <a:cs typeface="B Nazanin" panose="00000400000000000000" pitchFamily="2" charset="-78"/>
              </a:rPr>
              <a:t>۱ </a:t>
            </a:r>
            <a:r>
              <a:rPr lang="fa-IR" dirty="0">
                <a:solidFill>
                  <a:schemeClr val="tx1"/>
                </a:solidFill>
                <a:cs typeface="B Nazanin" panose="00000400000000000000" pitchFamily="2" charset="-78"/>
              </a:rPr>
              <a:t>روزانه زخم را بررسی نمایند در صورت وجود علائم عفونت التهاب هماتوم خونریزی و </a:t>
            </a:r>
            <a:r>
              <a:rPr lang="fa-IR" dirty="0" smtClean="0">
                <a:solidFill>
                  <a:schemeClr val="tx1"/>
                </a:solidFill>
                <a:cs typeface="B Nazanin" panose="00000400000000000000" pitchFamily="2" charset="-78"/>
              </a:rPr>
              <a:t>ترش</a:t>
            </a:r>
            <a:r>
              <a:rPr lang="fa-IR" dirty="0">
                <a:solidFill>
                  <a:schemeClr val="tx1"/>
                </a:solidFill>
                <a:cs typeface="B Nazanin" panose="00000400000000000000" pitchFamily="2" charset="-78"/>
              </a:rPr>
              <a:t>.</a:t>
            </a:r>
            <a:r>
              <a:rPr lang="fa-IR" dirty="0" smtClean="0">
                <a:solidFill>
                  <a:schemeClr val="tx1"/>
                </a:solidFill>
                <a:cs typeface="B Nazanin" panose="00000400000000000000" pitchFamily="2" charset="-78"/>
              </a:rPr>
              <a:t>ح </a:t>
            </a:r>
            <a:r>
              <a:rPr lang="fa-IR" dirty="0">
                <a:solidFill>
                  <a:schemeClr val="tx1"/>
                </a:solidFill>
                <a:cs typeface="B Nazanin" panose="00000400000000000000" pitchFamily="2" charset="-78"/>
              </a:rPr>
              <a:t>به پزشک گزارش نمایند در ابتدا ز غوطه ور شدن در داخل وان حمام و استفاده از لوسیون کرم‌ها و یا پودرها بر روی زخم محل قرارگیری دستگاه اجتناب </a:t>
            </a:r>
            <a:r>
              <a:rPr lang="fa-IR" dirty="0" smtClean="0">
                <a:solidFill>
                  <a:schemeClr val="tx1"/>
                </a:solidFill>
                <a:cs typeface="B Nazanin" panose="00000400000000000000" pitchFamily="2" charset="-78"/>
              </a:rPr>
              <a:t>کند</a:t>
            </a:r>
          </a:p>
          <a:p>
            <a:r>
              <a:rPr lang="fa-IR" dirty="0">
                <a:solidFill>
                  <a:schemeClr val="tx1"/>
                </a:solidFill>
                <a:cs typeface="B Nazanin" panose="00000400000000000000" pitchFamily="2" charset="-78"/>
              </a:rPr>
              <a:t>2</a:t>
            </a:r>
            <a:r>
              <a:rPr lang="fa-IR" dirty="0" smtClean="0">
                <a:solidFill>
                  <a:schemeClr val="tx1"/>
                </a:solidFill>
                <a:cs typeface="B Nazanin" panose="00000400000000000000" pitchFamily="2" charset="-78"/>
              </a:rPr>
              <a:t>. </a:t>
            </a:r>
            <a:r>
              <a:rPr lang="fa-IR" dirty="0">
                <a:solidFill>
                  <a:schemeClr val="tx1"/>
                </a:solidFill>
                <a:cs typeface="B Nazanin" panose="00000400000000000000" pitchFamily="2" charset="-78"/>
              </a:rPr>
              <a:t>از پوشیدن لباس‌های تنگ ه باعث سایش و فشار زیاد به زخم و ژنراتور می‌شود اجتناب </a:t>
            </a:r>
            <a:r>
              <a:rPr lang="fa-IR" dirty="0" smtClean="0">
                <a:solidFill>
                  <a:schemeClr val="tx1"/>
                </a:solidFill>
                <a:cs typeface="B Nazanin" panose="00000400000000000000" pitchFamily="2" charset="-78"/>
              </a:rPr>
              <a:t>گردد</a:t>
            </a:r>
          </a:p>
          <a:p>
            <a:r>
              <a:rPr lang="fa-IR" dirty="0">
                <a:solidFill>
                  <a:schemeClr val="tx1"/>
                </a:solidFill>
                <a:cs typeface="B Nazanin" panose="00000400000000000000" pitchFamily="2" charset="-78"/>
              </a:rPr>
              <a:t>3</a:t>
            </a:r>
            <a:r>
              <a:rPr lang="fa-IR" dirty="0" smtClean="0">
                <a:solidFill>
                  <a:schemeClr val="tx1"/>
                </a:solidFill>
                <a:cs typeface="B Nazanin" panose="00000400000000000000" pitchFamily="2" charset="-78"/>
              </a:rPr>
              <a:t>. </a:t>
            </a:r>
            <a:r>
              <a:rPr lang="fa-IR" b="1" dirty="0">
                <a:solidFill>
                  <a:schemeClr val="tx1"/>
                </a:solidFill>
                <a:cs typeface="B Nazanin" panose="00000400000000000000" pitchFamily="2" charset="-78"/>
              </a:rPr>
              <a:t>روزانه به مدت یک دقیقه نبض رادیال یا کاروتید بررسی شود اگر ۵ تا کمتر از سرعت تنظیم </a:t>
            </a:r>
            <a:r>
              <a:rPr lang="fa-IR" dirty="0">
                <a:solidFill>
                  <a:schemeClr val="tx1"/>
                </a:solidFill>
                <a:cs typeface="B Nazanin" panose="00000400000000000000" pitchFamily="2" charset="-78"/>
              </a:rPr>
              <a:t>شده باشد به پزشک اطلاع دهد نبض کمتر از ۱۰ تا نسبت به سرعت تنظیم شده نشانه تمام شدن باتری است باید تپش قلب شدید سرگیجه و سنکوپ گزارش </a:t>
            </a:r>
            <a:r>
              <a:rPr lang="fa-IR" dirty="0" smtClean="0">
                <a:solidFill>
                  <a:schemeClr val="tx1"/>
                </a:solidFill>
                <a:cs typeface="B Nazanin" panose="00000400000000000000" pitchFamily="2" charset="-78"/>
              </a:rPr>
              <a:t>شود</a:t>
            </a:r>
          </a:p>
          <a:p>
            <a:r>
              <a:rPr lang="fa-IR" dirty="0">
                <a:solidFill>
                  <a:schemeClr val="tx1"/>
                </a:solidFill>
                <a:cs typeface="B Nazanin" panose="00000400000000000000" pitchFamily="2" charset="-78"/>
              </a:rPr>
              <a:t>4</a:t>
            </a:r>
            <a:r>
              <a:rPr lang="fa-IR" dirty="0" smtClean="0">
                <a:solidFill>
                  <a:schemeClr val="tx1"/>
                </a:solidFill>
                <a:cs typeface="B Nazanin" panose="00000400000000000000" pitchFamily="2" charset="-78"/>
              </a:rPr>
              <a:t>. </a:t>
            </a:r>
            <a:r>
              <a:rPr lang="fa-IR" dirty="0">
                <a:solidFill>
                  <a:schemeClr val="tx1"/>
                </a:solidFill>
                <a:cs typeface="B Nazanin" panose="00000400000000000000" pitchFamily="2" charset="-78"/>
              </a:rPr>
              <a:t>حرکت بازو را تا ترمیم برش جراحی محدود نمایند بازو را به مدت دو هفته بالای سر نبرد مناً از فعالیت شدید در بازوها و شانه‌ها و بلند کردن اجسام بیش از ۵ کیلوگرم در ۶ هفته اول بعد از جراحی خودداری </a:t>
            </a:r>
            <a:r>
              <a:rPr lang="fa-IR" dirty="0" smtClean="0">
                <a:solidFill>
                  <a:schemeClr val="tx1"/>
                </a:solidFill>
                <a:cs typeface="B Nazanin" panose="00000400000000000000" pitchFamily="2" charset="-78"/>
              </a:rPr>
              <a:t>کند</a:t>
            </a:r>
          </a:p>
          <a:p>
            <a:r>
              <a:rPr lang="fa-IR" dirty="0" smtClean="0">
                <a:solidFill>
                  <a:schemeClr val="tx1"/>
                </a:solidFill>
                <a:cs typeface="B Nazanin" panose="00000400000000000000" pitchFamily="2" charset="-78"/>
              </a:rPr>
              <a:t>5. </a:t>
            </a:r>
            <a:r>
              <a:rPr lang="fa-IR" dirty="0">
                <a:solidFill>
                  <a:schemeClr val="tx1"/>
                </a:solidFill>
                <a:cs typeface="B Nazanin" panose="00000400000000000000" pitchFamily="2" charset="-78"/>
              </a:rPr>
              <a:t>در ارتباط با اهمیت مصرف دارو هدف مقدار زمان مصرف و عوارض جانبی به بیمار یا افراد فامیل توضیح داده شود</a:t>
            </a:r>
            <a:endParaRPr lang="fa-IR"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4083750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8090" y="600890"/>
            <a:ext cx="5342709" cy="5525589"/>
          </a:xfrm>
        </p:spPr>
      </p:pic>
    </p:spTree>
    <p:extLst>
      <p:ext uri="{BB962C8B-B14F-4D97-AF65-F5344CB8AC3E}">
        <p14:creationId xmlns:p14="http://schemas.microsoft.com/office/powerpoint/2010/main" val="6944847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Batang" panose="02030600000101010101" pitchFamily="18" charset="-127"/>
                <a:ea typeface="Batang" panose="02030600000101010101" pitchFamily="18" charset="-127"/>
                <a:cs typeface="B Nazanin" panose="00000400000000000000" pitchFamily="2" charset="-78"/>
              </a:rPr>
              <a:t>Pace Maker</a:t>
            </a:r>
            <a:endParaRPr lang="fa-IR" b="1" dirty="0">
              <a:latin typeface="Batang" panose="02030600000101010101" pitchFamily="18" charset="-127"/>
              <a:ea typeface="Batang" panose="02030600000101010101" pitchFamily="18" charset="-127"/>
              <a:cs typeface="B Nazanin" panose="00000400000000000000" pitchFamily="2" charset="-78"/>
            </a:endParaRPr>
          </a:p>
        </p:txBody>
      </p:sp>
      <p:sp>
        <p:nvSpPr>
          <p:cNvPr id="3" name="Content Placeholder 2"/>
          <p:cNvSpPr>
            <a:spLocks noGrp="1"/>
          </p:cNvSpPr>
          <p:nvPr>
            <p:ph idx="1"/>
          </p:nvPr>
        </p:nvSpPr>
        <p:spPr/>
        <p:txBody>
          <a:bodyPr/>
          <a:lstStyle/>
          <a:p>
            <a:r>
              <a:rPr lang="fa-IR" dirty="0" smtClean="0">
                <a:solidFill>
                  <a:schemeClr val="tx1"/>
                </a:solidFill>
                <a:cs typeface="B Nazanin" panose="00000400000000000000" pitchFamily="2" charset="-78"/>
              </a:rPr>
              <a:t>دستگاه الکترونیکی است که قادر است به وسیله الکترودی که در نوک کاتتر یا سیم ان قرار دارد و در اپیکارد یا اندوکارد  گذاشته میشود،بطور مکرر و اتوماتیک وار و برحسب دلخواه و نیاز بیمار،تحریک الکتریکی به قلب وارد میکند که این تحریک الکتریکی سبب دپولاریزاسیون بطنها، ایجاد انقباض عضله قلب،و ضربان قلبی موثر و مفید میشود.</a:t>
            </a:r>
          </a:p>
          <a:p>
            <a:r>
              <a:rPr lang="fa-IR" sz="3200" dirty="0" smtClean="0">
                <a:cs typeface="B Nazanin" panose="00000400000000000000" pitchFamily="2" charset="-78"/>
              </a:rPr>
              <a:t>کاربرد: </a:t>
            </a:r>
          </a:p>
          <a:p>
            <a:r>
              <a:rPr lang="fa-IR" dirty="0" smtClean="0">
                <a:solidFill>
                  <a:schemeClr val="tx1"/>
                </a:solidFill>
                <a:cs typeface="B Nazanin" panose="00000400000000000000" pitchFamily="2" charset="-78"/>
              </a:rPr>
              <a:t>اسیستول بطنی، وقفه سینوسی متناوب،برادیکاردی شدید با برون ده قلبی کم، بلوک درجه دو گره </a:t>
            </a:r>
            <a:r>
              <a:rPr lang="en-US" dirty="0" err="1" smtClean="0">
                <a:solidFill>
                  <a:schemeClr val="tx1"/>
                </a:solidFill>
                <a:cs typeface="B Nazanin" panose="00000400000000000000" pitchFamily="2" charset="-78"/>
              </a:rPr>
              <a:t>av</a:t>
            </a:r>
            <a:r>
              <a:rPr lang="fa-IR" dirty="0" smtClean="0">
                <a:solidFill>
                  <a:schemeClr val="tx1"/>
                </a:solidFill>
                <a:cs typeface="B Nazanin" panose="00000400000000000000" pitchFamily="2" charset="-78"/>
              </a:rPr>
              <a:t>، بلوک درجه سه گره </a:t>
            </a:r>
            <a:r>
              <a:rPr lang="en-US" dirty="0" err="1" smtClean="0">
                <a:solidFill>
                  <a:schemeClr val="tx1"/>
                </a:solidFill>
                <a:cs typeface="B Nazanin" panose="00000400000000000000" pitchFamily="2" charset="-78"/>
              </a:rPr>
              <a:t>av</a:t>
            </a:r>
            <a:r>
              <a:rPr lang="fa-IR" dirty="0">
                <a:solidFill>
                  <a:schemeClr val="tx1"/>
                </a:solidFill>
                <a:cs typeface="B Nazanin" panose="00000400000000000000" pitchFamily="2" charset="-78"/>
              </a:rPr>
              <a:t> </a:t>
            </a:r>
            <a:r>
              <a:rPr lang="fa-IR" dirty="0" smtClean="0">
                <a:solidFill>
                  <a:schemeClr val="tx1"/>
                </a:solidFill>
                <a:cs typeface="B Nazanin" panose="00000400000000000000" pitchFamily="2" charset="-78"/>
              </a:rPr>
              <a:t>که به درمان مقاوم باشد، سندروم گره سینوسی بیمار،بلوک شاخه چپ به دنبال </a:t>
            </a:r>
            <a:r>
              <a:rPr lang="en-US" dirty="0" smtClean="0">
                <a:solidFill>
                  <a:schemeClr val="tx1"/>
                </a:solidFill>
                <a:cs typeface="B Nazanin" panose="00000400000000000000" pitchFamily="2" charset="-78"/>
              </a:rPr>
              <a:t>MI</a:t>
            </a:r>
            <a:r>
              <a:rPr lang="en-US" dirty="0">
                <a:solidFill>
                  <a:schemeClr val="tx1"/>
                </a:solidFill>
                <a:cs typeface="B Nazanin" panose="00000400000000000000" pitchFamily="2" charset="-78"/>
              </a:rPr>
              <a:t> </a:t>
            </a:r>
            <a:r>
              <a:rPr lang="fa-IR" dirty="0" smtClean="0">
                <a:solidFill>
                  <a:schemeClr val="tx1"/>
                </a:solidFill>
                <a:cs typeface="B Nazanin" panose="00000400000000000000" pitchFamily="2" charset="-78"/>
              </a:rPr>
              <a:t>حاد،بلوک شاخه راست همراه با همی بلوک شاخه چپ،برای مهار اریتمی های دهلیزی</a:t>
            </a:r>
            <a:r>
              <a:rPr lang="fa-IR" dirty="0">
                <a:solidFill>
                  <a:schemeClr val="tx1"/>
                </a:solidFill>
                <a:cs typeface="B Nazanin" panose="00000400000000000000" pitchFamily="2" charset="-78"/>
              </a:rPr>
              <a:t> </a:t>
            </a:r>
            <a:r>
              <a:rPr lang="en-US" dirty="0" smtClean="0">
                <a:solidFill>
                  <a:schemeClr val="tx1"/>
                </a:solidFill>
                <a:cs typeface="B Nazanin" panose="00000400000000000000" pitchFamily="2" charset="-78"/>
              </a:rPr>
              <a:t>PAT</a:t>
            </a:r>
            <a:r>
              <a:rPr lang="fa-IR" dirty="0" smtClean="0">
                <a:solidFill>
                  <a:schemeClr val="tx1"/>
                </a:solidFill>
                <a:cs typeface="B Nazanin" panose="00000400000000000000" pitchFamily="2" charset="-78"/>
              </a:rPr>
              <a:t> یا بطنی </a:t>
            </a:r>
            <a:r>
              <a:rPr lang="en-US" dirty="0" smtClean="0">
                <a:solidFill>
                  <a:schemeClr val="tx1"/>
                </a:solidFill>
                <a:cs typeface="B Nazanin" panose="00000400000000000000" pitchFamily="2" charset="-78"/>
              </a:rPr>
              <a:t>VT</a:t>
            </a:r>
            <a:endParaRPr lang="fa-IR" dirty="0" smtClean="0">
              <a:solidFill>
                <a:schemeClr val="tx1"/>
              </a:solidFill>
              <a:cs typeface="B Nazanin" panose="00000400000000000000" pitchFamily="2" charset="-78"/>
            </a:endParaRPr>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endParaRPr lang="fa-IR" dirty="0"/>
          </a:p>
          <a:p>
            <a:endParaRPr lang="fa-IR" dirty="0" smtClean="0"/>
          </a:p>
          <a:p>
            <a:pPr marL="45720" indent="0">
              <a:buNone/>
            </a:pPr>
            <a:endParaRPr lang="fa-IR" dirty="0"/>
          </a:p>
        </p:txBody>
      </p:sp>
    </p:spTree>
    <p:extLst>
      <p:ext uri="{BB962C8B-B14F-4D97-AF65-F5344CB8AC3E}">
        <p14:creationId xmlns:p14="http://schemas.microsoft.com/office/powerpoint/2010/main" val="23025750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7806" y="966651"/>
            <a:ext cx="7689684" cy="5129349"/>
          </a:xfrm>
        </p:spPr>
      </p:pic>
    </p:spTree>
    <p:extLst>
      <p:ext uri="{BB962C8B-B14F-4D97-AF65-F5344CB8AC3E}">
        <p14:creationId xmlns:p14="http://schemas.microsoft.com/office/powerpoint/2010/main" val="1238994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4377" y="679269"/>
            <a:ext cx="7746274" cy="5381897"/>
          </a:xfrm>
        </p:spPr>
      </p:pic>
    </p:spTree>
    <p:extLst>
      <p:ext uri="{BB962C8B-B14F-4D97-AF65-F5344CB8AC3E}">
        <p14:creationId xmlns:p14="http://schemas.microsoft.com/office/powerpoint/2010/main" val="590526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anose="00000400000000000000" pitchFamily="2" charset="-78"/>
              </a:rPr>
              <a:t>ساختمان دستگاه پیس میکر</a:t>
            </a:r>
            <a:endParaRPr lang="fa-IR" dirty="0">
              <a:cs typeface="B Nazanin" panose="00000400000000000000" pitchFamily="2" charset="-78"/>
            </a:endParaRPr>
          </a:p>
        </p:txBody>
      </p:sp>
      <p:sp>
        <p:nvSpPr>
          <p:cNvPr id="3" name="Content Placeholder 2"/>
          <p:cNvSpPr>
            <a:spLocks noGrp="1"/>
          </p:cNvSpPr>
          <p:nvPr>
            <p:ph idx="1"/>
          </p:nvPr>
        </p:nvSpPr>
        <p:spPr/>
        <p:txBody>
          <a:bodyPr/>
          <a:lstStyle/>
          <a:p>
            <a:r>
              <a:rPr lang="fa-IR" dirty="0" smtClean="0">
                <a:solidFill>
                  <a:schemeClr val="tx1"/>
                </a:solidFill>
                <a:cs typeface="B Nazanin" panose="00000400000000000000" pitchFamily="2" charset="-78"/>
              </a:rPr>
              <a:t>1. ژنراتور</a:t>
            </a:r>
          </a:p>
          <a:p>
            <a:r>
              <a:rPr lang="fa-IR" dirty="0" smtClean="0">
                <a:solidFill>
                  <a:schemeClr val="tx1"/>
                </a:solidFill>
                <a:cs typeface="B Nazanin" panose="00000400000000000000" pitchFamily="2" charset="-78"/>
              </a:rPr>
              <a:t>2. برون ده انرژی الکتریکی (</a:t>
            </a:r>
            <a:r>
              <a:rPr lang="en-US" dirty="0" smtClean="0">
                <a:solidFill>
                  <a:schemeClr val="tx1"/>
                </a:solidFill>
                <a:cs typeface="B Nazanin" panose="00000400000000000000" pitchFamily="2" charset="-78"/>
              </a:rPr>
              <a:t>output</a:t>
            </a:r>
            <a:r>
              <a:rPr lang="fa-IR" dirty="0" smtClean="0">
                <a:solidFill>
                  <a:schemeClr val="tx1"/>
                </a:solidFill>
                <a:cs typeface="B Nazanin" panose="00000400000000000000" pitchFamily="2" charset="-78"/>
              </a:rPr>
              <a:t>)              حد استانه تحریک پذیری عضله قلب</a:t>
            </a:r>
          </a:p>
          <a:p>
            <a:r>
              <a:rPr lang="fa-IR" dirty="0" smtClean="0">
                <a:solidFill>
                  <a:schemeClr val="tx1"/>
                </a:solidFill>
                <a:cs typeface="B Nazanin" panose="00000400000000000000" pitchFamily="2" charset="-78"/>
              </a:rPr>
              <a:t>3. سرعت صدور ایمپالس</a:t>
            </a:r>
          </a:p>
          <a:p>
            <a:r>
              <a:rPr lang="fa-IR" dirty="0" smtClean="0">
                <a:solidFill>
                  <a:schemeClr val="tx1"/>
                </a:solidFill>
                <a:cs typeface="B Nazanin" panose="00000400000000000000" pitchFamily="2" charset="-78"/>
              </a:rPr>
              <a:t>4.کیفیت صدور ایمپالس</a:t>
            </a:r>
          </a:p>
          <a:p>
            <a:r>
              <a:rPr lang="fa-IR" dirty="0" smtClean="0">
                <a:solidFill>
                  <a:schemeClr val="tx1"/>
                </a:solidFill>
                <a:cs typeface="B Nazanin" panose="00000400000000000000" pitchFamily="2" charset="-78"/>
              </a:rPr>
              <a:t>الف) کیفیت با سرعت ثابت </a:t>
            </a:r>
            <a:r>
              <a:rPr lang="en-US" dirty="0" smtClean="0">
                <a:solidFill>
                  <a:schemeClr val="tx1"/>
                </a:solidFill>
                <a:cs typeface="B Nazanin" panose="00000400000000000000" pitchFamily="2" charset="-78"/>
              </a:rPr>
              <a:t>fixed rate</a:t>
            </a:r>
            <a:r>
              <a:rPr lang="fa-IR" dirty="0" smtClean="0">
                <a:solidFill>
                  <a:schemeClr val="tx1"/>
                </a:solidFill>
                <a:cs typeface="B Nazanin" panose="00000400000000000000" pitchFamily="2" charset="-78"/>
              </a:rPr>
              <a:t> یا غیر سینکرونیزه</a:t>
            </a:r>
            <a:r>
              <a:rPr lang="en-US" dirty="0" smtClean="0">
                <a:solidFill>
                  <a:schemeClr val="tx1"/>
                </a:solidFill>
                <a:cs typeface="B Nazanin" panose="00000400000000000000" pitchFamily="2" charset="-78"/>
              </a:rPr>
              <a:t>asynchronous</a:t>
            </a:r>
          </a:p>
          <a:p>
            <a:r>
              <a:rPr lang="fa-IR" dirty="0" smtClean="0">
                <a:solidFill>
                  <a:schemeClr val="tx1"/>
                </a:solidFill>
                <a:cs typeface="B Nazanin" panose="00000400000000000000" pitchFamily="2" charset="-78"/>
              </a:rPr>
              <a:t>ب)کیفیت تقاضا </a:t>
            </a:r>
            <a:r>
              <a:rPr lang="en-US" dirty="0" smtClean="0">
                <a:solidFill>
                  <a:schemeClr val="tx1"/>
                </a:solidFill>
                <a:cs typeface="B Nazanin" panose="00000400000000000000" pitchFamily="2" charset="-78"/>
              </a:rPr>
              <a:t>demand</a:t>
            </a:r>
          </a:p>
          <a:p>
            <a:r>
              <a:rPr lang="fa-IR" dirty="0" smtClean="0">
                <a:solidFill>
                  <a:schemeClr val="tx1"/>
                </a:solidFill>
                <a:cs typeface="B Nazanin" panose="00000400000000000000" pitchFamily="2" charset="-78"/>
              </a:rPr>
              <a:t>ج)کیفیت ضربان سازی غالب </a:t>
            </a:r>
            <a:r>
              <a:rPr lang="en-US" dirty="0" smtClean="0">
                <a:solidFill>
                  <a:schemeClr val="tx1"/>
                </a:solidFill>
                <a:cs typeface="B Nazanin" panose="00000400000000000000" pitchFamily="2" charset="-78"/>
              </a:rPr>
              <a:t>overdrive pacing</a:t>
            </a:r>
          </a:p>
          <a:p>
            <a:r>
              <a:rPr lang="fa-IR" dirty="0" smtClean="0">
                <a:solidFill>
                  <a:schemeClr val="tx1"/>
                </a:solidFill>
                <a:cs typeface="B Nazanin" panose="00000400000000000000" pitchFamily="2" charset="-78"/>
              </a:rPr>
              <a:t>5. حساسیت</a:t>
            </a:r>
            <a:r>
              <a:rPr lang="en-US" dirty="0" smtClean="0">
                <a:solidFill>
                  <a:schemeClr val="tx1"/>
                </a:solidFill>
                <a:cs typeface="B Nazanin" panose="00000400000000000000" pitchFamily="2" charset="-78"/>
              </a:rPr>
              <a:t>sense </a:t>
            </a:r>
            <a:endParaRPr lang="fa-IR" dirty="0" smtClean="0">
              <a:solidFill>
                <a:schemeClr val="tx1"/>
              </a:solidFill>
              <a:cs typeface="B Nazanin" panose="00000400000000000000" pitchFamily="2" charset="-78"/>
            </a:endParaRPr>
          </a:p>
        </p:txBody>
      </p:sp>
      <p:cxnSp>
        <p:nvCxnSpPr>
          <p:cNvPr id="5" name="Straight Arrow Connector 4"/>
          <p:cNvCxnSpPr/>
          <p:nvPr/>
        </p:nvCxnSpPr>
        <p:spPr>
          <a:xfrm flipH="1">
            <a:off x="6562760" y="2730137"/>
            <a:ext cx="8177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8802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بررسی عملکرد پیس میکر در </a:t>
            </a:r>
            <a:r>
              <a:rPr lang="en-US" dirty="0" smtClean="0"/>
              <a:t>ECG</a:t>
            </a:r>
            <a:endParaRPr lang="fa-IR" dirty="0"/>
          </a:p>
        </p:txBody>
      </p:sp>
      <p:sp>
        <p:nvSpPr>
          <p:cNvPr id="3" name="Content Placeholder 2"/>
          <p:cNvSpPr>
            <a:spLocks noGrp="1"/>
          </p:cNvSpPr>
          <p:nvPr>
            <p:ph idx="1"/>
          </p:nvPr>
        </p:nvSpPr>
        <p:spPr/>
        <p:txBody>
          <a:bodyPr/>
          <a:lstStyle/>
          <a:p>
            <a:r>
              <a:rPr lang="fa-IR" dirty="0" smtClean="0"/>
              <a:t> </a:t>
            </a: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0606" y="2229121"/>
            <a:ext cx="8874886" cy="3701416"/>
          </a:xfrm>
          <a:prstGeom prst="rect">
            <a:avLst/>
          </a:prstGeom>
        </p:spPr>
      </p:pic>
    </p:spTree>
    <p:extLst>
      <p:ext uri="{BB962C8B-B14F-4D97-AF65-F5344CB8AC3E}">
        <p14:creationId xmlns:p14="http://schemas.microsoft.com/office/powerpoint/2010/main" val="14139430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0240" y="1045028"/>
            <a:ext cx="8804366" cy="4898571"/>
          </a:xfrm>
          <a:prstGeom prst="rect">
            <a:avLst/>
          </a:prstGeom>
        </p:spPr>
      </p:pic>
    </p:spTree>
    <p:extLst>
      <p:ext uri="{BB962C8B-B14F-4D97-AF65-F5344CB8AC3E}">
        <p14:creationId xmlns:p14="http://schemas.microsoft.com/office/powerpoint/2010/main" val="27828130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7314" y="1360306"/>
            <a:ext cx="5106285" cy="3551328"/>
          </a:xfr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9256" y="1360305"/>
            <a:ext cx="4769303" cy="3551329"/>
          </a:xfrm>
          <a:prstGeom prst="rect">
            <a:avLst/>
          </a:prstGeom>
        </p:spPr>
      </p:pic>
    </p:spTree>
    <p:extLst>
      <p:ext uri="{BB962C8B-B14F-4D97-AF65-F5344CB8AC3E}">
        <p14:creationId xmlns:p14="http://schemas.microsoft.com/office/powerpoint/2010/main" val="33829253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190</TotalTime>
  <Words>832</Words>
  <Application>Microsoft Office PowerPoint</Application>
  <PresentationFormat>Widescreen</PresentationFormat>
  <Paragraphs>74</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Batang</vt:lpstr>
      <vt:lpstr>B Nazanin</vt:lpstr>
      <vt:lpstr>B Roya</vt:lpstr>
      <vt:lpstr>Corbel</vt:lpstr>
      <vt:lpstr>Nazanin</vt:lpstr>
      <vt:lpstr>Tahoma</vt:lpstr>
      <vt:lpstr>Basis</vt:lpstr>
      <vt:lpstr>به نام خدا </vt:lpstr>
      <vt:lpstr>PowerPoint Presentation</vt:lpstr>
      <vt:lpstr>Pace Maker</vt:lpstr>
      <vt:lpstr>PowerPoint Presentation</vt:lpstr>
      <vt:lpstr>PowerPoint Presentation</vt:lpstr>
      <vt:lpstr>ساختمان دستگاه پیس میکر</vt:lpstr>
      <vt:lpstr>بررسی عملکرد پیس میکر در ECG</vt:lpstr>
      <vt:lpstr>PowerPoint Presentation</vt:lpstr>
      <vt:lpstr>PowerPoint Presentation</vt:lpstr>
      <vt:lpstr>طبقه بندی دستگاه های پیس میکر براساس عملکرد انها و روش کدگذاری</vt:lpstr>
      <vt:lpstr>انواع پیس میکر بر اساس مدت استفاده</vt:lpstr>
      <vt:lpstr>پیس میکر پوستی TCP</vt:lpstr>
      <vt:lpstr>PowerPoint Presentation</vt:lpstr>
      <vt:lpstr>PowerPoint Presentation</vt:lpstr>
      <vt:lpstr>مراقبت های پرستاری قبل از قرار دادن دستگاه پیس میکر داخلی</vt:lpstr>
      <vt:lpstr>مراقبت های پرستاری بعد از قرار دادن دستگاه پیس میکر داخلی</vt:lpstr>
      <vt:lpstr>آموزش به بیماران و خانواده بیمار دارای بیس میکر دائم در زمان ترخیص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Novin</dc:creator>
  <cp:lastModifiedBy>Novin</cp:lastModifiedBy>
  <cp:revision>16</cp:revision>
  <dcterms:created xsi:type="dcterms:W3CDTF">2024-05-04T18:00:40Z</dcterms:created>
  <dcterms:modified xsi:type="dcterms:W3CDTF">2024-05-04T21:11:38Z</dcterms:modified>
</cp:coreProperties>
</file>