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8" r:id="rId1"/>
  </p:sldMasterIdLst>
  <p:sldIdLst>
    <p:sldId id="256" r:id="rId2"/>
    <p:sldId id="257" r:id="rId3"/>
    <p:sldId id="262" r:id="rId4"/>
    <p:sldId id="258" r:id="rId5"/>
    <p:sldId id="263" r:id="rId6"/>
    <p:sldId id="259" r:id="rId7"/>
    <p:sldId id="260" r:id="rId8"/>
    <p:sldId id="261" r:id="rId9"/>
    <p:sldId id="264" r:id="rId1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03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EFA8658-6147-4609-BC3D-ADEDC1AB5A8A}" type="datetimeFigureOut">
              <a:rPr lang="fa-IR" smtClean="0"/>
              <a:t>12/10/1445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159497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98415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7914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379644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6646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353676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148582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6712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111491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A8658-6147-4609-BC3D-ADEDC1AB5A8A}" type="datetimeFigureOut">
              <a:rPr lang="fa-IR" smtClean="0"/>
              <a:t>12/10/1445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36750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A8658-6147-4609-BC3D-ADEDC1AB5A8A}" type="datetimeFigureOut">
              <a:rPr lang="fa-IR" smtClean="0"/>
              <a:t>12/10/1445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392076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FA8658-6147-4609-BC3D-ADEDC1AB5A8A}" type="datetimeFigureOut">
              <a:rPr lang="fa-IR" smtClean="0"/>
              <a:t>12/10/1445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394670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FA8658-6147-4609-BC3D-ADEDC1AB5A8A}" type="datetimeFigureOut">
              <a:rPr lang="fa-IR" smtClean="0"/>
              <a:t>12/10/1445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233234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8658-6147-4609-BC3D-ADEDC1AB5A8A}" type="datetimeFigureOut">
              <a:rPr lang="fa-IR" smtClean="0"/>
              <a:t>12/10/1445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372399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A8658-6147-4609-BC3D-ADEDC1AB5A8A}" type="datetimeFigureOut">
              <a:rPr lang="fa-IR" smtClean="0"/>
              <a:t>12/10/1445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74095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A8658-6147-4609-BC3D-ADEDC1AB5A8A}" type="datetimeFigureOut">
              <a:rPr lang="fa-IR" smtClean="0"/>
              <a:t>12/10/1445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EEAB89-4FEA-4441-993D-8DC0631D6EC2}" type="slidenum">
              <a:rPr lang="fa-IR" smtClean="0"/>
              <a:t>‹#›</a:t>
            </a:fld>
            <a:endParaRPr lang="fa-IR"/>
          </a:p>
        </p:txBody>
      </p:sp>
    </p:spTree>
    <p:extLst>
      <p:ext uri="{BB962C8B-B14F-4D97-AF65-F5344CB8AC3E}">
        <p14:creationId xmlns:p14="http://schemas.microsoft.com/office/powerpoint/2010/main" val="143621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EFA8658-6147-4609-BC3D-ADEDC1AB5A8A}" type="datetimeFigureOut">
              <a:rPr lang="fa-IR" smtClean="0"/>
              <a:t>12/10/1445</a:t>
            </a:fld>
            <a:endParaRPr lang="fa-I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a-I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7EEAB89-4FEA-4441-993D-8DC0631D6EC2}" type="slidenum">
              <a:rPr lang="fa-IR" smtClean="0"/>
              <a:t>‹#›</a:t>
            </a:fld>
            <a:endParaRPr lang="fa-IR"/>
          </a:p>
        </p:txBody>
      </p:sp>
    </p:spTree>
    <p:extLst>
      <p:ext uri="{BB962C8B-B14F-4D97-AF65-F5344CB8AC3E}">
        <p14:creationId xmlns:p14="http://schemas.microsoft.com/office/powerpoint/2010/main" val="159425990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1238535"/>
          </a:xfrm>
        </p:spPr>
        <p:txBody>
          <a:bodyPr anchor="t"/>
          <a:lstStyle/>
          <a:p>
            <a:r>
              <a:rPr lang="fa-IR" dirty="0" smtClean="0"/>
              <a:t>بسم الله الرحمن الرحیم</a:t>
            </a:r>
            <a:endParaRPr lang="fa-IR" dirty="0"/>
          </a:p>
        </p:txBody>
      </p:sp>
      <p:sp>
        <p:nvSpPr>
          <p:cNvPr id="3" name="Subtitle 2"/>
          <p:cNvSpPr>
            <a:spLocks noGrp="1"/>
          </p:cNvSpPr>
          <p:nvPr>
            <p:ph type="subTitle" idx="1"/>
          </p:nvPr>
        </p:nvSpPr>
        <p:spPr>
          <a:xfrm>
            <a:off x="984463" y="2424500"/>
            <a:ext cx="6400800" cy="1947333"/>
          </a:xfrm>
        </p:spPr>
        <p:txBody>
          <a:bodyPr>
            <a:normAutofit fontScale="85000" lnSpcReduction="20000"/>
          </a:bodyPr>
          <a:lstStyle/>
          <a:p>
            <a:pPr algn="r"/>
            <a:r>
              <a:rPr lang="fa-IR" sz="3200" dirty="0" smtClean="0"/>
              <a:t>موضوع:انفارکتوس میوکارد بدون بالارفتن قطعه ی </a:t>
            </a:r>
            <a:r>
              <a:rPr lang="en-US" sz="3200" dirty="0" smtClean="0"/>
              <a:t>ST</a:t>
            </a:r>
            <a:r>
              <a:rPr lang="fa-IR" sz="3200" dirty="0" smtClean="0"/>
              <a:t>(</a:t>
            </a:r>
            <a:r>
              <a:rPr lang="en-US" sz="3200" dirty="0" smtClean="0"/>
              <a:t>NSTEMI</a:t>
            </a:r>
            <a:r>
              <a:rPr lang="fa-IR" sz="3200" dirty="0" smtClean="0"/>
              <a:t>)درشرایط </a:t>
            </a:r>
            <a:r>
              <a:rPr lang="fa-IR" sz="3200" dirty="0" smtClean="0"/>
              <a:t>شدیدرابدومیولیزوعفونت</a:t>
            </a:r>
            <a:r>
              <a:rPr lang="en-US" sz="3200" dirty="0" smtClean="0"/>
              <a:t>COVID19</a:t>
            </a:r>
          </a:p>
          <a:p>
            <a:pPr algn="r"/>
            <a:r>
              <a:rPr lang="fa-IR" sz="2400" dirty="0" smtClean="0"/>
              <a:t>استادراهنما:دکتررسول رییسی</a:t>
            </a:r>
          </a:p>
          <a:p>
            <a:pPr algn="r"/>
            <a:r>
              <a:rPr lang="fa-IR" sz="2400" dirty="0" smtClean="0"/>
              <a:t>تهیه کننده:آروین رویدل و رضاسروقدی</a:t>
            </a:r>
            <a:endParaRPr lang="en-US" sz="2400" dirty="0"/>
          </a:p>
          <a:p>
            <a:pPr algn="r"/>
            <a:endParaRPr lang="fa-IR" sz="2400" dirty="0"/>
          </a:p>
        </p:txBody>
      </p:sp>
    </p:spTree>
    <p:extLst>
      <p:ext uri="{BB962C8B-B14F-4D97-AF65-F5344CB8AC3E}">
        <p14:creationId xmlns:p14="http://schemas.microsoft.com/office/powerpoint/2010/main" val="3886378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954"/>
            <a:ext cx="12192000" cy="7130954"/>
          </a:xfrm>
        </p:spPr>
        <p:txBody>
          <a:bodyPr>
            <a:normAutofit/>
          </a:bodyPr>
          <a:lstStyle/>
          <a:p>
            <a:r>
              <a:rPr lang="fa-IR" dirty="0">
                <a:solidFill>
                  <a:schemeClr val="bg1"/>
                </a:solidFill>
              </a:rPr>
              <a:t>سندرم های حاد کرونر بدون بالا رفتن قطعه </a:t>
            </a:r>
            <a:r>
              <a:rPr lang="en-US" dirty="0">
                <a:solidFill>
                  <a:schemeClr val="bg1"/>
                </a:solidFill>
              </a:rPr>
              <a:t>ST </a:t>
            </a:r>
            <a:r>
              <a:rPr lang="fa-IR" dirty="0">
                <a:solidFill>
                  <a:schemeClr val="bg1"/>
                </a:solidFill>
              </a:rPr>
              <a:t>انفارکتوس میوکارد بدون بالا رفتن قطعه </a:t>
            </a:r>
            <a:r>
              <a:rPr lang="en-US" dirty="0">
                <a:solidFill>
                  <a:schemeClr val="bg1"/>
                </a:solidFill>
              </a:rPr>
              <a:t>ST</a:t>
            </a:r>
            <a:r>
              <a:rPr lang="fa-IR" dirty="0">
                <a:solidFill>
                  <a:schemeClr val="bg1"/>
                </a:solidFill>
              </a:rPr>
              <a:t> و آنژین ناپایدار</a:t>
            </a:r>
            <a:endParaRPr lang="en-US" dirty="0">
              <a:solidFill>
                <a:schemeClr val="bg1"/>
              </a:solidFill>
            </a:endParaRPr>
          </a:p>
          <a:p>
            <a:r>
              <a:rPr lang="fa-IR" dirty="0">
                <a:solidFill>
                  <a:schemeClr val="bg1"/>
                </a:solidFill>
              </a:rPr>
              <a:t>بیماران مبتلا به بیماری ایسکمیک قلبی در دو گروه بزرگ قرار میگیرند بیماران مبتلا به بیماری مزمن عروق کرونر (</a:t>
            </a:r>
            <a:r>
              <a:rPr lang="en-US" dirty="0">
                <a:solidFill>
                  <a:schemeClr val="bg1"/>
                </a:solidFill>
              </a:rPr>
              <a:t>CAD</a:t>
            </a:r>
            <a:r>
              <a:rPr lang="fa-IR" dirty="0">
                <a:solidFill>
                  <a:schemeClr val="bg1"/>
                </a:solidFill>
              </a:rPr>
              <a:t>) که به طور شایع با آنژین پایدار مراجعه میکنند  و بیماران مبتلا به سندرم های حاد کرونر (</a:t>
            </a:r>
            <a:r>
              <a:rPr lang="en-US" dirty="0">
                <a:solidFill>
                  <a:schemeClr val="bg1"/>
                </a:solidFill>
              </a:rPr>
              <a:t>ACS</a:t>
            </a:r>
            <a:r>
              <a:rPr lang="fa-IR" dirty="0">
                <a:solidFill>
                  <a:schemeClr val="bg1"/>
                </a:solidFill>
              </a:rPr>
              <a:t>) سندرم های حاد کرونر خود به دو گروه انفارکتوس حاد میوکارد با بالا رفتن قطعه </a:t>
            </a:r>
            <a:r>
              <a:rPr lang="en-US" dirty="0">
                <a:solidFill>
                  <a:schemeClr val="bg1"/>
                </a:solidFill>
              </a:rPr>
              <a:t>STEMI- ST</a:t>
            </a:r>
            <a:r>
              <a:rPr lang="fa-IR" dirty="0">
                <a:solidFill>
                  <a:schemeClr val="bg1"/>
                </a:solidFill>
              </a:rPr>
              <a:t>- در نوار قلب زمان مراجعه و سندرم حاد کرونر </a:t>
            </a:r>
            <a:r>
              <a:rPr lang="en-US" dirty="0">
                <a:solidFill>
                  <a:schemeClr val="bg1"/>
                </a:solidFill>
              </a:rPr>
              <a:t>ACS </a:t>
            </a:r>
            <a:r>
              <a:rPr lang="fa-IR" dirty="0">
                <a:solidFill>
                  <a:schemeClr val="bg1"/>
                </a:solidFill>
              </a:rPr>
              <a:t>بدون بالا رفتن قطعه </a:t>
            </a:r>
            <a:r>
              <a:rPr lang="en-US" dirty="0">
                <a:solidFill>
                  <a:schemeClr val="bg1"/>
                </a:solidFill>
              </a:rPr>
              <a:t>NSTE- ST</a:t>
            </a:r>
            <a:r>
              <a:rPr lang="fa-IR" dirty="0">
                <a:solidFill>
                  <a:schemeClr val="bg1"/>
                </a:solidFill>
              </a:rPr>
              <a:t>- تقسیم میشوند. سندرم حاد کرونر بدون بالا رفتن قطعه </a:t>
            </a:r>
            <a:r>
              <a:rPr lang="en-US" dirty="0">
                <a:solidFill>
                  <a:schemeClr val="bg1"/>
                </a:solidFill>
              </a:rPr>
              <a:t>-NSTE- ST</a:t>
            </a:r>
            <a:r>
              <a:rPr lang="fa-IR" dirty="0">
                <a:solidFill>
                  <a:schemeClr val="bg1"/>
                </a:solidFill>
              </a:rPr>
              <a:t> خود شامل بیماران مبتلا به انفارکتوس میوکارد بدون بالا رفتن قطعه </a:t>
            </a:r>
            <a:r>
              <a:rPr lang="en-US" dirty="0">
                <a:solidFill>
                  <a:schemeClr val="bg1"/>
                </a:solidFill>
              </a:rPr>
              <a:t>NSTEMI) ST</a:t>
            </a:r>
            <a:r>
              <a:rPr lang="fa-IR" dirty="0">
                <a:solidFill>
                  <a:schemeClr val="bg1"/>
                </a:solidFill>
              </a:rPr>
              <a:t>) و آنژین ناپایدار (</a:t>
            </a:r>
            <a:r>
              <a:rPr lang="en-US" dirty="0">
                <a:solidFill>
                  <a:schemeClr val="bg1"/>
                </a:solidFill>
              </a:rPr>
              <a:t>UA</a:t>
            </a:r>
            <a:r>
              <a:rPr lang="fa-IR" dirty="0">
                <a:solidFill>
                  <a:schemeClr val="bg1"/>
                </a:solidFill>
              </a:rPr>
              <a:t>) است که اولی طبق تعریف با شواهد نکروز میوکارد همراه است و دومی نیست .</a:t>
            </a:r>
            <a:endParaRPr lang="en-US" dirty="0">
              <a:solidFill>
                <a:schemeClr val="bg1"/>
              </a:solidFill>
            </a:endParaRPr>
          </a:p>
          <a:p>
            <a:endParaRPr lang="fa-IR" dirty="0"/>
          </a:p>
        </p:txBody>
      </p:sp>
    </p:spTree>
    <p:extLst>
      <p:ext uri="{BB962C8B-B14F-4D97-AF65-F5344CB8AC3E}">
        <p14:creationId xmlns:p14="http://schemas.microsoft.com/office/powerpoint/2010/main" val="801433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1483804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9182"/>
            <a:ext cx="12192000" cy="6748818"/>
          </a:xfrm>
        </p:spPr>
        <p:txBody>
          <a:bodyPr>
            <a:normAutofit/>
          </a:bodyPr>
          <a:lstStyle/>
          <a:p>
            <a:r>
              <a:rPr lang="fa-IR" dirty="0">
                <a:solidFill>
                  <a:schemeClr val="bg1"/>
                </a:solidFill>
              </a:rPr>
              <a:t>پاتوفیزیولوژی</a:t>
            </a:r>
            <a:endParaRPr lang="en-US" dirty="0">
              <a:solidFill>
                <a:schemeClr val="bg1"/>
              </a:solidFill>
            </a:endParaRPr>
          </a:p>
          <a:p>
            <a:r>
              <a:rPr lang="fa-IR" dirty="0">
                <a:solidFill>
                  <a:schemeClr val="bg1"/>
                </a:solidFill>
              </a:rPr>
              <a:t>سندرم حاد کرونر بدون بالا رفتن قطعه </a:t>
            </a:r>
            <a:r>
              <a:rPr lang="en-US" dirty="0">
                <a:solidFill>
                  <a:schemeClr val="bg1"/>
                </a:solidFill>
              </a:rPr>
              <a:t>(NSTE-ACS) ST </a:t>
            </a:r>
            <a:r>
              <a:rPr lang="fa-IR" dirty="0">
                <a:solidFill>
                  <a:schemeClr val="bg1"/>
                </a:solidFill>
              </a:rPr>
              <a:t>اغلب به علت عدم تعادل در اکسیژن رسانی و نیاز میوکارد به اکسیژن به علت یک لخته با انسداد ناکامل ایجاد میشود که بر روی پلاک کرونر آتروترومبوتیک یا اندوتلیوم زخمی شده شریان کرونر اضافه شده است. ایسکمی شدید میوکارد یا نکروز میوکارد ممکن است در نتیجه کاهش جریان خون کرونر که توسط لخته ایجاد شده است یا خردههای آترواسکلروتیک روی دهد. سایر علل سندرمهای حاد کرونر بدون بالا رفتن قطعه </a:t>
            </a:r>
            <a:r>
              <a:rPr lang="en-US" dirty="0">
                <a:solidFill>
                  <a:schemeClr val="bg1"/>
                </a:solidFill>
              </a:rPr>
              <a:t>NSTE AS IT</a:t>
            </a:r>
            <a:r>
              <a:rPr lang="fa-IR" dirty="0">
                <a:solidFill>
                  <a:schemeClr val="bg1"/>
                </a:solidFill>
              </a:rPr>
              <a:t>) عبارتند از: (۱) انسداد دینامیک مانند اسپاسم کرونر ۲ - انسداد پیش رونده مکانیکی شدید به علت آترواسکلروز پیش رونده کرونر؛ (۳) افزایش نیاز میوکارد به اکسیژن که توسط شرایطی مانند تب تاکی کاردی در حضور انسداد کرونر ثابت ایجاد میشوند. ممکن است بیش از یکی از این روندها دخالت داشته باشند. </a:t>
            </a:r>
            <a:endParaRPr lang="en-US" dirty="0">
              <a:solidFill>
                <a:schemeClr val="bg1"/>
              </a:solidFill>
            </a:endParaRPr>
          </a:p>
          <a:p>
            <a:endParaRPr lang="fa-IR" dirty="0"/>
          </a:p>
        </p:txBody>
      </p:sp>
    </p:spTree>
    <p:extLst>
      <p:ext uri="{BB962C8B-B14F-4D97-AF65-F5344CB8AC3E}">
        <p14:creationId xmlns:p14="http://schemas.microsoft.com/office/powerpoint/2010/main" val="290350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635" y="5327226"/>
            <a:ext cx="8534400" cy="1387474"/>
          </a:xfrm>
        </p:spPr>
        <p:txBody>
          <a:bodyPr>
            <a:noAutofit/>
          </a:bodyPr>
          <a:lstStyle/>
          <a:p>
            <a:pPr algn="r"/>
            <a:r>
              <a:rPr lang="fa-IR" sz="2400" b="1" dirty="0"/>
              <a:t>با فلش آبی که ضربان ساز (</a:t>
            </a:r>
            <a:r>
              <a:rPr lang="en-US" sz="2400" b="1" dirty="0"/>
              <a:t>CXR) </a:t>
            </a:r>
            <a:r>
              <a:rPr lang="fa-IR" sz="2400" b="1" dirty="0"/>
              <a:t>شکل 2: نمای خلفی قدامی عکس پرتابل قفسه سینه</a:t>
            </a:r>
            <a:br>
              <a:rPr lang="fa-IR" sz="2400" b="1" dirty="0"/>
            </a:br>
            <a:r>
              <a:rPr lang="fa-IR" sz="2400" b="1" dirty="0"/>
              <a:t>رانشان می دهد و فلش سبز را به سمت نفوذی های لوب پایین سمت چپ نشان می</a:t>
            </a:r>
            <a:br>
              <a:rPr lang="fa-IR" sz="2400" b="1" dirty="0"/>
            </a:br>
            <a:r>
              <a:rPr lang="fa-IR" sz="2400" b="1" dirty="0"/>
              <a:t>دهد.</a:t>
            </a:r>
            <a:endParaRPr lang="fa-IR" sz="2400" dirty="0"/>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0" y="-340358"/>
            <a:ext cx="12191999" cy="5376382"/>
          </a:xfrm>
          <a:prstGeom prst="rect">
            <a:avLst/>
          </a:prstGeom>
        </p:spPr>
      </p:pic>
    </p:spTree>
    <p:extLst>
      <p:ext uri="{BB962C8B-B14F-4D97-AF65-F5344CB8AC3E}">
        <p14:creationId xmlns:p14="http://schemas.microsoft.com/office/powerpoint/2010/main" val="367907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fa-IR" dirty="0">
                <a:solidFill>
                  <a:schemeClr val="bg1"/>
                </a:solidFill>
              </a:rPr>
              <a:t>تشخيص براساس نشانگرهای قلبی (بیومارکرها):</a:t>
            </a:r>
            <a:endParaRPr lang="en-US" dirty="0">
              <a:solidFill>
                <a:schemeClr val="bg1"/>
              </a:solidFill>
            </a:endParaRPr>
          </a:p>
          <a:p>
            <a:r>
              <a:rPr lang="fa-IR" dirty="0">
                <a:solidFill>
                  <a:schemeClr val="bg1"/>
                </a:solidFill>
              </a:rPr>
              <a:t>بیماران مبتلا به انفارکتوس میوکارد بدون بالا رفتن قطعه </a:t>
            </a:r>
            <a:r>
              <a:rPr lang="en-US" dirty="0">
                <a:solidFill>
                  <a:schemeClr val="bg1"/>
                </a:solidFill>
              </a:rPr>
              <a:t>NSTEMI-ST</a:t>
            </a:r>
            <a:r>
              <a:rPr lang="fa-IR" dirty="0">
                <a:solidFill>
                  <a:schemeClr val="bg1"/>
                </a:solidFill>
              </a:rPr>
              <a:t>- بالا رفتن نشانگرهای نکروز مثل تروپونین </a:t>
            </a:r>
            <a:r>
              <a:rPr lang="en-US" dirty="0">
                <a:solidFill>
                  <a:schemeClr val="bg1"/>
                </a:solidFill>
              </a:rPr>
              <a:t>T</a:t>
            </a:r>
            <a:r>
              <a:rPr lang="fa-IR" dirty="0">
                <a:solidFill>
                  <a:schemeClr val="bg1"/>
                </a:solidFill>
              </a:rPr>
              <a:t> و </a:t>
            </a:r>
            <a:r>
              <a:rPr lang="en-US" dirty="0">
                <a:solidFill>
                  <a:schemeClr val="bg1"/>
                </a:solidFill>
              </a:rPr>
              <a:t>I</a:t>
            </a:r>
            <a:r>
              <a:rPr lang="fa-IR" dirty="0">
                <a:solidFill>
                  <a:schemeClr val="bg1"/>
                </a:solidFill>
              </a:rPr>
              <a:t> قلبی دارند که برای نکروز نشانگرهای حساس تر و اختصاصی تری هستند و نشانگر ترجیحی در[تشخیص] نکروز میوکارد هستند ایزوفرم </a:t>
            </a:r>
            <a:r>
              <a:rPr lang="en-US" dirty="0">
                <a:solidFill>
                  <a:schemeClr val="bg1"/>
                </a:solidFill>
              </a:rPr>
              <a:t>MB</a:t>
            </a:r>
            <a:r>
              <a:rPr lang="fa-IR" dirty="0">
                <a:solidFill>
                  <a:schemeClr val="bg1"/>
                </a:solidFill>
              </a:rPr>
              <a:t> کراتین کیناز (</a:t>
            </a:r>
            <a:r>
              <a:rPr lang="en-US" dirty="0">
                <a:solidFill>
                  <a:schemeClr val="bg1"/>
                </a:solidFill>
              </a:rPr>
              <a:t>CK-MB</a:t>
            </a:r>
            <a:r>
              <a:rPr lang="fa-IR" dirty="0">
                <a:solidFill>
                  <a:schemeClr val="bg1"/>
                </a:solidFill>
              </a:rPr>
              <a:t>) جایگزینی با حساسیت کمتر است. افزایش سطوح این نشانگرها بیماران مبتلا به انفارکتوس میوکارد بدون بالا رفتن قطعه </a:t>
            </a:r>
            <a:r>
              <a:rPr lang="en-US" dirty="0">
                <a:solidFill>
                  <a:schemeClr val="bg1"/>
                </a:solidFill>
              </a:rPr>
              <a:t>NSTEINI- ST</a:t>
            </a:r>
            <a:r>
              <a:rPr lang="fa-IR" dirty="0">
                <a:solidFill>
                  <a:schemeClr val="bg1"/>
                </a:solidFill>
              </a:rPr>
              <a:t>- را از آنژین ناپایدار افتراق میدهد.</a:t>
            </a:r>
            <a:endParaRPr lang="en-US" dirty="0">
              <a:solidFill>
                <a:schemeClr val="bg1"/>
              </a:solidFill>
            </a:endParaRPr>
          </a:p>
          <a:p>
            <a:endParaRPr lang="fa-IR" dirty="0"/>
          </a:p>
        </p:txBody>
      </p:sp>
    </p:spTree>
    <p:extLst>
      <p:ext uri="{BB962C8B-B14F-4D97-AF65-F5344CB8AC3E}">
        <p14:creationId xmlns:p14="http://schemas.microsoft.com/office/powerpoint/2010/main" val="1961784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fa-IR" sz="4400" dirty="0" smtClean="0">
                <a:solidFill>
                  <a:schemeClr val="bg1"/>
                </a:solidFill>
              </a:rPr>
              <a:t>رابدومیالیز</a:t>
            </a:r>
          </a:p>
          <a:p>
            <a:r>
              <a:rPr lang="fa-IR" dirty="0" smtClean="0">
                <a:solidFill>
                  <a:schemeClr val="bg1"/>
                </a:solidFill>
              </a:rPr>
              <a:t>رابدومیویزاختلال </a:t>
            </a:r>
            <a:r>
              <a:rPr lang="fa-IR" dirty="0">
                <a:solidFill>
                  <a:schemeClr val="bg1"/>
                </a:solidFill>
              </a:rPr>
              <a:t>تجزیه عضلات استخوانی آسیب دیده است</a:t>
            </a:r>
            <a:endParaRPr lang="en-US" dirty="0">
              <a:solidFill>
                <a:schemeClr val="bg1"/>
              </a:solidFill>
            </a:endParaRPr>
          </a:p>
          <a:p>
            <a:r>
              <a:rPr lang="fa-IR" dirty="0">
                <a:solidFill>
                  <a:schemeClr val="bg1"/>
                </a:solidFill>
              </a:rPr>
              <a:t>وقتی بافت‌های عضلانی اسکلتی آسیب دیده از بین می‌روند، اجزای آن‌ها نیز تحت تاثیر قرار گرفته و از بین می‌روند. سپس این اجزا در جریان خون آزاد می‌شوند تا فیلتر شده و از بدن خارج شوند.</a:t>
            </a:r>
            <a:endParaRPr lang="en-US" dirty="0">
              <a:solidFill>
                <a:schemeClr val="bg1"/>
              </a:solidFill>
            </a:endParaRPr>
          </a:p>
          <a:p>
            <a:r>
              <a:rPr lang="fa-IR" dirty="0">
                <a:solidFill>
                  <a:schemeClr val="bg1"/>
                </a:solidFill>
              </a:rPr>
              <a:t>چندین مورد از این اجزا می‌توانند منجر به آسیب کلیه شوند که متداول‌ترین آن‌ها میوگلوبین رنگدانه پروتئین است</a:t>
            </a:r>
            <a:endParaRPr lang="en-US" dirty="0">
              <a:solidFill>
                <a:schemeClr val="bg1"/>
              </a:solidFill>
            </a:endParaRPr>
          </a:p>
          <a:p>
            <a:r>
              <a:rPr lang="fa-IR" dirty="0">
                <a:solidFill>
                  <a:schemeClr val="bg1"/>
                </a:solidFill>
              </a:rPr>
              <a:t>میوگلوبین می‌تواند سیستم پیچیده لوله کلیه را مسدود کند. اگر انسداد به اندازه کافی شدید شود، این احتمال وجود دارد که نیزآسیب کلیوی و نارسایی رخ دهد</a:t>
            </a:r>
            <a:r>
              <a:rPr lang="en-US" dirty="0">
                <a:solidFill>
                  <a:schemeClr val="bg1"/>
                </a:solidFill>
              </a:rPr>
              <a:t> (CK) </a:t>
            </a:r>
            <a:r>
              <a:rPr lang="fa-IR" dirty="0">
                <a:solidFill>
                  <a:schemeClr val="bg1"/>
                </a:solidFill>
              </a:rPr>
              <a:t>باعث فشار بر کلیه می‌شوند سایر آنزیم‌های سلولی به ویژه کراتین کیناز</a:t>
            </a:r>
            <a:endParaRPr lang="en-US" dirty="0">
              <a:solidFill>
                <a:schemeClr val="bg1"/>
              </a:solidFill>
            </a:endParaRPr>
          </a:p>
          <a:p>
            <a:r>
              <a:rPr lang="fa-IR" dirty="0">
                <a:solidFill>
                  <a:schemeClr val="bg1"/>
                </a:solidFill>
              </a:rPr>
              <a:t>بافت‌های عضلانی آسیب دیده مایعات بدن را نیز حفظ می‌کنند. این موضوع می‌تواند باعث کمبود آب بدن و همچنین کاهش جریان خون به کلیه شده و در نتیجه خطر آسیب به اندام را افزایش دهد</a:t>
            </a:r>
          </a:p>
        </p:txBody>
      </p:sp>
    </p:spTree>
    <p:extLst>
      <p:ext uri="{BB962C8B-B14F-4D97-AF65-F5344CB8AC3E}">
        <p14:creationId xmlns:p14="http://schemas.microsoft.com/office/powerpoint/2010/main" val="2475384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fa-IR" b="1" dirty="0">
                <a:solidFill>
                  <a:schemeClr val="bg1"/>
                </a:solidFill>
              </a:rPr>
              <a:t>علائم رابدومیولیز شامل موارد زیر است</a:t>
            </a:r>
            <a:r>
              <a:rPr lang="en-US" b="1" dirty="0">
                <a:solidFill>
                  <a:schemeClr val="bg1"/>
                </a:solidFill>
              </a:rPr>
              <a:t>:</a:t>
            </a:r>
            <a:endParaRPr lang="en-US" dirty="0">
              <a:solidFill>
                <a:schemeClr val="bg1"/>
              </a:solidFill>
            </a:endParaRPr>
          </a:p>
          <a:p>
            <a:r>
              <a:rPr lang="fa-IR" dirty="0">
                <a:solidFill>
                  <a:schemeClr val="bg1"/>
                </a:solidFill>
              </a:rPr>
              <a:t>ضعف عضلانی</a:t>
            </a:r>
            <a:endParaRPr lang="en-US" dirty="0">
              <a:solidFill>
                <a:schemeClr val="bg1"/>
              </a:solidFill>
            </a:endParaRPr>
          </a:p>
          <a:p>
            <a:r>
              <a:rPr lang="fa-IR" dirty="0">
                <a:solidFill>
                  <a:schemeClr val="bg1"/>
                </a:solidFill>
              </a:rPr>
              <a:t>دفع کم ادرار</a:t>
            </a:r>
            <a:endParaRPr lang="en-US" dirty="0">
              <a:solidFill>
                <a:schemeClr val="bg1"/>
              </a:solidFill>
            </a:endParaRPr>
          </a:p>
          <a:p>
            <a:r>
              <a:rPr lang="fa-IR" dirty="0">
                <a:solidFill>
                  <a:schemeClr val="bg1"/>
                </a:solidFill>
              </a:rPr>
              <a:t>خستگی</a:t>
            </a:r>
            <a:endParaRPr lang="en-US" dirty="0">
              <a:solidFill>
                <a:schemeClr val="bg1"/>
              </a:solidFill>
            </a:endParaRPr>
          </a:p>
          <a:p>
            <a:r>
              <a:rPr lang="fa-IR" dirty="0">
                <a:solidFill>
                  <a:schemeClr val="bg1"/>
                </a:solidFill>
              </a:rPr>
              <a:t>درد</a:t>
            </a:r>
            <a:endParaRPr lang="en-US" dirty="0">
              <a:solidFill>
                <a:schemeClr val="bg1"/>
              </a:solidFill>
            </a:endParaRPr>
          </a:p>
          <a:p>
            <a:r>
              <a:rPr lang="fa-IR" dirty="0">
                <a:solidFill>
                  <a:schemeClr val="bg1"/>
                </a:solidFill>
              </a:rPr>
              <a:t>کبودی</a:t>
            </a:r>
            <a:endParaRPr lang="en-US" dirty="0">
              <a:solidFill>
                <a:schemeClr val="bg1"/>
              </a:solidFill>
            </a:endParaRPr>
          </a:p>
          <a:p>
            <a:r>
              <a:rPr lang="fa-IR" dirty="0">
                <a:solidFill>
                  <a:schemeClr val="bg1"/>
                </a:solidFill>
              </a:rPr>
              <a:t>ادرار تیره و سیاه </a:t>
            </a:r>
            <a:r>
              <a:rPr lang="fa-IR" dirty="0" smtClean="0">
                <a:solidFill>
                  <a:schemeClr val="bg1"/>
                </a:solidFill>
              </a:rPr>
              <a:t>رنگ</a:t>
            </a:r>
            <a:endParaRPr lang="en-US" dirty="0">
              <a:solidFill>
                <a:schemeClr val="bg1"/>
              </a:solidFill>
            </a:endParaRPr>
          </a:p>
          <a:p>
            <a:r>
              <a:rPr lang="fa-IR" dirty="0">
                <a:solidFill>
                  <a:schemeClr val="bg1"/>
                </a:solidFill>
              </a:rPr>
              <a:t>تکرر ادرار</a:t>
            </a:r>
            <a:endParaRPr lang="en-US" dirty="0">
              <a:solidFill>
                <a:schemeClr val="bg1"/>
              </a:solidFill>
            </a:endParaRPr>
          </a:p>
          <a:p>
            <a:r>
              <a:rPr lang="fa-IR" dirty="0" smtClean="0">
                <a:solidFill>
                  <a:schemeClr val="bg1"/>
                </a:solidFill>
              </a:rPr>
              <a:t>تب</a:t>
            </a:r>
            <a:endParaRPr lang="en-US" dirty="0">
              <a:solidFill>
                <a:schemeClr val="bg1"/>
              </a:solidFill>
            </a:endParaRPr>
          </a:p>
          <a:p>
            <a:r>
              <a:rPr lang="fa-IR" dirty="0">
                <a:solidFill>
                  <a:schemeClr val="bg1"/>
                </a:solidFill>
              </a:rPr>
              <a:t>احساس ضعف یا احساس بیماری</a:t>
            </a:r>
            <a:endParaRPr lang="en-US" dirty="0">
              <a:solidFill>
                <a:schemeClr val="bg1"/>
              </a:solidFill>
            </a:endParaRPr>
          </a:p>
          <a:p>
            <a:r>
              <a:rPr lang="fa-IR" dirty="0">
                <a:solidFill>
                  <a:schemeClr val="bg1"/>
                </a:solidFill>
              </a:rPr>
              <a:t>حالت تهوع</a:t>
            </a:r>
            <a:endParaRPr lang="en-US" dirty="0">
              <a:solidFill>
                <a:schemeClr val="bg1"/>
              </a:solidFill>
            </a:endParaRPr>
          </a:p>
          <a:p>
            <a:r>
              <a:rPr lang="fa-IR" dirty="0">
                <a:solidFill>
                  <a:schemeClr val="bg1"/>
                </a:solidFill>
              </a:rPr>
              <a:t>استفراغ</a:t>
            </a:r>
            <a:endParaRPr lang="en-US" dirty="0">
              <a:solidFill>
                <a:schemeClr val="bg1"/>
              </a:solidFill>
            </a:endParaRPr>
          </a:p>
          <a:p>
            <a:r>
              <a:rPr lang="fa-IR" dirty="0">
                <a:solidFill>
                  <a:schemeClr val="bg1"/>
                </a:solidFill>
              </a:rPr>
              <a:t>گیجی</a:t>
            </a:r>
            <a:endParaRPr lang="en-US" dirty="0">
              <a:solidFill>
                <a:schemeClr val="bg1"/>
              </a:solidFill>
            </a:endParaRPr>
          </a:p>
          <a:p>
            <a:r>
              <a:rPr lang="fa-IR" dirty="0">
                <a:solidFill>
                  <a:schemeClr val="bg1"/>
                </a:solidFill>
              </a:rPr>
              <a:t>تحریک</a:t>
            </a:r>
            <a:endParaRPr lang="en-US" dirty="0">
              <a:solidFill>
                <a:schemeClr val="bg1"/>
              </a:solidFill>
            </a:endParaRPr>
          </a:p>
          <a:p>
            <a:endParaRPr lang="fa-IR" dirty="0"/>
          </a:p>
        </p:txBody>
      </p:sp>
    </p:spTree>
    <p:extLst>
      <p:ext uri="{BB962C8B-B14F-4D97-AF65-F5344CB8AC3E}">
        <p14:creationId xmlns:p14="http://schemas.microsoft.com/office/powerpoint/2010/main" val="331520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a-IR" sz="4800" dirty="0" smtClean="0">
                <a:solidFill>
                  <a:schemeClr val="bg1"/>
                </a:solidFill>
              </a:rPr>
              <a:t>ممنون ازتوجهتون</a:t>
            </a:r>
          </a:p>
          <a:p>
            <a:pPr marL="0" indent="0">
              <a:buNone/>
            </a:pPr>
            <a:r>
              <a:rPr lang="fa-IR" sz="4800" dirty="0" smtClean="0">
                <a:solidFill>
                  <a:schemeClr val="bg1"/>
                </a:solidFill>
              </a:rPr>
              <a:t>خسته نباشین</a:t>
            </a:r>
            <a:endParaRPr lang="fa-IR" sz="4800" dirty="0">
              <a:solidFill>
                <a:schemeClr val="bg1"/>
              </a:solidFill>
            </a:endParaRPr>
          </a:p>
        </p:txBody>
      </p:sp>
    </p:spTree>
    <p:extLst>
      <p:ext uri="{BB962C8B-B14F-4D97-AF65-F5344CB8AC3E}">
        <p14:creationId xmlns:p14="http://schemas.microsoft.com/office/powerpoint/2010/main" val="461032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116</TotalTime>
  <Words>601</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Tahoma</vt:lpstr>
      <vt:lpstr>Wingdings 3</vt:lpstr>
      <vt:lpstr>Slice</vt:lpstr>
      <vt:lpstr>بسم الله الرحمن الرحیم</vt:lpstr>
      <vt:lpstr>PowerPoint Presentation</vt:lpstr>
      <vt:lpstr>PowerPoint Presentation</vt:lpstr>
      <vt:lpstr>PowerPoint Presentation</vt:lpstr>
      <vt:lpstr>با فلش آبی که ضربان ساز (CXR) شکل 2: نمای خلفی قدامی عکس پرتابل قفسه سینه رانشان می دهد و فلش سبز را به سمت نفوذی های لوب پایین سمت چپ نشان می دهد.</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MRT www.Win2Farsi.com</dc:creator>
  <cp:lastModifiedBy>MRT www.Win2Farsi.com</cp:lastModifiedBy>
  <cp:revision>8</cp:revision>
  <dcterms:created xsi:type="dcterms:W3CDTF">2024-04-20T14:50:49Z</dcterms:created>
  <dcterms:modified xsi:type="dcterms:W3CDTF">2024-04-20T17:29:51Z</dcterms:modified>
</cp:coreProperties>
</file>