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58" r:id="rId4"/>
    <p:sldId id="259" r:id="rId5"/>
    <p:sldId id="262" r:id="rId6"/>
    <p:sldId id="261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515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6485-BD52-4E9E-A1D9-647C2DE92EBD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9036-4E42-4454-993E-6CE0E220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6485-BD52-4E9E-A1D9-647C2DE92EBD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9036-4E42-4454-993E-6CE0E220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9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6485-BD52-4E9E-A1D9-647C2DE92EBD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9036-4E42-4454-993E-6CE0E220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1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6485-BD52-4E9E-A1D9-647C2DE92EBD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9036-4E42-4454-993E-6CE0E220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1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6485-BD52-4E9E-A1D9-647C2DE92EBD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9036-4E42-4454-993E-6CE0E220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5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6485-BD52-4E9E-A1D9-647C2DE92EBD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9036-4E42-4454-993E-6CE0E220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8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6485-BD52-4E9E-A1D9-647C2DE92EBD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9036-4E42-4454-993E-6CE0E220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1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6485-BD52-4E9E-A1D9-647C2DE92EBD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9036-4E42-4454-993E-6CE0E220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9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6485-BD52-4E9E-A1D9-647C2DE92EBD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9036-4E42-4454-993E-6CE0E220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6485-BD52-4E9E-A1D9-647C2DE92EBD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9036-4E42-4454-993E-6CE0E220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2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6485-BD52-4E9E-A1D9-647C2DE92EBD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9036-4E42-4454-993E-6CE0E220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5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86485-BD52-4E9E-A1D9-647C2DE92EBD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39036-4E42-4454-993E-6CE0E220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3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9476" y="1864489"/>
            <a:ext cx="7921034" cy="3467167"/>
          </a:xfrm>
        </p:spPr>
        <p:txBody>
          <a:bodyPr>
            <a:no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n>
                  <a:solidFill>
                    <a:schemeClr val="bg2">
                      <a:lumMod val="10000"/>
                    </a:schemeClr>
                  </a:solidFill>
                </a:ln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P</a:t>
            </a:r>
            <a:r>
              <a:rPr lang="en-US" sz="3600" dirty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rothrombin Complex Concentrate</a:t>
            </a:r>
            <a:r>
              <a:rPr lang="en-US" sz="2000" dirty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sz="3600" dirty="0" err="1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Rasouli</a:t>
            </a:r>
            <a:r>
              <a:rPr lang="en-US" sz="2000" dirty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Presenter : </a:t>
            </a:r>
            <a:r>
              <a:rPr lang="en-US" sz="3600" dirty="0" err="1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F.Hashemi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70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12" y="0"/>
            <a:ext cx="89892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8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0979" y="787743"/>
            <a:ext cx="6662088" cy="2349351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پیشگیری از ایجاد </a:t>
            </a:r>
            <a:r>
              <a:rPr lang="ar-SA" sz="28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لخته</a:t>
            </a:r>
            <a:endParaRPr lang="en-US" sz="18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شایع ترین عارضه جانبی : خونریزی بیش از حد</a:t>
            </a:r>
            <a:endParaRPr lang="en-US" sz="18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/>
            <a:r>
              <a:rPr lang="ar-SA" sz="28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مکانسیم اثر : بلاک فاکتور های انعقادی 2. 7. 9. 10</a:t>
            </a:r>
            <a:endParaRPr lang="en-US" sz="28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90978" y="436098"/>
            <a:ext cx="6865033" cy="2700996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8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72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1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2215" y="168812"/>
            <a:ext cx="618978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Warfarin reversal </a:t>
            </a:r>
            <a:endParaRPr lang="en-US" sz="28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2800" dirty="0" smtClean="0">
                <a:ln>
                  <a:solidFill>
                    <a:schemeClr val="tx1"/>
                  </a:solidFill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روش‌های مختلفی برای معکوس کردن اثر ضد انعقادی وارفارین وجود دارد، </a:t>
            </a:r>
            <a:endParaRPr lang="en-US" dirty="0" smtClean="0">
              <a:ln>
                <a:solidFill>
                  <a:schemeClr val="tx1"/>
                </a:solidFill>
              </a:ln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2800" dirty="0" smtClean="0">
                <a:ln>
                  <a:solidFill>
                    <a:schemeClr val="tx1"/>
                  </a:solidFill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از جمله:</a:t>
            </a:r>
            <a:endParaRPr lang="en-US" dirty="0" smtClean="0">
              <a:ln>
                <a:solidFill>
                  <a:schemeClr val="tx1"/>
                </a:solidFill>
              </a:ln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2800" dirty="0" smtClean="0">
                <a:ln>
                  <a:solidFill>
                    <a:schemeClr val="tx1"/>
                  </a:solidFill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تجویز ویتامین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k</a:t>
            </a:r>
            <a:r>
              <a:rPr lang="ar-SA" sz="2800" dirty="0" smtClean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،</a:t>
            </a:r>
            <a:endParaRPr lang="en-US" dirty="0" smtClean="0">
              <a:ln>
                <a:solidFill>
                  <a:schemeClr val="tx1"/>
                </a:solidFill>
              </a:ln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2800" dirty="0" smtClean="0">
                <a:ln>
                  <a:solidFill>
                    <a:schemeClr val="tx1"/>
                  </a:solidFill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 استفاده از پلاسمای تازه منجمد (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ffp</a:t>
            </a:r>
            <a:r>
              <a:rPr lang="fa-IR" sz="2800" dirty="0" smtClean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)</a:t>
            </a:r>
            <a:endParaRPr lang="en-US" dirty="0" smtClean="0">
              <a:ln>
                <a:solidFill>
                  <a:schemeClr val="tx1"/>
                </a:solidFill>
              </a:ln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2800" dirty="0" smtClean="0">
                <a:ln>
                  <a:solidFill>
                    <a:schemeClr val="tx1"/>
                  </a:solidFill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استفاده از کنسانتره کمپلکس پروترومبین (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pcc</a:t>
            </a:r>
            <a:r>
              <a:rPr lang="fa-IR" sz="2800" dirty="0" smtClean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)</a:t>
            </a:r>
            <a:endParaRPr lang="en-US" dirty="0">
              <a:ln>
                <a:solidFill>
                  <a:schemeClr val="tx1"/>
                </a:solidFill>
              </a:ln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69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366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rgbClr val="0070C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3920" y="428178"/>
            <a:ext cx="665870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ترکیبی از فاکتورهای انعقادی هفت، دو، نه و ده و همچنین پروتئین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C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 و پروتئین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S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 است که از پلاسمای خون تازه و منجمد انسان تهیه می‌شود. این دارو برای وارونه کردن اثرات داروهای ضد انعقاد خوراکی در زمانی که خونریزی (در مغز یا روده) رخ داده است و نیاز به اقدام فوری است، است.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PCC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 داروی تأثیرگذاری است، اما گران است.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962400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pcc</a:t>
            </a:r>
            <a:endParaRPr lang="en-US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7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781592"/>
              </p:ext>
            </p:extLst>
          </p:nvPr>
        </p:nvGraphicFramePr>
        <p:xfrm>
          <a:off x="2046067" y="1338643"/>
          <a:ext cx="8128000" cy="290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4981108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28037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0091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25095768"/>
                    </a:ext>
                  </a:extLst>
                </a:gridCol>
              </a:tblGrid>
              <a:tr h="1454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Pcc</a:t>
                      </a:r>
                      <a:r>
                        <a:rPr lang="en-US" dirty="0" smtClean="0"/>
                        <a:t> dose</a:t>
                      </a:r>
                    </a:p>
                    <a:p>
                      <a:pPr algn="ctr"/>
                      <a:r>
                        <a:rPr lang="en-US" dirty="0" smtClean="0"/>
                        <a:t>If INR is</a:t>
                      </a:r>
                    </a:p>
                    <a:p>
                      <a:pPr algn="ctr"/>
                      <a:r>
                        <a:rPr lang="en-US" dirty="0" smtClean="0"/>
                        <a:t>2_3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Pcc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dose</a:t>
                      </a:r>
                    </a:p>
                    <a:p>
                      <a:pPr algn="ctr"/>
                      <a:r>
                        <a:rPr lang="en-US" baseline="0" dirty="0" smtClean="0"/>
                        <a:t>If INR is</a:t>
                      </a:r>
                    </a:p>
                    <a:p>
                      <a:pPr algn="ctr"/>
                      <a:r>
                        <a:rPr lang="en-US" baseline="0" dirty="0" smtClean="0"/>
                        <a:t>4_6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Pcc</a:t>
                      </a:r>
                      <a:r>
                        <a:rPr lang="en-US" dirty="0" smtClean="0"/>
                        <a:t> dose</a:t>
                      </a:r>
                    </a:p>
                    <a:p>
                      <a:pPr algn="ctr"/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INR is &gt; 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324733"/>
                  </a:ext>
                </a:extLst>
              </a:tr>
              <a:tr h="1454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Units \ kg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</a:p>
                    <a:p>
                      <a:pPr algn="ctr"/>
                      <a:r>
                        <a:rPr lang="en-US" dirty="0" smtClean="0"/>
                        <a:t>Units \ kg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</a:p>
                    <a:p>
                      <a:pPr algn="ctr"/>
                      <a:r>
                        <a:rPr lang="en-US" dirty="0" smtClean="0"/>
                        <a:t>Units\ Kg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96853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077243"/>
            <a:ext cx="12192000" cy="780757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آزمایش</a:t>
            </a:r>
            <a:r>
              <a:rPr lang="en-US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INR </a:t>
            </a:r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  زمان لخته شدن خون را میسنجد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0398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5925" y="1758461"/>
            <a:ext cx="10466363" cy="2236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  <a:latin typeface="Edwardian Script ITC" panose="030303020407070D0804" pitchFamily="66" charset="0"/>
              </a:rPr>
              <a:t>Your attention is appreciated</a:t>
            </a:r>
            <a:endParaRPr lang="en-US" sz="9600" dirty="0">
              <a:solidFill>
                <a:schemeClr val="tx1"/>
              </a:solidFill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98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184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 Titr</vt:lpstr>
      <vt:lpstr>Calibri</vt:lpstr>
      <vt:lpstr>Calibri Light</vt:lpstr>
      <vt:lpstr>Edwardian Script ITC</vt:lpstr>
      <vt:lpstr>Times New Roman</vt:lpstr>
      <vt:lpstr>Office Theme</vt:lpstr>
      <vt:lpstr>Prothrombin Complex Concentrate Professor Rasouli Presenter : F.Hashemi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Prothrombin Complex Concentrate Professor Rasouli Presenter : F.Hashemi</dc:title>
  <dc:creator>user</dc:creator>
  <cp:lastModifiedBy>user</cp:lastModifiedBy>
  <cp:revision>9</cp:revision>
  <dcterms:created xsi:type="dcterms:W3CDTF">2024-04-05T08:40:01Z</dcterms:created>
  <dcterms:modified xsi:type="dcterms:W3CDTF">2024-04-07T21:07:10Z</dcterms:modified>
</cp:coreProperties>
</file>