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3" r:id="rId3"/>
    <p:sldId id="258" r:id="rId4"/>
    <p:sldId id="259" r:id="rId5"/>
    <p:sldId id="262" r:id="rId6"/>
    <p:sldId id="261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5152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6485-BD52-4E9E-A1D9-647C2DE92EBD}" type="datetimeFigureOut">
              <a:rPr lang="en-US" smtClean="0"/>
              <a:t>2024-04-08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9036-4E42-4454-993E-6CE0E2208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065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6485-BD52-4E9E-A1D9-647C2DE92EBD}" type="datetimeFigureOut">
              <a:rPr lang="en-US" smtClean="0"/>
              <a:t>2024-04-08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9036-4E42-4454-993E-6CE0E2208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97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6485-BD52-4E9E-A1D9-647C2DE92EBD}" type="datetimeFigureOut">
              <a:rPr lang="en-US" smtClean="0"/>
              <a:t>2024-04-08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9036-4E42-4454-993E-6CE0E2208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019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6485-BD52-4E9E-A1D9-647C2DE92EBD}" type="datetimeFigureOut">
              <a:rPr lang="en-US" smtClean="0"/>
              <a:t>2024-04-08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9036-4E42-4454-993E-6CE0E2208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016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6485-BD52-4E9E-A1D9-647C2DE92EBD}" type="datetimeFigureOut">
              <a:rPr lang="en-US" smtClean="0"/>
              <a:t>2024-04-08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9036-4E42-4454-993E-6CE0E2208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50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6485-BD52-4E9E-A1D9-647C2DE92EBD}" type="datetimeFigureOut">
              <a:rPr lang="en-US" smtClean="0"/>
              <a:t>2024-04-08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9036-4E42-4454-993E-6CE0E2208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788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6485-BD52-4E9E-A1D9-647C2DE92EBD}" type="datetimeFigureOut">
              <a:rPr lang="en-US" smtClean="0"/>
              <a:t>2024-04-08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9036-4E42-4454-993E-6CE0E2208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113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6485-BD52-4E9E-A1D9-647C2DE92EBD}" type="datetimeFigureOut">
              <a:rPr lang="en-US" smtClean="0"/>
              <a:t>2024-04-08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9036-4E42-4454-993E-6CE0E2208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99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6485-BD52-4E9E-A1D9-647C2DE92EBD}" type="datetimeFigureOut">
              <a:rPr lang="en-US" smtClean="0"/>
              <a:t>2024-04-08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9036-4E42-4454-993E-6CE0E2208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48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6485-BD52-4E9E-A1D9-647C2DE92EBD}" type="datetimeFigureOut">
              <a:rPr lang="en-US" smtClean="0"/>
              <a:t>2024-04-08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9036-4E42-4454-993E-6CE0E2208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25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86485-BD52-4E9E-A1D9-647C2DE92EBD}" type="datetimeFigureOut">
              <a:rPr lang="en-US" smtClean="0"/>
              <a:t>2024-04-08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39036-4E42-4454-993E-6CE0E2208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158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86485-BD52-4E9E-A1D9-647C2DE92EBD}" type="datetimeFigureOut">
              <a:rPr lang="en-US" smtClean="0"/>
              <a:t>2024-04-08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39036-4E42-4454-993E-6CE0E2208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033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 t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69476" y="1864489"/>
            <a:ext cx="7921034" cy="3467167"/>
          </a:xfrm>
        </p:spPr>
        <p:txBody>
          <a:bodyPr>
            <a:no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dirty="0">
                <a:ln>
                  <a:solidFill>
                    <a:schemeClr val="bg2">
                      <a:lumMod val="10000"/>
                    </a:schemeClr>
                  </a:solidFill>
                </a:ln>
                <a:latin typeface="Calibri" panose="020F050202020403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P</a:t>
            </a:r>
            <a:r>
              <a:rPr lang="en-US" sz="3600" dirty="0">
                <a:ln>
                  <a:solidFill>
                    <a:schemeClr val="bg2">
                      <a:lumMod val="10000"/>
                    </a:schemeClr>
                  </a:solidFill>
                </a:ln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rothrombin Complex Concentrate</a:t>
            </a:r>
            <a:r>
              <a:rPr lang="en-US" sz="2000" dirty="0">
                <a:ln>
                  <a:solidFill>
                    <a:schemeClr val="bg2">
                      <a:lumMod val="10000"/>
                    </a:schemeClr>
                  </a:solidFill>
                </a:ln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ln>
                  <a:solidFill>
                    <a:schemeClr val="bg2">
                      <a:lumMod val="10000"/>
                    </a:schemeClr>
                  </a:solidFill>
                </a:ln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n>
                  <a:solidFill>
                    <a:schemeClr val="bg2">
                      <a:lumMod val="10000"/>
                    </a:schemeClr>
                  </a:solidFill>
                </a:ln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Professor </a:t>
            </a:r>
            <a:r>
              <a:rPr lang="en-US" sz="3600" dirty="0" err="1">
                <a:ln>
                  <a:solidFill>
                    <a:schemeClr val="bg2">
                      <a:lumMod val="10000"/>
                    </a:schemeClr>
                  </a:solidFill>
                </a:ln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Rasouli</a:t>
            </a:r>
            <a:r>
              <a:rPr lang="en-US" sz="2000" dirty="0">
                <a:ln>
                  <a:solidFill>
                    <a:schemeClr val="bg2">
                      <a:lumMod val="10000"/>
                    </a:schemeClr>
                  </a:solidFill>
                </a:ln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ln>
                  <a:solidFill>
                    <a:schemeClr val="bg2">
                      <a:lumMod val="10000"/>
                    </a:schemeClr>
                  </a:solidFill>
                </a:ln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ln>
                  <a:solidFill>
                    <a:schemeClr val="bg2">
                      <a:lumMod val="10000"/>
                    </a:schemeClr>
                  </a:solidFill>
                </a:ln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Presenter : </a:t>
            </a:r>
            <a:r>
              <a:rPr lang="en-US" sz="3600" dirty="0" err="1">
                <a:ln>
                  <a:solidFill>
                    <a:schemeClr val="bg2">
                      <a:lumMod val="10000"/>
                    </a:schemeClr>
                  </a:solidFill>
                </a:ln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F.Hashemi</a:t>
            </a: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5705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612" y="0"/>
            <a:ext cx="89892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984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0979" y="787743"/>
            <a:ext cx="6662088" cy="2349351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2800" b="1" dirty="0" smtClean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پیشگیری از ایجاد </a:t>
            </a:r>
            <a:r>
              <a:rPr lang="ar-SA" sz="2800" b="1" dirty="0" smtClean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لخته</a:t>
            </a:r>
            <a:endParaRPr lang="en-US" sz="1800" b="1" dirty="0">
              <a:ln>
                <a:solidFill>
                  <a:srgbClr val="002060"/>
                </a:solidFill>
              </a:ln>
              <a:solidFill>
                <a:schemeClr val="bg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2800" b="1" dirty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شایع ترین عارضه جانبی : خونریزی بیش از حد</a:t>
            </a:r>
            <a:endParaRPr lang="en-US" sz="1800" b="1" dirty="0">
              <a:ln>
                <a:solidFill>
                  <a:srgbClr val="002060"/>
                </a:solidFill>
              </a:ln>
              <a:solidFill>
                <a:schemeClr val="bg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/>
            <a:r>
              <a:rPr lang="ar-SA" sz="2800" b="1" dirty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مکانسیم اثر : بلاک فاکتور های انعقادی 2. 7. 9. 10</a:t>
            </a:r>
            <a:endParaRPr lang="en-US" sz="2800" b="1" dirty="0">
              <a:ln>
                <a:solidFill>
                  <a:srgbClr val="002060"/>
                </a:solidFill>
              </a:ln>
              <a:solidFill>
                <a:schemeClr val="bg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90978" y="436098"/>
            <a:ext cx="6865033" cy="2700996"/>
          </a:xfrm>
          <a:prstGeom prst="rect">
            <a:avLst/>
          </a:prstGeom>
          <a:noFill/>
          <a:ln>
            <a:solidFill>
              <a:srgbClr val="00206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8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7720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0"/>
            <a:lum/>
          </a:blip>
          <a:srcRect/>
          <a:stretch>
            <a:fillRect t="-18000" b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02215" y="168812"/>
            <a:ext cx="6189785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Aft>
                <a:spcPts val="800"/>
              </a:spcAft>
            </a:pPr>
            <a:endParaRPr lang="en-US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en-US" sz="4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Warfarin reversal </a:t>
            </a:r>
            <a:endParaRPr lang="en-US" sz="2800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2800" dirty="0" smtClean="0">
                <a:ln>
                  <a:solidFill>
                    <a:schemeClr val="tx1"/>
                  </a:solidFill>
                </a:ln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روش‌های مختلفی برای معکوس کردن اثر ضد انعقادی وارفارین وجود دارد، </a:t>
            </a:r>
            <a:endParaRPr lang="en-US" dirty="0" smtClean="0">
              <a:ln>
                <a:solidFill>
                  <a:schemeClr val="tx1"/>
                </a:solidFill>
              </a:ln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2800" dirty="0" smtClean="0">
                <a:ln>
                  <a:solidFill>
                    <a:schemeClr val="tx1"/>
                  </a:solidFill>
                </a:ln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از جمله:</a:t>
            </a:r>
            <a:endParaRPr lang="en-US" dirty="0" smtClean="0">
              <a:ln>
                <a:solidFill>
                  <a:schemeClr val="tx1"/>
                </a:solidFill>
              </a:ln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2800" dirty="0" smtClean="0">
                <a:ln>
                  <a:solidFill>
                    <a:schemeClr val="tx1"/>
                  </a:solidFill>
                </a:ln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تجویز ویتامین </a:t>
            </a:r>
            <a:r>
              <a:rPr lang="en-US" sz="2800" dirty="0" smtClean="0">
                <a:ln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k</a:t>
            </a:r>
            <a:r>
              <a:rPr lang="ar-SA" sz="2800" dirty="0" smtClean="0">
                <a:ln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،</a:t>
            </a:r>
            <a:endParaRPr lang="en-US" dirty="0" smtClean="0">
              <a:ln>
                <a:solidFill>
                  <a:schemeClr val="tx1"/>
                </a:solidFill>
              </a:ln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2800" dirty="0" smtClean="0">
                <a:ln>
                  <a:solidFill>
                    <a:schemeClr val="tx1"/>
                  </a:solidFill>
                </a:ln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 استفاده از پلاسمای تازه منجمد (</a:t>
            </a:r>
            <a:r>
              <a:rPr lang="en-US" sz="2800" dirty="0" err="1" smtClean="0">
                <a:ln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ffp</a:t>
            </a:r>
            <a:r>
              <a:rPr lang="fa-IR" sz="2800" dirty="0" smtClean="0">
                <a:ln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)</a:t>
            </a:r>
            <a:endParaRPr lang="en-US" dirty="0" smtClean="0">
              <a:ln>
                <a:solidFill>
                  <a:schemeClr val="tx1"/>
                </a:solidFill>
              </a:ln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2800" dirty="0" smtClean="0">
                <a:ln>
                  <a:solidFill>
                    <a:schemeClr val="tx1"/>
                  </a:solidFill>
                </a:ln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استفاده از کنسانتره کمپلکس پروترومبین (</a:t>
            </a:r>
            <a:r>
              <a:rPr lang="en-US" sz="2800" dirty="0" err="1" smtClean="0">
                <a:ln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pcc</a:t>
            </a:r>
            <a:r>
              <a:rPr lang="fa-IR" sz="2800" dirty="0" smtClean="0">
                <a:ln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)</a:t>
            </a:r>
            <a:endParaRPr lang="en-US" dirty="0">
              <a:ln>
                <a:solidFill>
                  <a:schemeClr val="tx1"/>
                </a:solidFill>
              </a:ln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692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3663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0000"/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rgbClr val="0070C0"/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93920" y="428178"/>
            <a:ext cx="665870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ترکیبی از فاکتورهای انعقادی هفت، دو، نه و ده و همچنین پروتئین </a:t>
            </a:r>
            <a: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C</a:t>
            </a:r>
            <a:r>
              <a:rPr lang="ar-SA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 و پروتئین </a:t>
            </a:r>
            <a: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S</a:t>
            </a:r>
            <a:r>
              <a:rPr lang="ar-SA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 است که از پلاسمای خون تازه و منجمد انسان تهیه می‌شود. این دارو برای وارونه کردن اثرات داروهای ضد انعقاد خوراکی در زمانی که خونریزی (در مغز یا روده) رخ داده است و نیاز به اقدام فوری است، است. </a:t>
            </a:r>
            <a:r>
              <a:rPr lang="en-US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PCC</a:t>
            </a:r>
            <a:r>
              <a:rPr lang="ar-SA" sz="3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 داروی تأثیرگذاری است، اما گران است.</a:t>
            </a: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962400" cy="6858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dirty="0" err="1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pcc</a:t>
            </a:r>
            <a:endParaRPr lang="en-US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373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781592"/>
              </p:ext>
            </p:extLst>
          </p:nvPr>
        </p:nvGraphicFramePr>
        <p:xfrm>
          <a:off x="2046067" y="1338643"/>
          <a:ext cx="8128000" cy="2909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49811089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9280377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00918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25095768"/>
                    </a:ext>
                  </a:extLst>
                </a:gridCol>
              </a:tblGrid>
              <a:tr h="1454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Pcc</a:t>
                      </a:r>
                      <a:r>
                        <a:rPr lang="en-US" dirty="0" smtClean="0"/>
                        <a:t> dose</a:t>
                      </a:r>
                    </a:p>
                    <a:p>
                      <a:pPr algn="ctr"/>
                      <a:r>
                        <a:rPr lang="en-US" dirty="0" smtClean="0"/>
                        <a:t>If INR is</a:t>
                      </a:r>
                    </a:p>
                    <a:p>
                      <a:pPr algn="ctr"/>
                      <a:r>
                        <a:rPr lang="en-US" dirty="0" smtClean="0"/>
                        <a:t>2_3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Pcc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 dose</a:t>
                      </a:r>
                    </a:p>
                    <a:p>
                      <a:pPr algn="ctr"/>
                      <a:r>
                        <a:rPr lang="en-US" baseline="0" dirty="0" smtClean="0"/>
                        <a:t>If INR is</a:t>
                      </a:r>
                    </a:p>
                    <a:p>
                      <a:pPr algn="ctr"/>
                      <a:r>
                        <a:rPr lang="en-US" baseline="0" dirty="0" smtClean="0"/>
                        <a:t>4_6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Pcc</a:t>
                      </a:r>
                      <a:r>
                        <a:rPr lang="en-US" dirty="0" smtClean="0"/>
                        <a:t> dose</a:t>
                      </a:r>
                    </a:p>
                    <a:p>
                      <a:pPr algn="ctr"/>
                      <a:r>
                        <a:rPr lang="en-US" dirty="0" smtClean="0"/>
                        <a:t>If</a:t>
                      </a:r>
                      <a:r>
                        <a:rPr lang="en-US" baseline="0" dirty="0" smtClean="0"/>
                        <a:t> INR is &gt; 6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9324733"/>
                  </a:ext>
                </a:extLst>
              </a:tr>
              <a:tr h="14549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DOSE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Units \ kg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</a:t>
                      </a:r>
                    </a:p>
                    <a:p>
                      <a:pPr algn="ctr"/>
                      <a:r>
                        <a:rPr lang="en-US" dirty="0" smtClean="0"/>
                        <a:t>Units \ kg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</a:p>
                    <a:p>
                      <a:pPr algn="ctr"/>
                      <a:r>
                        <a:rPr lang="en-US" dirty="0" smtClean="0"/>
                        <a:t>Units\ Kg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96853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6077243"/>
            <a:ext cx="12192000" cy="780757"/>
          </a:xfrm>
          <a:prstGeom prst="rect">
            <a:avLst/>
          </a:prstGeom>
          <a:solidFill>
            <a:srgbClr val="ED7D3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800" dirty="0" smtClean="0">
                <a:solidFill>
                  <a:schemeClr val="tx1"/>
                </a:solidFill>
                <a:cs typeface="B Titr" panose="00000700000000000000" pitchFamily="2" charset="-78"/>
              </a:rPr>
              <a:t>آزمایش</a:t>
            </a:r>
            <a:r>
              <a:rPr lang="en-US" sz="2800" dirty="0" smtClean="0">
                <a:solidFill>
                  <a:schemeClr val="tx1"/>
                </a:solidFill>
                <a:cs typeface="B Titr" panose="00000700000000000000" pitchFamily="2" charset="-78"/>
              </a:rPr>
              <a:t>INR </a:t>
            </a:r>
            <a:r>
              <a:rPr lang="fa-IR" sz="2800" dirty="0" smtClean="0">
                <a:solidFill>
                  <a:schemeClr val="tx1"/>
                </a:solidFill>
                <a:cs typeface="B Titr" panose="00000700000000000000" pitchFamily="2" charset="-78"/>
              </a:rPr>
              <a:t>  زمان لخته شدن خون را میسنجد</a:t>
            </a:r>
            <a:endParaRPr lang="en-US" sz="2800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10398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5925" y="1758461"/>
            <a:ext cx="10466363" cy="2236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solidFill>
                  <a:schemeClr val="tx1"/>
                </a:solidFill>
                <a:latin typeface="Edwardian Script ITC" panose="030303020407070D0804" pitchFamily="66" charset="0"/>
              </a:rPr>
              <a:t>Your attention is appreciated</a:t>
            </a:r>
            <a:endParaRPr lang="en-US" sz="9600" dirty="0">
              <a:solidFill>
                <a:schemeClr val="tx1"/>
              </a:solidFill>
              <a:latin typeface="Edwardian Script ITC" panose="030303020407070D08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982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184</Words>
  <Application>Microsoft Office PowerPoint</Application>
  <PresentationFormat>Widescreen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B Titr</vt:lpstr>
      <vt:lpstr>Calibri</vt:lpstr>
      <vt:lpstr>Calibri Light</vt:lpstr>
      <vt:lpstr>Edwardian Script ITC</vt:lpstr>
      <vt:lpstr>Times New Roman</vt:lpstr>
      <vt:lpstr>Office Theme</vt:lpstr>
      <vt:lpstr>Prothrombin Complex Concentrate Professor Rasouli Presenter : F.Hashemi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Prothrombin Complex Concentrate Professor Rasouli Presenter : F.Hashemi</dc:title>
  <dc:creator>user</dc:creator>
  <cp:lastModifiedBy>user</cp:lastModifiedBy>
  <cp:revision>9</cp:revision>
  <dcterms:created xsi:type="dcterms:W3CDTF">2024-04-05T08:40:01Z</dcterms:created>
  <dcterms:modified xsi:type="dcterms:W3CDTF">2024-04-07T21:07:10Z</dcterms:modified>
</cp:coreProperties>
</file>