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67b49058f7ae8ac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67b49058f7ae8ac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a2df481e4acc47f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a2df481e4acc47f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a732db01d53d51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a732db01d53d51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a732db01d53d516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a732db01d53d516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a732db01d53d516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a732db01d53d516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5c23445c5c60c2fa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c23445c5c60c2fa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c23445c5c60c2fa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c23445c5c60c2fa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5c23445c5c60c2fa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c23445c5c60c2fa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2e520c17c47675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2e520c17c47675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949059" y="152407"/>
            <a:ext cx="5245874" cy="483869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nvSpPr>
        <p:spPr>
          <a:xfrm>
            <a:off x="0" y="2046383"/>
            <a:ext cx="91440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pic>
        <p:nvPicPr>
          <p:cNvPr id="120" name="Google Shape;120;p22"/>
          <p:cNvPicPr preferRelativeResize="0"/>
          <p:nvPr/>
        </p:nvPicPr>
        <p:blipFill>
          <a:blip r:embed="rId3">
            <a:alphaModFix/>
          </a:blip>
          <a:stretch>
            <a:fillRect/>
          </a:stretch>
        </p:blipFill>
        <p:spPr>
          <a:xfrm>
            <a:off x="155738" y="135400"/>
            <a:ext cx="8832525" cy="48727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pic>
        <p:nvPicPr>
          <p:cNvPr id="59" name="Google Shape;59;p14"/>
          <p:cNvPicPr preferRelativeResize="0"/>
          <p:nvPr/>
        </p:nvPicPr>
        <p:blipFill>
          <a:blip r:embed="rId3">
            <a:alphaModFix/>
          </a:blip>
          <a:stretch>
            <a:fillRect/>
          </a:stretch>
        </p:blipFill>
        <p:spPr>
          <a:xfrm>
            <a:off x="0" y="1"/>
            <a:ext cx="9144001" cy="51434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5"/>
          <p:cNvSpPr txBox="1"/>
          <p:nvPr/>
        </p:nvSpPr>
        <p:spPr>
          <a:xfrm>
            <a:off x="321325" y="798700"/>
            <a:ext cx="5184300" cy="264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2000">
                <a:solidFill>
                  <a:srgbClr val="980000"/>
                </a:solidFill>
              </a:rPr>
              <a:t>Warfarin</a:t>
            </a:r>
            <a:r>
              <a:rPr b="1" lang="fa" sz="2000">
                <a:solidFill>
                  <a:schemeClr val="dk1"/>
                </a:solidFill>
              </a:rPr>
              <a:t>, also known by the brand names Coumadin or Jantoven, is an anticoagulant drug that is used as an oral and sometimes injectable anticoagulant to treat blood clotting problems (such as deep vein thrombosis). and pulmonary embolism) or prescribed to prevent blood clots.</a:t>
            </a:r>
            <a:endParaRPr b="1" sz="2000">
              <a:solidFill>
                <a:schemeClr val="dk1"/>
              </a:solidFill>
            </a:endParaRPr>
          </a:p>
        </p:txBody>
      </p:sp>
      <p:pic>
        <p:nvPicPr>
          <p:cNvPr id="65" name="Google Shape;65;p15"/>
          <p:cNvPicPr preferRelativeResize="0"/>
          <p:nvPr/>
        </p:nvPicPr>
        <p:blipFill>
          <a:blip r:embed="rId3">
            <a:alphaModFix/>
          </a:blip>
          <a:stretch>
            <a:fillRect/>
          </a:stretch>
        </p:blipFill>
        <p:spPr>
          <a:xfrm>
            <a:off x="5505725" y="211150"/>
            <a:ext cx="2986451" cy="2360600"/>
          </a:xfrm>
          <a:prstGeom prst="rect">
            <a:avLst/>
          </a:prstGeom>
          <a:noFill/>
          <a:ln>
            <a:noFill/>
          </a:ln>
        </p:spPr>
      </p:pic>
      <p:pic>
        <p:nvPicPr>
          <p:cNvPr id="66" name="Google Shape;66;p15"/>
          <p:cNvPicPr preferRelativeResize="0"/>
          <p:nvPr/>
        </p:nvPicPr>
        <p:blipFill>
          <a:blip r:embed="rId4">
            <a:alphaModFix/>
          </a:blip>
          <a:stretch>
            <a:fillRect/>
          </a:stretch>
        </p:blipFill>
        <p:spPr>
          <a:xfrm>
            <a:off x="5401175" y="2571750"/>
            <a:ext cx="3265425" cy="2571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nvSpPr>
        <p:spPr>
          <a:xfrm>
            <a:off x="495770" y="1248000"/>
            <a:ext cx="6050100" cy="264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2000">
                <a:solidFill>
                  <a:schemeClr val="dk1"/>
                </a:solidFill>
              </a:rPr>
              <a:t>Disorder in the metabolism of </a:t>
            </a:r>
            <a:r>
              <a:rPr b="1" lang="fa" sz="2000">
                <a:solidFill>
                  <a:srgbClr val="980000"/>
                </a:solidFill>
              </a:rPr>
              <a:t>vitamin K</a:t>
            </a:r>
            <a:r>
              <a:rPr b="1" lang="fa" sz="2000">
                <a:solidFill>
                  <a:schemeClr val="dk1"/>
                </a:solidFill>
              </a:rPr>
              <a:t> in the </a:t>
            </a:r>
            <a:r>
              <a:rPr b="1" lang="fa" sz="2000">
                <a:solidFill>
                  <a:srgbClr val="980000"/>
                </a:solidFill>
              </a:rPr>
              <a:t>liver</a:t>
            </a:r>
            <a:r>
              <a:rPr b="1" lang="fa" sz="2000">
                <a:solidFill>
                  <a:schemeClr val="dk1"/>
                </a:solidFill>
              </a:rPr>
              <a:t>. By inhibiting the activity of vitamin K, warfarin inhibits coagulation factors that require vitamin K for their activity. In the subsequent processes, this will reduce the level of materials necessary to maintain the fibrin strands. These events reduce the possibility of clot formation.</a:t>
            </a:r>
            <a:endParaRPr b="1" sz="2000">
              <a:solidFill>
                <a:schemeClr val="dk1"/>
              </a:solidFill>
            </a:endParaRPr>
          </a:p>
        </p:txBody>
      </p:sp>
      <p:pic>
        <p:nvPicPr>
          <p:cNvPr id="72" name="Google Shape;72;p16"/>
          <p:cNvPicPr preferRelativeResize="0"/>
          <p:nvPr/>
        </p:nvPicPr>
        <p:blipFill>
          <a:blip r:embed="rId3">
            <a:alphaModFix/>
          </a:blip>
          <a:stretch>
            <a:fillRect/>
          </a:stretch>
        </p:blipFill>
        <p:spPr>
          <a:xfrm>
            <a:off x="5389085" y="1865524"/>
            <a:ext cx="3754925" cy="3009900"/>
          </a:xfrm>
          <a:prstGeom prst="rect">
            <a:avLst/>
          </a:prstGeom>
          <a:noFill/>
          <a:ln>
            <a:noFill/>
          </a:ln>
        </p:spPr>
      </p:pic>
      <p:sp>
        <p:nvSpPr>
          <p:cNvPr id="73" name="Google Shape;73;p16"/>
          <p:cNvSpPr txBox="1"/>
          <p:nvPr/>
        </p:nvSpPr>
        <p:spPr>
          <a:xfrm>
            <a:off x="495777" y="595829"/>
            <a:ext cx="91440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800">
                <a:solidFill>
                  <a:srgbClr val="980000"/>
                </a:solidFill>
              </a:rPr>
              <a:t>Mechanism of action</a:t>
            </a:r>
            <a:endParaRPr b="1" sz="1800">
              <a:solidFill>
                <a:srgbClr val="9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id="78" name="Google Shape;78;p17"/>
          <p:cNvPicPr preferRelativeResize="0"/>
          <p:nvPr/>
        </p:nvPicPr>
        <p:blipFill>
          <a:blip r:embed="rId3">
            <a:alphaModFix/>
          </a:blip>
          <a:stretch>
            <a:fillRect/>
          </a:stretch>
        </p:blipFill>
        <p:spPr>
          <a:xfrm>
            <a:off x="5004300" y="966838"/>
            <a:ext cx="3731144" cy="3784725"/>
          </a:xfrm>
          <a:prstGeom prst="rect">
            <a:avLst/>
          </a:prstGeom>
          <a:noFill/>
          <a:ln>
            <a:noFill/>
          </a:ln>
        </p:spPr>
      </p:pic>
      <p:sp>
        <p:nvSpPr>
          <p:cNvPr id="79" name="Google Shape;79;p17"/>
          <p:cNvSpPr txBox="1"/>
          <p:nvPr/>
        </p:nvSpPr>
        <p:spPr>
          <a:xfrm>
            <a:off x="298200" y="362850"/>
            <a:ext cx="4706100" cy="438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200">
                <a:solidFill>
                  <a:schemeClr val="dk1"/>
                </a:solidFill>
              </a:rPr>
              <a:t> </a:t>
            </a:r>
            <a:r>
              <a:rPr b="1" lang="fa" sz="1200">
                <a:solidFill>
                  <a:srgbClr val="980000"/>
                </a:solidFill>
              </a:rPr>
              <a:t>1_</a:t>
            </a:r>
            <a:r>
              <a:rPr b="1" lang="fa" sz="1200">
                <a:solidFill>
                  <a:schemeClr val="dk1"/>
                </a:solidFill>
              </a:rPr>
              <a:t>prevention and treatment of venous thromboembolism </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chemeClr val="dk1"/>
                </a:solidFill>
              </a:rPr>
              <a:t> </a:t>
            </a:r>
            <a:r>
              <a:rPr b="1" lang="fa" sz="1200">
                <a:solidFill>
                  <a:srgbClr val="980000"/>
                </a:solidFill>
              </a:rPr>
              <a:t>2_</a:t>
            </a:r>
            <a:r>
              <a:rPr b="1" lang="fa" sz="1200">
                <a:solidFill>
                  <a:schemeClr val="dk1"/>
                </a:solidFill>
              </a:rPr>
              <a:t>pulmonary embolism</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3_</a:t>
            </a:r>
            <a:r>
              <a:rPr b="1" lang="fa" sz="1200">
                <a:solidFill>
                  <a:schemeClr val="dk1"/>
                </a:solidFill>
              </a:rPr>
              <a:t> atrial fibrillation (a type of cardiac arrhythmia)</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4_</a:t>
            </a:r>
            <a:r>
              <a:rPr b="1" lang="fa" sz="1200">
                <a:solidFill>
                  <a:schemeClr val="dk1"/>
                </a:solidFill>
              </a:rPr>
              <a:t> thromboembolism with heart valve replacement</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5_</a:t>
            </a:r>
            <a:r>
              <a:rPr b="1" lang="fa" sz="1200">
                <a:solidFill>
                  <a:schemeClr val="dk1"/>
                </a:solidFill>
              </a:rPr>
              <a:t>Adjuvant therapy to reduce mortality, recurrent</a:t>
            </a:r>
            <a:endParaRPr b="1" sz="1200">
              <a:solidFill>
                <a:schemeClr val="dk1"/>
              </a:solidFill>
            </a:endParaRPr>
          </a:p>
          <a:p>
            <a:pPr indent="0" lvl="0" marL="0" rtl="0" algn="l">
              <a:spcBef>
                <a:spcPts val="0"/>
              </a:spcBef>
              <a:spcAft>
                <a:spcPts val="0"/>
              </a:spcAft>
              <a:buNone/>
            </a:pPr>
            <a:r>
              <a:rPr b="1" lang="fa" sz="1200">
                <a:solidFill>
                  <a:schemeClr val="dk1"/>
                </a:solidFill>
              </a:rPr>
              <a:t> myocardial  </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6_</a:t>
            </a:r>
            <a:r>
              <a:rPr b="1" lang="fa" sz="1200">
                <a:solidFill>
                  <a:schemeClr val="dk1"/>
                </a:solidFill>
              </a:rPr>
              <a:t>infarction and thromboembolic events after myocardial infarction.</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7_</a:t>
            </a:r>
            <a:r>
              <a:rPr b="1" lang="fa" sz="1200">
                <a:solidFill>
                  <a:schemeClr val="dk1"/>
                </a:solidFill>
              </a:rPr>
              <a:t>Secondary prevention of stroke and transient ischemic attacks in patients with rheumatic mitral valve but without atrial fibrillation.</a:t>
            </a:r>
            <a:endParaRPr b="1" sz="1200">
              <a:solidFill>
                <a:schemeClr val="dk1"/>
              </a:solidFill>
            </a:endParaRPr>
          </a:p>
          <a:p>
            <a:pPr indent="0" lvl="0" marL="0" rtl="0" algn="l">
              <a:spcBef>
                <a:spcPts val="0"/>
              </a:spcBef>
              <a:spcAft>
                <a:spcPts val="0"/>
              </a:spcAft>
              <a:buNone/>
            </a:pPr>
            <a:r>
              <a:t/>
            </a:r>
            <a:endParaRPr b="1" sz="1200">
              <a:solidFill>
                <a:schemeClr val="dk1"/>
              </a:solidFill>
            </a:endParaRPr>
          </a:p>
          <a:p>
            <a:pPr indent="0" lvl="0" marL="0" rtl="0" algn="l">
              <a:spcBef>
                <a:spcPts val="0"/>
              </a:spcBef>
              <a:spcAft>
                <a:spcPts val="0"/>
              </a:spcAft>
              <a:buNone/>
            </a:pPr>
            <a:r>
              <a:rPr b="1" lang="fa" sz="1200">
                <a:solidFill>
                  <a:srgbClr val="980000"/>
                </a:solidFill>
              </a:rPr>
              <a:t>8_</a:t>
            </a:r>
            <a:r>
              <a:rPr b="1" lang="fa" sz="1200">
                <a:solidFill>
                  <a:schemeClr val="dk1"/>
                </a:solidFill>
              </a:rPr>
              <a:t>Conditions that increase the risk of blood clots:</a:t>
            </a:r>
            <a:endParaRPr b="1" sz="1200">
              <a:solidFill>
                <a:schemeClr val="dk1"/>
              </a:solidFill>
            </a:endParaRPr>
          </a:p>
          <a:p>
            <a:pPr indent="0" lvl="0" marL="0" rtl="0" algn="l">
              <a:spcBef>
                <a:spcPts val="0"/>
              </a:spcBef>
              <a:spcAft>
                <a:spcPts val="0"/>
              </a:spcAft>
              <a:buNone/>
            </a:pPr>
            <a:r>
              <a:rPr b="1" lang="fa" sz="1200">
                <a:solidFill>
                  <a:schemeClr val="dk1"/>
                </a:solidFill>
              </a:rPr>
              <a:t>    A special type of irregular heart rhythm (atrial fibrillation)</a:t>
            </a:r>
            <a:endParaRPr b="1" sz="1200">
              <a:solidFill>
                <a:schemeClr val="dk1"/>
              </a:solidFill>
            </a:endParaRPr>
          </a:p>
          <a:p>
            <a:pPr indent="0" lvl="0" marL="0" rtl="0" algn="l">
              <a:spcBef>
                <a:spcPts val="0"/>
              </a:spcBef>
              <a:spcAft>
                <a:spcPts val="0"/>
              </a:spcAft>
              <a:buNone/>
            </a:pPr>
            <a:r>
              <a:rPr b="1" lang="fa" sz="1200">
                <a:solidFill>
                  <a:schemeClr val="dk1"/>
                </a:solidFill>
              </a:rPr>
              <a:t>    Heart valve replacement</a:t>
            </a:r>
            <a:endParaRPr b="1" sz="1200">
              <a:solidFill>
                <a:schemeClr val="dk1"/>
              </a:solidFill>
            </a:endParaRPr>
          </a:p>
          <a:p>
            <a:pPr indent="0" lvl="0" marL="0" rtl="0" algn="l">
              <a:spcBef>
                <a:spcPts val="0"/>
              </a:spcBef>
              <a:spcAft>
                <a:spcPts val="0"/>
              </a:spcAft>
              <a:buNone/>
            </a:pPr>
            <a:r>
              <a:rPr b="1" lang="fa" sz="1200">
                <a:solidFill>
                  <a:schemeClr val="dk1"/>
                </a:solidFill>
              </a:rPr>
              <a:t>    Recent heart attact Special surgeries (such  as hip/knee replacement)</a:t>
            </a:r>
            <a:endParaRPr b="1" sz="1200">
              <a:solidFill>
                <a:schemeClr val="dk1"/>
              </a:solidFill>
            </a:endParaRPr>
          </a:p>
        </p:txBody>
      </p:sp>
      <p:sp>
        <p:nvSpPr>
          <p:cNvPr id="80" name="Google Shape;80;p17"/>
          <p:cNvSpPr txBox="1"/>
          <p:nvPr/>
        </p:nvSpPr>
        <p:spPr>
          <a:xfrm>
            <a:off x="6060656" y="192807"/>
            <a:ext cx="95559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2000" u="sng">
                <a:solidFill>
                  <a:srgbClr val="980000"/>
                </a:solidFill>
              </a:rPr>
              <a:t>Indications</a:t>
            </a:r>
            <a:endParaRPr b="1" sz="2000" u="sng">
              <a:solidFill>
                <a:srgbClr val="9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nvSpPr>
        <p:spPr>
          <a:xfrm>
            <a:off x="238699" y="219419"/>
            <a:ext cx="91440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800" u="sng">
                <a:solidFill>
                  <a:srgbClr val="980000"/>
                </a:solidFill>
              </a:rPr>
              <a:t>Diseases and factors that increase the risk of bleeding include</a:t>
            </a:r>
            <a:endParaRPr b="1" sz="1800" u="sng">
              <a:solidFill>
                <a:srgbClr val="980000"/>
              </a:solidFill>
            </a:endParaRPr>
          </a:p>
        </p:txBody>
      </p:sp>
      <p:sp>
        <p:nvSpPr>
          <p:cNvPr id="86" name="Google Shape;86;p18"/>
          <p:cNvSpPr txBox="1"/>
          <p:nvPr/>
        </p:nvSpPr>
        <p:spPr>
          <a:xfrm>
            <a:off x="238700" y="683233"/>
            <a:ext cx="9144000" cy="443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1_</a:t>
            </a:r>
            <a:r>
              <a:rPr b="1" lang="fa" sz="1600">
                <a:solidFill>
                  <a:schemeClr val="dk1"/>
                </a:solidFill>
              </a:rPr>
              <a:t>Uncontrolled blood pressure </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2_</a:t>
            </a:r>
            <a:r>
              <a:rPr b="1" lang="fa" sz="1600">
                <a:solidFill>
                  <a:schemeClr val="dk1"/>
                </a:solidFill>
              </a:rPr>
              <a:t>History of stroke</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3_</a:t>
            </a:r>
            <a:r>
              <a:rPr b="1" lang="fa" sz="1600">
                <a:solidFill>
                  <a:schemeClr val="dk1"/>
                </a:solidFill>
              </a:rPr>
              <a:t>kidney problems</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4_</a:t>
            </a:r>
            <a:r>
              <a:rPr b="1" lang="fa" sz="1600">
                <a:solidFill>
                  <a:schemeClr val="dk1"/>
                </a:solidFill>
              </a:rPr>
              <a:t>alcoholic drinks</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5_</a:t>
            </a:r>
            <a:r>
              <a:rPr b="1" lang="fa" sz="1600">
                <a:solidFill>
                  <a:schemeClr val="dk1"/>
                </a:solidFill>
              </a:rPr>
              <a:t>liver disease</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6_</a:t>
            </a:r>
            <a:r>
              <a:rPr b="1" lang="fa" sz="1600">
                <a:solidFill>
                  <a:schemeClr val="dk1"/>
                </a:solidFill>
              </a:rPr>
              <a:t>Increased risk of tripping and falling</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7_</a:t>
            </a:r>
            <a:r>
              <a:rPr b="1" lang="fa" sz="1600">
                <a:solidFill>
                  <a:schemeClr val="dk1"/>
                </a:solidFill>
              </a:rPr>
              <a:t>Heart valve replacement</a:t>
            </a:r>
            <a:endParaRPr b="1" sz="1600">
              <a:solidFill>
                <a:schemeClr val="dk1"/>
              </a:solidFill>
            </a:endParaRPr>
          </a:p>
          <a:p>
            <a:pPr indent="0" lvl="0" marL="0" rtl="0" algn="l">
              <a:spcBef>
                <a:spcPts val="0"/>
              </a:spcBef>
              <a:spcAft>
                <a:spcPts val="0"/>
              </a:spcAft>
              <a:buClr>
                <a:schemeClr val="dk1"/>
              </a:buClr>
              <a:buSzPts val="1100"/>
              <a:buFont typeface="Arial"/>
              <a:buNone/>
            </a:pPr>
            <a:r>
              <a:t/>
            </a:r>
            <a:endParaRPr b="1" sz="1600">
              <a:solidFill>
                <a:schemeClr val="dk1"/>
              </a:solidFill>
            </a:endParaRPr>
          </a:p>
          <a:p>
            <a:pPr indent="0" lvl="0" marL="0" rtl="0" algn="l">
              <a:spcBef>
                <a:spcPts val="0"/>
              </a:spcBef>
              <a:spcAft>
                <a:spcPts val="0"/>
              </a:spcAft>
              <a:buClr>
                <a:schemeClr val="dk1"/>
              </a:buClr>
              <a:buSzPts val="1100"/>
              <a:buFont typeface="Arial"/>
              <a:buNone/>
            </a:pPr>
            <a:r>
              <a:rPr b="1" lang="fa" sz="1600">
                <a:solidFill>
                  <a:srgbClr val="980000"/>
                </a:solidFill>
              </a:rPr>
              <a:t>8_</a:t>
            </a:r>
            <a:r>
              <a:rPr b="1" lang="fa" sz="1600">
                <a:solidFill>
                  <a:schemeClr val="dk1"/>
                </a:solidFill>
              </a:rPr>
              <a:t>Stomach ulcer, gastritis and other digestive diseases</a:t>
            </a:r>
            <a:endParaRPr b="1" sz="1600">
              <a:solidFill>
                <a:schemeClr val="dk1"/>
              </a:solidFill>
            </a:endParaRPr>
          </a:p>
          <a:p>
            <a:pPr indent="0" lvl="0" marL="0" rtl="0" algn="l">
              <a:spcBef>
                <a:spcPts val="0"/>
              </a:spcBef>
              <a:spcAft>
                <a:spcPts val="0"/>
              </a:spcAft>
              <a:buNone/>
            </a:pPr>
            <a:r>
              <a:t/>
            </a:r>
            <a:endParaRPr b="1" sz="1600">
              <a:solidFill>
                <a:schemeClr val="dk1"/>
              </a:solidFill>
            </a:endParaRPr>
          </a:p>
        </p:txBody>
      </p:sp>
      <p:sp>
        <p:nvSpPr>
          <p:cNvPr id="87" name="Google Shape;87;p18"/>
          <p:cNvSpPr txBox="1"/>
          <p:nvPr/>
        </p:nvSpPr>
        <p:spPr>
          <a:xfrm>
            <a:off x="4305753" y="683234"/>
            <a:ext cx="9144000" cy="343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9_</a:t>
            </a:r>
            <a:r>
              <a:rPr b="1" lang="fa" sz="1600">
                <a:solidFill>
                  <a:schemeClr val="dk1"/>
                </a:solidFill>
              </a:rPr>
              <a:t>Cancer or low blood cell count</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10_</a:t>
            </a:r>
            <a:r>
              <a:rPr b="1" lang="fa" sz="1600">
                <a:solidFill>
                  <a:schemeClr val="dk1"/>
                </a:solidFill>
              </a:rPr>
              <a:t>Accident or surgery</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11_</a:t>
            </a:r>
            <a:r>
              <a:rPr b="1" lang="fa" sz="1600">
                <a:solidFill>
                  <a:schemeClr val="dk1"/>
                </a:solidFill>
              </a:rPr>
              <a:t>Some surgeries such as hip/knee replacement</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12_</a:t>
            </a:r>
            <a:r>
              <a:rPr b="1" lang="fa" sz="1600">
                <a:solidFill>
                  <a:schemeClr val="dk1"/>
                </a:solidFill>
              </a:rPr>
              <a:t>Age over 65 years</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13_</a:t>
            </a:r>
            <a:r>
              <a:rPr b="1" lang="fa" sz="1600">
                <a:solidFill>
                  <a:schemeClr val="dk1"/>
                </a:solidFill>
              </a:rPr>
              <a:t>congestive heart failure</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14_</a:t>
            </a:r>
            <a:r>
              <a:rPr b="1" lang="fa" sz="1600">
                <a:solidFill>
                  <a:schemeClr val="dk1"/>
                </a:solidFill>
              </a:rPr>
              <a:t>Inherited clotting deficiency</a:t>
            </a:r>
            <a:endParaRPr b="1" sz="1600">
              <a:solidFill>
                <a:schemeClr val="dk1"/>
              </a:solidFill>
            </a:endParaRPr>
          </a:p>
          <a:p>
            <a:pPr indent="0" lvl="0" marL="0" rtl="0" algn="l">
              <a:spcBef>
                <a:spcPts val="0"/>
              </a:spcBef>
              <a:spcAft>
                <a:spcPts val="0"/>
              </a:spcAft>
              <a:buNone/>
            </a:pPr>
            <a:r>
              <a:t/>
            </a:r>
            <a:endParaRPr b="1" sz="16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nvSpPr>
        <p:spPr>
          <a:xfrm>
            <a:off x="239527" y="-11"/>
            <a:ext cx="7225200" cy="5687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sz="1600" u="sng">
              <a:solidFill>
                <a:srgbClr val="980000"/>
              </a:solidFill>
            </a:endParaRPr>
          </a:p>
          <a:p>
            <a:pPr indent="0" lvl="0" marL="0" rtl="0" algn="l">
              <a:spcBef>
                <a:spcPts val="0"/>
              </a:spcBef>
              <a:spcAft>
                <a:spcPts val="0"/>
              </a:spcAft>
              <a:buNone/>
            </a:pPr>
            <a:r>
              <a:rPr b="1" lang="fa" sz="1600" u="sng">
                <a:solidFill>
                  <a:srgbClr val="980000"/>
                </a:solidFill>
              </a:rPr>
              <a:t>Common medications that interact with warfarin include</a:t>
            </a:r>
            <a:endParaRPr b="1" sz="1600" u="sng">
              <a:solidFill>
                <a:srgbClr val="980000"/>
              </a:solidFill>
            </a:endParaRPr>
          </a:p>
          <a:p>
            <a:pPr indent="0" lvl="0" marL="0" rtl="0" algn="l">
              <a:spcBef>
                <a:spcPts val="0"/>
              </a:spcBef>
              <a:spcAft>
                <a:spcPts val="0"/>
              </a:spcAft>
              <a:buNone/>
            </a:pPr>
            <a:r>
              <a:t/>
            </a:r>
            <a:endParaRPr b="1" sz="1600">
              <a:solidFill>
                <a:srgbClr val="980000"/>
              </a:solidFill>
            </a:endParaRPr>
          </a:p>
          <a:p>
            <a:pPr indent="0" lvl="0" marL="0" rtl="0" algn="l">
              <a:spcBef>
                <a:spcPts val="0"/>
              </a:spcBef>
              <a:spcAft>
                <a:spcPts val="0"/>
              </a:spcAft>
              <a:buNone/>
            </a:pPr>
            <a:r>
              <a:t/>
            </a:r>
            <a:endParaRPr b="1" sz="1600">
              <a:solidFill>
                <a:srgbClr val="980000"/>
              </a:solidFill>
            </a:endParaRPr>
          </a:p>
          <a:p>
            <a:pPr indent="0" lvl="0" marL="0" rtl="0" algn="l">
              <a:spcBef>
                <a:spcPts val="0"/>
              </a:spcBef>
              <a:spcAft>
                <a:spcPts val="0"/>
              </a:spcAft>
              <a:buNone/>
            </a:pPr>
            <a:r>
              <a:rPr b="1" lang="fa" sz="1600">
                <a:solidFill>
                  <a:srgbClr val="980000"/>
                </a:solidFill>
              </a:rPr>
              <a:t>1_</a:t>
            </a:r>
            <a:r>
              <a:rPr b="1" lang="fa" sz="1600">
                <a:solidFill>
                  <a:schemeClr val="dk1"/>
                </a:solidFill>
              </a:rPr>
              <a:t>Aspirin and drugs containing it</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2_</a:t>
            </a:r>
            <a:r>
              <a:rPr b="1" lang="fa" sz="1600">
                <a:solidFill>
                  <a:schemeClr val="dk1"/>
                </a:solidFill>
              </a:rPr>
              <a:t>Acetaminophe or products containing it</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3_</a:t>
            </a:r>
            <a:r>
              <a:rPr b="1" lang="fa" sz="1600">
                <a:solidFill>
                  <a:schemeClr val="dk1"/>
                </a:solidFill>
              </a:rPr>
              <a:t>Antacid drugs (omeprazole, pantoprazole, etc.) or laxatives</a:t>
            </a:r>
            <a:endParaRPr b="1" sz="1600">
              <a:solidFill>
                <a:schemeClr val="dk1"/>
              </a:solidFill>
            </a:endParaRPr>
          </a:p>
          <a:p>
            <a:pPr indent="0" lvl="0" marL="0" rtl="0" algn="l">
              <a:spcBef>
                <a:spcPts val="0"/>
              </a:spcBef>
              <a:spcAft>
                <a:spcPts val="0"/>
              </a:spcAft>
              <a:buNone/>
            </a:pPr>
            <a:r>
              <a:t/>
            </a:r>
            <a:endParaRPr b="1" sz="1600">
              <a:solidFill>
                <a:srgbClr val="980000"/>
              </a:solidFill>
            </a:endParaRPr>
          </a:p>
          <a:p>
            <a:pPr indent="0" lvl="0" marL="0" rtl="0" algn="l">
              <a:spcBef>
                <a:spcPts val="0"/>
              </a:spcBef>
              <a:spcAft>
                <a:spcPts val="0"/>
              </a:spcAft>
              <a:buNone/>
            </a:pPr>
            <a:r>
              <a:rPr b="1" lang="fa" sz="1600">
                <a:solidFill>
                  <a:srgbClr val="980000"/>
                </a:solidFill>
              </a:rPr>
              <a:t>4_</a:t>
            </a:r>
            <a:r>
              <a:rPr b="1" lang="fa" sz="1600">
                <a:solidFill>
                  <a:schemeClr val="dk1"/>
                </a:solidFill>
              </a:rPr>
              <a:t>Many antibiotics such Ciprofloxacin (Cipro)</a:t>
            </a:r>
            <a:endParaRPr b="1" sz="1600">
              <a:solidFill>
                <a:schemeClr val="dk1"/>
              </a:solidFill>
            </a:endParaRPr>
          </a:p>
          <a:p>
            <a:pPr indent="0" lvl="0" marL="0" rtl="0" algn="l">
              <a:spcBef>
                <a:spcPts val="0"/>
              </a:spcBef>
              <a:spcAft>
                <a:spcPts val="0"/>
              </a:spcAft>
              <a:buNone/>
            </a:pPr>
            <a:r>
              <a:rPr b="1" lang="fa" sz="1600">
                <a:solidFill>
                  <a:schemeClr val="dk1"/>
                </a:solidFill>
              </a:rPr>
              <a:t>erythromycin (</a:t>
            </a:r>
            <a:r>
              <a:rPr b="1" lang="fa" sz="1600">
                <a:solidFill>
                  <a:schemeClr val="dk1"/>
                </a:solidFill>
              </a:rPr>
              <a:t>erythrosin</a:t>
            </a:r>
            <a:r>
              <a:rPr b="1" lang="fa" sz="1600">
                <a:solidFill>
                  <a:schemeClr val="dk1"/>
                </a:solidFill>
              </a:rPr>
              <a:t>) </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rPr b="1" lang="fa" sz="1600">
                <a:solidFill>
                  <a:srgbClr val="980000"/>
                </a:solidFill>
              </a:rPr>
              <a:t>5_</a:t>
            </a:r>
            <a:r>
              <a:rPr b="1" lang="fa" sz="1600">
                <a:solidFill>
                  <a:schemeClr val="dk1"/>
                </a:solidFill>
              </a:rPr>
              <a:t>Antifungal medications such as fluconazole (diflucan)  metronidazole (Flagyl)</a:t>
            </a:r>
            <a:endParaRPr b="1" sz="1600">
              <a:solidFill>
                <a:schemeClr val="dk1"/>
              </a:solidFill>
            </a:endParaRPr>
          </a:p>
          <a:p>
            <a:pPr indent="0" lvl="0" marL="0" rtl="0" algn="l">
              <a:spcBef>
                <a:spcPts val="0"/>
              </a:spcBef>
              <a:spcAft>
                <a:spcPts val="0"/>
              </a:spcAft>
              <a:buNone/>
            </a:pPr>
            <a:r>
              <a:t/>
            </a:r>
            <a:endParaRPr b="1" sz="1600">
              <a:solidFill>
                <a:srgbClr val="980000"/>
              </a:solidFill>
            </a:endParaRPr>
          </a:p>
          <a:p>
            <a:pPr indent="0" lvl="0" marL="0" rtl="0" algn="l">
              <a:spcBef>
                <a:spcPts val="0"/>
              </a:spcBef>
              <a:spcAft>
                <a:spcPts val="0"/>
              </a:spcAft>
              <a:buNone/>
            </a:pPr>
            <a:r>
              <a:rPr b="1" lang="fa" sz="1600">
                <a:solidFill>
                  <a:srgbClr val="980000"/>
                </a:solidFill>
              </a:rPr>
              <a:t>6_</a:t>
            </a:r>
            <a:r>
              <a:rPr b="1" lang="fa" sz="1600">
                <a:solidFill>
                  <a:schemeClr val="dk1"/>
                </a:solidFill>
              </a:rPr>
              <a:t>Ibuprofen or naproxen</a:t>
            </a:r>
            <a:endParaRPr b="1" sz="1600">
              <a:solidFill>
                <a:schemeClr val="dk1"/>
              </a:solidFill>
            </a:endParaRPr>
          </a:p>
          <a:p>
            <a:pPr indent="0" lvl="0" marL="0" rtl="0" algn="l">
              <a:spcBef>
                <a:spcPts val="0"/>
              </a:spcBef>
              <a:spcAft>
                <a:spcPts val="0"/>
              </a:spcAft>
              <a:buNone/>
            </a:pPr>
            <a:r>
              <a:t/>
            </a:r>
            <a:endParaRPr b="1" sz="1600">
              <a:solidFill>
                <a:srgbClr val="980000"/>
              </a:solidFill>
            </a:endParaRPr>
          </a:p>
          <a:p>
            <a:pPr indent="0" lvl="0" marL="0" rtl="0" algn="l">
              <a:spcBef>
                <a:spcPts val="0"/>
              </a:spcBef>
              <a:spcAft>
                <a:spcPts val="0"/>
              </a:spcAft>
              <a:buNone/>
            </a:pPr>
            <a:r>
              <a:rPr b="1" lang="fa" sz="1600">
                <a:solidFill>
                  <a:srgbClr val="980000"/>
                </a:solidFill>
              </a:rPr>
              <a:t>7_</a:t>
            </a:r>
            <a:r>
              <a:rPr b="1" lang="fa" sz="1600">
                <a:solidFill>
                  <a:schemeClr val="dk1"/>
                </a:solidFill>
              </a:rPr>
              <a:t>Phenytoin (Dilantin)’</a:t>
            </a:r>
            <a:r>
              <a:rPr b="1" lang="fa" sz="1600">
                <a:solidFill>
                  <a:schemeClr val="dk1"/>
                </a:solidFill>
              </a:rPr>
              <a:t>Phenobarbital.  …</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0" lvl="0" marL="0" rtl="0" algn="l">
              <a:spcBef>
                <a:spcPts val="0"/>
              </a:spcBef>
              <a:spcAft>
                <a:spcPts val="0"/>
              </a:spcAft>
              <a:buNone/>
            </a:pPr>
            <a:r>
              <a:t/>
            </a:r>
            <a:endParaRPr b="1" sz="1600">
              <a:solidFill>
                <a:schemeClr val="dk1"/>
              </a:solidFill>
            </a:endParaRPr>
          </a:p>
        </p:txBody>
      </p:sp>
      <p:pic>
        <p:nvPicPr>
          <p:cNvPr id="93" name="Google Shape;93;p19"/>
          <p:cNvPicPr preferRelativeResize="0"/>
          <p:nvPr/>
        </p:nvPicPr>
        <p:blipFill>
          <a:blip r:embed="rId3">
            <a:alphaModFix/>
          </a:blip>
          <a:stretch>
            <a:fillRect/>
          </a:stretch>
        </p:blipFill>
        <p:spPr>
          <a:xfrm>
            <a:off x="6073405" y="169007"/>
            <a:ext cx="1963009" cy="17994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nvSpPr>
        <p:spPr>
          <a:xfrm>
            <a:off x="247879" y="271491"/>
            <a:ext cx="9144000" cy="4600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700" u="sng">
                <a:solidFill>
                  <a:srgbClr val="980000"/>
                </a:solidFill>
              </a:rPr>
              <a:t>Warfarin overdose symptoms include the following</a:t>
            </a:r>
            <a:endParaRPr b="1" sz="1700" u="sng">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1_</a:t>
            </a:r>
            <a:r>
              <a:rPr b="1" lang="fa" sz="1700">
                <a:solidFill>
                  <a:schemeClr val="dk1"/>
                </a:solidFill>
              </a:rPr>
              <a:t>Redness of stool or presence of blood in stool</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2_</a:t>
            </a:r>
            <a:r>
              <a:rPr b="1" lang="fa" sz="1700">
                <a:solidFill>
                  <a:schemeClr val="dk1"/>
                </a:solidFill>
              </a:rPr>
              <a:t>Coughing up blood or bloody sputum</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3_</a:t>
            </a:r>
            <a:r>
              <a:rPr b="1" lang="fa" sz="1700">
                <a:solidFill>
                  <a:schemeClr val="dk1"/>
                </a:solidFill>
              </a:rPr>
              <a:t>Heavy menstrual bleeding</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4_</a:t>
            </a:r>
            <a:r>
              <a:rPr b="1" lang="fa" sz="1700">
                <a:solidFill>
                  <a:schemeClr val="dk1"/>
                </a:solidFill>
              </a:rPr>
              <a:t>Dark brown, red or pink urine</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6_</a:t>
            </a:r>
            <a:r>
              <a:rPr b="1" lang="fa" sz="1700">
                <a:solidFill>
                  <a:schemeClr val="dk1"/>
                </a:solidFill>
              </a:rPr>
              <a:t>Vomiting like coffee beans</a:t>
            </a:r>
            <a:endParaRPr b="1" sz="1700">
              <a:solidFill>
                <a:schemeClr val="dk1"/>
              </a:solidFill>
            </a:endParaRPr>
          </a:p>
          <a:p>
            <a:pPr indent="0" lvl="0" marL="0" rtl="0" algn="l">
              <a:spcBef>
                <a:spcPts val="0"/>
              </a:spcBef>
              <a:spcAft>
                <a:spcPts val="0"/>
              </a:spcAft>
              <a:buNone/>
            </a:pPr>
            <a:r>
              <a:t/>
            </a:r>
            <a:endParaRPr b="1" sz="1700">
              <a:solidFill>
                <a:srgbClr val="980000"/>
              </a:solidFill>
            </a:endParaRPr>
          </a:p>
          <a:p>
            <a:pPr indent="0" lvl="0" marL="0" rtl="0" algn="l">
              <a:spcBef>
                <a:spcPts val="0"/>
              </a:spcBef>
              <a:spcAft>
                <a:spcPts val="0"/>
              </a:spcAft>
              <a:buNone/>
            </a:pPr>
            <a:r>
              <a:rPr b="1" lang="fa" sz="1700">
                <a:solidFill>
                  <a:srgbClr val="980000"/>
                </a:solidFill>
              </a:rPr>
              <a:t>7_</a:t>
            </a:r>
            <a:r>
              <a:rPr b="1" lang="fa" sz="1700">
                <a:solidFill>
                  <a:schemeClr val="dk1"/>
                </a:solidFill>
              </a:rPr>
              <a:t>Purple finger syndrome Small, flat, red spots around the skin</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8_</a:t>
            </a:r>
            <a:r>
              <a:rPr b="1" lang="fa" sz="1700">
                <a:solidFill>
                  <a:schemeClr val="dk1"/>
                </a:solidFill>
              </a:rPr>
              <a:t>Unusual bruising and bleeding</a:t>
            </a:r>
            <a:endParaRPr b="1" sz="1700">
              <a:solidFill>
                <a:schemeClr val="dk1"/>
              </a:solidFill>
            </a:endParaRPr>
          </a:p>
          <a:p>
            <a:pPr indent="0" lvl="0" marL="0" rtl="0" algn="l">
              <a:spcBef>
                <a:spcPts val="0"/>
              </a:spcBef>
              <a:spcAft>
                <a:spcPts val="0"/>
              </a:spcAft>
              <a:buNone/>
            </a:pPr>
            <a:r>
              <a:t/>
            </a:r>
            <a:endParaRPr b="1" sz="1700">
              <a:solidFill>
                <a:schemeClr val="dk1"/>
              </a:solidFill>
            </a:endParaRPr>
          </a:p>
          <a:p>
            <a:pPr indent="0" lvl="0" marL="0" rtl="0" algn="l">
              <a:spcBef>
                <a:spcPts val="0"/>
              </a:spcBef>
              <a:spcAft>
                <a:spcPts val="0"/>
              </a:spcAft>
              <a:buNone/>
            </a:pPr>
            <a:r>
              <a:rPr b="1" lang="fa" sz="1700">
                <a:solidFill>
                  <a:srgbClr val="980000"/>
                </a:solidFill>
              </a:rPr>
              <a:t>9_</a:t>
            </a:r>
            <a:r>
              <a:rPr b="1" lang="fa" sz="1700">
                <a:solidFill>
                  <a:schemeClr val="dk1"/>
                </a:solidFill>
              </a:rPr>
              <a:t>Heavy bleeding from small cuts.  </a:t>
            </a:r>
            <a:endParaRPr b="1" sz="1700">
              <a:solidFill>
                <a:schemeClr val="dk1"/>
              </a:solidFill>
            </a:endParaRPr>
          </a:p>
        </p:txBody>
      </p:sp>
      <p:sp>
        <p:nvSpPr>
          <p:cNvPr id="99" name="Google Shape;99;p20"/>
          <p:cNvSpPr txBox="1"/>
          <p:nvPr/>
        </p:nvSpPr>
        <p:spPr>
          <a:xfrm>
            <a:off x="0" y="2046383"/>
            <a:ext cx="91440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pic>
        <p:nvPicPr>
          <p:cNvPr id="100" name="Google Shape;100;p20"/>
          <p:cNvPicPr preferRelativeResize="0"/>
          <p:nvPr/>
        </p:nvPicPr>
        <p:blipFill>
          <a:blip r:embed="rId3">
            <a:alphaModFix/>
          </a:blip>
          <a:stretch>
            <a:fillRect/>
          </a:stretch>
        </p:blipFill>
        <p:spPr>
          <a:xfrm>
            <a:off x="5435000" y="271500"/>
            <a:ext cx="3112249" cy="1897162"/>
          </a:xfrm>
          <a:prstGeom prst="rect">
            <a:avLst/>
          </a:prstGeom>
          <a:noFill/>
          <a:ln>
            <a:noFill/>
          </a:ln>
        </p:spPr>
      </p:pic>
      <p:sp>
        <p:nvSpPr>
          <p:cNvPr id="101" name="Google Shape;101;p20"/>
          <p:cNvSpPr txBox="1"/>
          <p:nvPr/>
        </p:nvSpPr>
        <p:spPr>
          <a:xfrm>
            <a:off x="4862517" y="2267698"/>
            <a:ext cx="8650500" cy="608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a:solidFill>
                  <a:srgbClr val="980000"/>
                </a:solidFill>
              </a:rPr>
              <a:t>❌Any abnormal bleeding  </a:t>
            </a:r>
            <a:endParaRPr b="1">
              <a:solidFill>
                <a:srgbClr val="980000"/>
              </a:solidFill>
            </a:endParaRPr>
          </a:p>
          <a:p>
            <a:pPr indent="0" lvl="0" marL="0" rtl="0" algn="l">
              <a:spcBef>
                <a:spcPts val="0"/>
              </a:spcBef>
              <a:spcAft>
                <a:spcPts val="0"/>
              </a:spcAft>
              <a:buNone/>
            </a:pPr>
            <a:r>
              <a:rPr b="1" lang="fa">
                <a:solidFill>
                  <a:srgbClr val="980000"/>
                </a:solidFill>
              </a:rPr>
              <a:t>while taking warfarin should be taken seriously</a:t>
            </a:r>
            <a:endParaRPr b="1">
              <a:solidFill>
                <a:srgbClr val="9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nvSpPr>
        <p:spPr>
          <a:xfrm>
            <a:off x="257060" y="245426"/>
            <a:ext cx="91440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800" u="sng">
                <a:solidFill>
                  <a:srgbClr val="980000"/>
                </a:solidFill>
              </a:rPr>
              <a:t>Nursing considerations</a:t>
            </a:r>
            <a:endParaRPr b="1" sz="1800" u="sng">
              <a:solidFill>
                <a:srgbClr val="980000"/>
              </a:solidFill>
            </a:endParaRPr>
          </a:p>
        </p:txBody>
      </p:sp>
      <p:sp>
        <p:nvSpPr>
          <p:cNvPr id="107" name="Google Shape;107;p21"/>
          <p:cNvSpPr txBox="1"/>
          <p:nvPr/>
        </p:nvSpPr>
        <p:spPr>
          <a:xfrm>
            <a:off x="257050" y="1570932"/>
            <a:ext cx="91440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500">
                <a:solidFill>
                  <a:srgbClr val="980000"/>
                </a:solidFill>
              </a:rPr>
              <a:t>2_</a:t>
            </a:r>
            <a:r>
              <a:rPr b="1" lang="fa" sz="1500">
                <a:solidFill>
                  <a:schemeClr val="dk1"/>
                </a:solidFill>
              </a:rPr>
              <a:t>Warfarin blood level control with a test called </a:t>
            </a:r>
            <a:r>
              <a:rPr b="1" lang="fa" sz="1500">
                <a:solidFill>
                  <a:srgbClr val="980000"/>
                </a:solidFill>
              </a:rPr>
              <a:t>pt/iNR</a:t>
            </a:r>
            <a:endParaRPr b="1" sz="1500">
              <a:solidFill>
                <a:srgbClr val="980000"/>
              </a:solidFill>
            </a:endParaRPr>
          </a:p>
        </p:txBody>
      </p:sp>
      <p:sp>
        <p:nvSpPr>
          <p:cNvPr id="108" name="Google Shape;108;p21"/>
          <p:cNvSpPr txBox="1"/>
          <p:nvPr/>
        </p:nvSpPr>
        <p:spPr>
          <a:xfrm>
            <a:off x="605922" y="2021894"/>
            <a:ext cx="9144000" cy="790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300">
                <a:solidFill>
                  <a:schemeClr val="dk1"/>
                </a:solidFill>
              </a:rPr>
              <a:t>Normal inr in the range of 2-3</a:t>
            </a:r>
            <a:endParaRPr b="1" sz="1300">
              <a:solidFill>
                <a:schemeClr val="dk1"/>
              </a:solidFill>
            </a:endParaRPr>
          </a:p>
          <a:p>
            <a:pPr indent="0" lvl="0" marL="0" rtl="0" algn="l">
              <a:spcBef>
                <a:spcPts val="0"/>
              </a:spcBef>
              <a:spcAft>
                <a:spcPts val="0"/>
              </a:spcAft>
              <a:buNone/>
            </a:pPr>
            <a:r>
              <a:rPr b="1" lang="fa" sz="1300">
                <a:solidFill>
                  <a:schemeClr val="dk1"/>
                </a:solidFill>
              </a:rPr>
              <a:t>Below 1/8, the risk of coagulation is high</a:t>
            </a:r>
            <a:endParaRPr b="1" sz="1300">
              <a:solidFill>
                <a:schemeClr val="dk1"/>
              </a:solidFill>
            </a:endParaRPr>
          </a:p>
          <a:p>
            <a:pPr indent="0" lvl="0" marL="0" rtl="0" algn="l">
              <a:spcBef>
                <a:spcPts val="0"/>
              </a:spcBef>
              <a:spcAft>
                <a:spcPts val="0"/>
              </a:spcAft>
              <a:buNone/>
            </a:pPr>
            <a:r>
              <a:rPr b="1" lang="fa" sz="1300">
                <a:solidFill>
                  <a:schemeClr val="dk1"/>
                </a:solidFill>
              </a:rPr>
              <a:t>Above the therapeutic range, the risk of bleeding</a:t>
            </a:r>
            <a:endParaRPr b="1" sz="1300">
              <a:solidFill>
                <a:schemeClr val="dk1"/>
              </a:solidFill>
            </a:endParaRPr>
          </a:p>
        </p:txBody>
      </p:sp>
      <p:sp>
        <p:nvSpPr>
          <p:cNvPr id="109" name="Google Shape;109;p21"/>
          <p:cNvSpPr txBox="1"/>
          <p:nvPr/>
        </p:nvSpPr>
        <p:spPr>
          <a:xfrm>
            <a:off x="431463" y="1126721"/>
            <a:ext cx="9144000" cy="434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600">
                <a:solidFill>
                  <a:srgbClr val="980000"/>
                </a:solidFill>
              </a:rPr>
              <a:t>1_</a:t>
            </a:r>
            <a:r>
              <a:rPr b="1" lang="fa" sz="1600">
                <a:solidFill>
                  <a:schemeClr val="dk1"/>
                </a:solidFill>
              </a:rPr>
              <a:t>Be sure to evaluate the patient's medical records</a:t>
            </a:r>
            <a:endParaRPr b="1" sz="1600">
              <a:solidFill>
                <a:schemeClr val="dk1"/>
              </a:solidFill>
            </a:endParaRPr>
          </a:p>
        </p:txBody>
      </p:sp>
      <p:sp>
        <p:nvSpPr>
          <p:cNvPr id="110" name="Google Shape;110;p21"/>
          <p:cNvSpPr txBox="1"/>
          <p:nvPr/>
        </p:nvSpPr>
        <p:spPr>
          <a:xfrm>
            <a:off x="431463" y="2848158"/>
            <a:ext cx="9144000" cy="434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600">
                <a:solidFill>
                  <a:srgbClr val="980000"/>
                </a:solidFill>
              </a:rPr>
              <a:t>3_</a:t>
            </a:r>
            <a:r>
              <a:rPr b="1" lang="fa" sz="1600">
                <a:solidFill>
                  <a:schemeClr val="dk1"/>
                </a:solidFill>
              </a:rPr>
              <a:t>Avoid intramuscular injections.</a:t>
            </a:r>
            <a:endParaRPr b="1" sz="1600">
              <a:solidFill>
                <a:schemeClr val="dk1"/>
              </a:solidFill>
            </a:endParaRPr>
          </a:p>
        </p:txBody>
      </p:sp>
      <p:sp>
        <p:nvSpPr>
          <p:cNvPr id="111" name="Google Shape;111;p21"/>
          <p:cNvSpPr txBox="1"/>
          <p:nvPr/>
        </p:nvSpPr>
        <p:spPr>
          <a:xfrm>
            <a:off x="431466" y="3318292"/>
            <a:ext cx="9144000" cy="6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600">
                <a:solidFill>
                  <a:srgbClr val="980000"/>
                </a:solidFill>
              </a:rPr>
              <a:t>4_</a:t>
            </a:r>
            <a:r>
              <a:rPr b="1" lang="fa" sz="1600">
                <a:solidFill>
                  <a:schemeClr val="dk1"/>
                </a:solidFill>
              </a:rPr>
              <a:t>Assess regularly for signs of blood loss</a:t>
            </a:r>
            <a:endParaRPr b="1" sz="1600">
              <a:solidFill>
                <a:schemeClr val="dk1"/>
              </a:solidFill>
            </a:endParaRPr>
          </a:p>
          <a:p>
            <a:pPr indent="0" lvl="0" marL="0" rtl="0" algn="l">
              <a:spcBef>
                <a:spcPts val="0"/>
              </a:spcBef>
              <a:spcAft>
                <a:spcPts val="0"/>
              </a:spcAft>
              <a:buNone/>
            </a:pPr>
            <a:r>
              <a:rPr b="1" lang="fa" sz="1600">
                <a:solidFill>
                  <a:schemeClr val="dk1"/>
                </a:solidFill>
              </a:rPr>
              <a:t> (petes, bleeding gums, bruising, dark stools, dark urine).</a:t>
            </a:r>
            <a:endParaRPr b="1" sz="1600">
              <a:solidFill>
                <a:schemeClr val="dk1"/>
              </a:solidFill>
            </a:endParaRPr>
          </a:p>
        </p:txBody>
      </p:sp>
      <p:sp>
        <p:nvSpPr>
          <p:cNvPr id="112" name="Google Shape;112;p21"/>
          <p:cNvSpPr txBox="1"/>
          <p:nvPr/>
        </p:nvSpPr>
        <p:spPr>
          <a:xfrm>
            <a:off x="605915" y="4144572"/>
            <a:ext cx="9144000" cy="434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600">
                <a:solidFill>
                  <a:srgbClr val="980000"/>
                </a:solidFill>
              </a:rPr>
              <a:t>5_</a:t>
            </a:r>
            <a:r>
              <a:rPr b="1" lang="fa" sz="1600">
                <a:solidFill>
                  <a:schemeClr val="dk1"/>
                </a:solidFill>
              </a:rPr>
              <a:t>Keep </a:t>
            </a:r>
            <a:r>
              <a:rPr b="1" lang="fa" sz="1600">
                <a:solidFill>
                  <a:srgbClr val="980000"/>
                </a:solidFill>
              </a:rPr>
              <a:t>vitamin K</a:t>
            </a:r>
            <a:r>
              <a:rPr b="1" lang="fa" sz="1600">
                <a:solidFill>
                  <a:schemeClr val="dk1"/>
                </a:solidFill>
              </a:rPr>
              <a:t> readily available in case of overdose.</a:t>
            </a:r>
            <a:endParaRPr b="1" sz="1600">
              <a:solidFill>
                <a:schemeClr val="dk1"/>
              </a:solidFill>
            </a:endParaRPr>
          </a:p>
        </p:txBody>
      </p:sp>
      <p:sp>
        <p:nvSpPr>
          <p:cNvPr id="113" name="Google Shape;113;p21"/>
          <p:cNvSpPr txBox="1"/>
          <p:nvPr/>
        </p:nvSpPr>
        <p:spPr>
          <a:xfrm>
            <a:off x="5844296" y="939163"/>
            <a:ext cx="3299700" cy="118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a" sz="1600">
                <a:solidFill>
                  <a:srgbClr val="980000"/>
                </a:solidFill>
              </a:rPr>
              <a:t>6_</a:t>
            </a:r>
            <a:r>
              <a:rPr b="1" lang="fa" sz="1600">
                <a:solidFill>
                  <a:schemeClr val="dk1"/>
                </a:solidFill>
              </a:rPr>
              <a:t>Teach the patient to reduce the risk of bleeding, recommend using a soft toothbrush, electric razor, etc.</a:t>
            </a:r>
            <a:endParaRPr b="1" sz="1600">
              <a:solidFill>
                <a:schemeClr val="dk1"/>
              </a:solidFill>
            </a:endParaRPr>
          </a:p>
        </p:txBody>
      </p:sp>
      <p:pic>
        <p:nvPicPr>
          <p:cNvPr id="114" name="Google Shape;114;p21"/>
          <p:cNvPicPr preferRelativeResize="0"/>
          <p:nvPr/>
        </p:nvPicPr>
        <p:blipFill>
          <a:blip r:embed="rId3">
            <a:alphaModFix/>
          </a:blip>
          <a:stretch>
            <a:fillRect/>
          </a:stretch>
        </p:blipFill>
        <p:spPr>
          <a:xfrm>
            <a:off x="6383338" y="1978913"/>
            <a:ext cx="2760674" cy="3019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