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9" r:id="rId3"/>
    <p:sldId id="277" r:id="rId4"/>
    <p:sldId id="278" r:id="rId5"/>
    <p:sldId id="257" r:id="rId6"/>
    <p:sldId id="260" r:id="rId7"/>
    <p:sldId id="258" r:id="rId8"/>
    <p:sldId id="261" r:id="rId9"/>
    <p:sldId id="266" r:id="rId10"/>
    <p:sldId id="279" r:id="rId11"/>
  </p:sldIdLst>
  <p:sldSz cx="9144000" cy="5143500" type="screen16x9"/>
  <p:notesSz cx="6858000" cy="9144000"/>
  <p:embeddedFontLst>
    <p:embeddedFont>
      <p:font typeface="B Nazanin" panose="00000400000000000000" pitchFamily="2" charset="-78"/>
      <p:regular r:id="rId13"/>
      <p:bold r:id="rId14"/>
    </p:embeddedFont>
    <p:embeddedFont>
      <p:font typeface="B Titr" panose="00000700000000000000" pitchFamily="2" charset="-78"/>
      <p:bold r:id="rId15"/>
    </p:embeddedFont>
    <p:embeddedFont>
      <p:font typeface="Bebas Neue" panose="020B0606020202050201" pitchFamily="34" charset="0"/>
      <p:regular r:id="rId16"/>
    </p:embeddedFont>
    <p:embeddedFont>
      <p:font typeface="Fragment Mono" panose="020B0604020202020204" charset="0"/>
      <p:regular r:id="rId17"/>
      <p: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F176B5-12F7-4E2F-97A6-AB21D64EC43F}">
  <a:tblStyle styleId="{E3F176B5-12F7-4E2F-97A6-AB21D64EC4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F1FE56-990B-4BD1-A508-1F1402A6366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0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2DB89-5A6D-4246-B779-64917CFE15E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E19DA46-0F42-4346-80DC-2DE864435C05}">
      <dgm:prSet phldrT="[Text]" custT="1"/>
      <dgm:spPr/>
      <dgm:t>
        <a:bodyPr/>
        <a:lstStyle/>
        <a:p>
          <a:pPr rtl="1"/>
          <a:r>
            <a:rPr lang="fa-IR" sz="2800" b="0" i="0" dirty="0">
              <a:solidFill>
                <a:srgbClr val="091E42"/>
              </a:solidFill>
              <a:effectLst/>
              <a:latin typeface="+mj-lt"/>
              <a:cs typeface="B Nazanin" panose="00000400000000000000" pitchFamily="2" charset="-78"/>
            </a:rPr>
            <a:t>تروماتیک</a:t>
          </a:r>
          <a:endParaRPr lang="fa-IR" sz="2800" dirty="0"/>
        </a:p>
      </dgm:t>
    </dgm:pt>
    <dgm:pt modelId="{B3B9CAC8-B425-4632-B335-2748B4D85781}" type="parTrans" cxnId="{C996BFD9-F623-4512-9C33-3A48EB15B4FC}">
      <dgm:prSet/>
      <dgm:spPr/>
      <dgm:t>
        <a:bodyPr/>
        <a:lstStyle/>
        <a:p>
          <a:pPr rtl="1"/>
          <a:endParaRPr lang="fa-IR"/>
        </a:p>
      </dgm:t>
    </dgm:pt>
    <dgm:pt modelId="{ED1F8887-9B07-45A6-B5FA-BBA9CB21C220}" type="sibTrans" cxnId="{C996BFD9-F623-4512-9C33-3A48EB15B4FC}">
      <dgm:prSet/>
      <dgm:spPr/>
      <dgm:t>
        <a:bodyPr/>
        <a:lstStyle/>
        <a:p>
          <a:pPr rtl="1"/>
          <a:endParaRPr lang="fa-IR"/>
        </a:p>
      </dgm:t>
    </dgm:pt>
    <dgm:pt modelId="{756C5A0B-C92D-4CBF-9F83-DFC352CFB0BE}">
      <dgm:prSet phldrT="[Text]" custT="1"/>
      <dgm:spPr/>
      <dgm:t>
        <a:bodyPr/>
        <a:lstStyle/>
        <a:p>
          <a:pPr rtl="1"/>
          <a:r>
            <a:rPr lang="fa-IR" sz="2800" b="0" i="0" dirty="0">
              <a:solidFill>
                <a:srgbClr val="091E42"/>
              </a:solidFill>
              <a:effectLst/>
              <a:latin typeface="+mj-lt"/>
              <a:cs typeface="B Nazanin" panose="00000400000000000000" pitchFamily="2" charset="-78"/>
            </a:rPr>
            <a:t>خودبخودی :</a:t>
          </a:r>
          <a:endParaRPr lang="fa-IR" sz="2800" dirty="0"/>
        </a:p>
      </dgm:t>
    </dgm:pt>
    <dgm:pt modelId="{DA80EB77-E8E1-446F-87B4-F71DABE0C38B}" type="parTrans" cxnId="{E1843FCD-1C98-4A23-B27E-A79E9DD61423}">
      <dgm:prSet/>
      <dgm:spPr/>
      <dgm:t>
        <a:bodyPr/>
        <a:lstStyle/>
        <a:p>
          <a:pPr rtl="1"/>
          <a:endParaRPr lang="fa-IR"/>
        </a:p>
      </dgm:t>
    </dgm:pt>
    <dgm:pt modelId="{AF302942-CD0A-4A35-83DE-581AC5031CFD}" type="sibTrans" cxnId="{E1843FCD-1C98-4A23-B27E-A79E9DD61423}">
      <dgm:prSet/>
      <dgm:spPr/>
      <dgm:t>
        <a:bodyPr/>
        <a:lstStyle/>
        <a:p>
          <a:pPr rtl="1"/>
          <a:endParaRPr lang="fa-IR"/>
        </a:p>
      </dgm:t>
    </dgm:pt>
    <dgm:pt modelId="{7667383E-0977-4446-9CFB-FEAF88019289}">
      <dgm:prSet phldrT="[Text]" custT="1"/>
      <dgm:spPr/>
      <dgm:t>
        <a:bodyPr/>
        <a:lstStyle/>
        <a:p>
          <a:pPr rtl="1">
            <a:buNone/>
          </a:pPr>
          <a:r>
            <a:rPr lang="fa-IR" sz="1600" b="0" i="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‌     ۸۵٪ پارگی </a:t>
          </a:r>
          <a:r>
            <a:rPr lang="fa-IR" sz="1600" b="0" i="0" dirty="0" err="1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آنوریسم</a:t>
          </a:r>
          <a:r>
            <a:rPr lang="fa-IR" sz="1600" b="0" i="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 داخل جمجمه</a:t>
          </a:r>
          <a:endParaRPr lang="fa-IR" sz="1600" dirty="0"/>
        </a:p>
      </dgm:t>
    </dgm:pt>
    <dgm:pt modelId="{AD835654-4A3E-4627-A1B5-2A8F2D9AC174}" type="parTrans" cxnId="{789D14E3-3A5A-4D4C-8143-2E169BE605CE}">
      <dgm:prSet/>
      <dgm:spPr/>
      <dgm:t>
        <a:bodyPr/>
        <a:lstStyle/>
        <a:p>
          <a:pPr rtl="1"/>
          <a:endParaRPr lang="fa-IR"/>
        </a:p>
      </dgm:t>
    </dgm:pt>
    <dgm:pt modelId="{469CD5DC-CD12-47DD-A887-F6BE989F493A}" type="sibTrans" cxnId="{789D14E3-3A5A-4D4C-8143-2E169BE605CE}">
      <dgm:prSet/>
      <dgm:spPr/>
      <dgm:t>
        <a:bodyPr/>
        <a:lstStyle/>
        <a:p>
          <a:pPr rtl="1"/>
          <a:endParaRPr lang="fa-IR"/>
        </a:p>
      </dgm:t>
    </dgm:pt>
    <dgm:pt modelId="{49E25147-95DC-4883-9AD3-1F54814A92BD}">
      <dgm:prSet custT="1"/>
      <dgm:spPr/>
      <dgm:t>
        <a:bodyPr/>
        <a:lstStyle/>
        <a:p>
          <a:pPr rtl="1">
            <a:buNone/>
          </a:pPr>
          <a:r>
            <a:rPr lang="fa-IR" sz="1600" b="0" i="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‌  ۱۰٪ </a:t>
          </a:r>
          <a:r>
            <a:rPr lang="fa-IR" sz="1600" b="0" i="0" dirty="0" err="1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ایدیوپاتیک</a:t>
          </a:r>
          <a:r>
            <a:rPr lang="fa-IR" sz="1600" b="0" i="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 یا آنژیوگرافی منفی</a:t>
          </a:r>
        </a:p>
      </dgm:t>
    </dgm:pt>
    <dgm:pt modelId="{8AA1C913-FE61-4432-B782-6E187221B650}" type="parTrans" cxnId="{97580FD0-CED1-47E8-ACA9-50478070A818}">
      <dgm:prSet/>
      <dgm:spPr/>
      <dgm:t>
        <a:bodyPr/>
        <a:lstStyle/>
        <a:p>
          <a:pPr rtl="1"/>
          <a:endParaRPr lang="fa-IR"/>
        </a:p>
      </dgm:t>
    </dgm:pt>
    <dgm:pt modelId="{F1701330-B5CF-4BC4-8762-26BE9C65331D}" type="sibTrans" cxnId="{97580FD0-CED1-47E8-ACA9-50478070A818}">
      <dgm:prSet/>
      <dgm:spPr/>
      <dgm:t>
        <a:bodyPr/>
        <a:lstStyle/>
        <a:p>
          <a:pPr rtl="1"/>
          <a:endParaRPr lang="fa-IR"/>
        </a:p>
      </dgm:t>
    </dgm:pt>
    <dgm:pt modelId="{4A936E7B-0113-457E-A422-54035F2471D4}">
      <dgm:prSet custT="1"/>
      <dgm:spPr/>
      <dgm:t>
        <a:bodyPr/>
        <a:lstStyle/>
        <a:p>
          <a:pPr rtl="1">
            <a:buNone/>
          </a:pPr>
          <a:r>
            <a:rPr lang="fa-IR" sz="1600" b="0" i="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‌    ۵٪ سایر آسیب </a:t>
          </a:r>
          <a:r>
            <a:rPr lang="fa-IR" sz="1600" b="0" i="0" dirty="0" err="1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شناسی</a:t>
          </a:r>
          <a:r>
            <a:rPr lang="fa-IR" sz="1600" b="0" i="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 های ساختاری</a:t>
          </a:r>
        </a:p>
      </dgm:t>
    </dgm:pt>
    <dgm:pt modelId="{C592D8FD-D870-4B0C-9A15-E648911FCD4B}" type="parTrans" cxnId="{91CD21AC-A7D5-48F9-925B-A5E794950018}">
      <dgm:prSet/>
      <dgm:spPr/>
      <dgm:t>
        <a:bodyPr/>
        <a:lstStyle/>
        <a:p>
          <a:pPr rtl="1"/>
          <a:endParaRPr lang="fa-IR"/>
        </a:p>
      </dgm:t>
    </dgm:pt>
    <dgm:pt modelId="{3FC2A6D7-5C73-4085-9469-C392C19D5E10}" type="sibTrans" cxnId="{91CD21AC-A7D5-48F9-925B-A5E794950018}">
      <dgm:prSet/>
      <dgm:spPr/>
      <dgm:t>
        <a:bodyPr/>
        <a:lstStyle/>
        <a:p>
          <a:pPr rtl="1"/>
          <a:endParaRPr lang="fa-IR"/>
        </a:p>
      </dgm:t>
    </dgm:pt>
    <dgm:pt modelId="{5267D075-2FEC-4F0B-ADB4-88A5F6FE4BBE}">
      <dgm:prSet custT="1"/>
      <dgm:spPr/>
      <dgm:t>
        <a:bodyPr/>
        <a:lstStyle/>
        <a:p>
          <a:pPr rtl="1"/>
          <a:r>
            <a:rPr lang="fa-IR" sz="1600" dirty="0"/>
            <a:t>در اثر حوادث تروماتیک</a:t>
          </a:r>
        </a:p>
      </dgm:t>
    </dgm:pt>
    <dgm:pt modelId="{D8F4ECEE-6F13-49D3-A411-354B89684065}" type="parTrans" cxnId="{E3FC8FAE-2ECA-4623-B17E-A3001FAD016F}">
      <dgm:prSet/>
      <dgm:spPr/>
      <dgm:t>
        <a:bodyPr/>
        <a:lstStyle/>
        <a:p>
          <a:pPr rtl="1"/>
          <a:endParaRPr lang="fa-IR"/>
        </a:p>
      </dgm:t>
    </dgm:pt>
    <dgm:pt modelId="{4AF30A18-7B5B-4CAA-B81C-3F25F767D6C6}" type="sibTrans" cxnId="{E3FC8FAE-2ECA-4623-B17E-A3001FAD016F}">
      <dgm:prSet/>
      <dgm:spPr/>
      <dgm:t>
        <a:bodyPr/>
        <a:lstStyle/>
        <a:p>
          <a:pPr rtl="1"/>
          <a:endParaRPr lang="fa-IR"/>
        </a:p>
      </dgm:t>
    </dgm:pt>
    <dgm:pt modelId="{AEDB876C-9CCB-4EF7-BB2B-15D379539319}" type="pres">
      <dgm:prSet presAssocID="{BA42DB89-5A6D-4246-B779-64917CFE15E8}" presName="Name0" presStyleCnt="0">
        <dgm:presLayoutVars>
          <dgm:dir val="rev"/>
          <dgm:animLvl val="lvl"/>
          <dgm:resizeHandles/>
        </dgm:presLayoutVars>
      </dgm:prSet>
      <dgm:spPr/>
    </dgm:pt>
    <dgm:pt modelId="{4769E39E-ED77-4564-AB75-FD27B7451A7C}" type="pres">
      <dgm:prSet presAssocID="{4E19DA46-0F42-4346-80DC-2DE864435C05}" presName="linNode" presStyleCnt="0"/>
      <dgm:spPr/>
    </dgm:pt>
    <dgm:pt modelId="{BFB35CB4-B88A-4702-90BC-5D2B65E0B5DC}" type="pres">
      <dgm:prSet presAssocID="{4E19DA46-0F42-4346-80DC-2DE864435C05}" presName="parentShp" presStyleLbl="node1" presStyleIdx="0" presStyleCnt="2">
        <dgm:presLayoutVars>
          <dgm:bulletEnabled val="1"/>
        </dgm:presLayoutVars>
      </dgm:prSet>
      <dgm:spPr/>
    </dgm:pt>
    <dgm:pt modelId="{74F55CA2-DFC6-49B4-8CE0-85588ABD5726}" type="pres">
      <dgm:prSet presAssocID="{4E19DA46-0F42-4346-80DC-2DE864435C05}" presName="childShp" presStyleLbl="bgAccFollowNode1" presStyleIdx="0" presStyleCnt="2">
        <dgm:presLayoutVars>
          <dgm:bulletEnabled val="1"/>
        </dgm:presLayoutVars>
      </dgm:prSet>
      <dgm:spPr/>
    </dgm:pt>
    <dgm:pt modelId="{C6448B04-FE75-47E5-81CC-A04CB89E26F6}" type="pres">
      <dgm:prSet presAssocID="{ED1F8887-9B07-45A6-B5FA-BBA9CB21C220}" presName="spacing" presStyleCnt="0"/>
      <dgm:spPr/>
    </dgm:pt>
    <dgm:pt modelId="{560D965F-7A80-4516-8E8C-4514EF172ACE}" type="pres">
      <dgm:prSet presAssocID="{756C5A0B-C92D-4CBF-9F83-DFC352CFB0BE}" presName="linNode" presStyleCnt="0"/>
      <dgm:spPr/>
    </dgm:pt>
    <dgm:pt modelId="{893BC6E1-88E0-4EEE-B3E3-9DEFF95B462E}" type="pres">
      <dgm:prSet presAssocID="{756C5A0B-C92D-4CBF-9F83-DFC352CFB0BE}" presName="parentShp" presStyleLbl="node1" presStyleIdx="1" presStyleCnt="2">
        <dgm:presLayoutVars>
          <dgm:bulletEnabled val="1"/>
        </dgm:presLayoutVars>
      </dgm:prSet>
      <dgm:spPr/>
    </dgm:pt>
    <dgm:pt modelId="{77E5B4C8-8593-476E-812F-0E73F4D28F7C}" type="pres">
      <dgm:prSet presAssocID="{756C5A0B-C92D-4CBF-9F83-DFC352CFB0B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DC39918-E779-4BE3-9762-591E63E6FCB1}" type="presOf" srcId="{756C5A0B-C92D-4CBF-9F83-DFC352CFB0BE}" destId="{893BC6E1-88E0-4EEE-B3E3-9DEFF95B462E}" srcOrd="0" destOrd="0" presId="urn:microsoft.com/office/officeart/2005/8/layout/vList6"/>
    <dgm:cxn modelId="{801CFA52-C4D6-44B0-90D4-B787C748526A}" type="presOf" srcId="{4A936E7B-0113-457E-A422-54035F2471D4}" destId="{77E5B4C8-8593-476E-812F-0E73F4D28F7C}" srcOrd="0" destOrd="2" presId="urn:microsoft.com/office/officeart/2005/8/layout/vList6"/>
    <dgm:cxn modelId="{17DD3158-C782-4B6B-AEF1-DE078280D320}" type="presOf" srcId="{5267D075-2FEC-4F0B-ADB4-88A5F6FE4BBE}" destId="{74F55CA2-DFC6-49B4-8CE0-85588ABD5726}" srcOrd="0" destOrd="0" presId="urn:microsoft.com/office/officeart/2005/8/layout/vList6"/>
    <dgm:cxn modelId="{BBFF9192-CC59-43CE-80BF-364BA466D0ED}" type="presOf" srcId="{4E19DA46-0F42-4346-80DC-2DE864435C05}" destId="{BFB35CB4-B88A-4702-90BC-5D2B65E0B5DC}" srcOrd="0" destOrd="0" presId="urn:microsoft.com/office/officeart/2005/8/layout/vList6"/>
    <dgm:cxn modelId="{91CD21AC-A7D5-48F9-925B-A5E794950018}" srcId="{7667383E-0977-4446-9CFB-FEAF88019289}" destId="{4A936E7B-0113-457E-A422-54035F2471D4}" srcOrd="1" destOrd="0" parTransId="{C592D8FD-D870-4B0C-9A15-E648911FCD4B}" sibTransId="{3FC2A6D7-5C73-4085-9469-C392C19D5E10}"/>
    <dgm:cxn modelId="{E3FC8FAE-2ECA-4623-B17E-A3001FAD016F}" srcId="{4E19DA46-0F42-4346-80DC-2DE864435C05}" destId="{5267D075-2FEC-4F0B-ADB4-88A5F6FE4BBE}" srcOrd="0" destOrd="0" parTransId="{D8F4ECEE-6F13-49D3-A411-354B89684065}" sibTransId="{4AF30A18-7B5B-4CAA-B81C-3F25F767D6C6}"/>
    <dgm:cxn modelId="{E2CD1DC2-D133-4C96-ABA0-C226E221A71A}" type="presOf" srcId="{49E25147-95DC-4883-9AD3-1F54814A92BD}" destId="{77E5B4C8-8593-476E-812F-0E73F4D28F7C}" srcOrd="0" destOrd="1" presId="urn:microsoft.com/office/officeart/2005/8/layout/vList6"/>
    <dgm:cxn modelId="{E1843FCD-1C98-4A23-B27E-A79E9DD61423}" srcId="{BA42DB89-5A6D-4246-B779-64917CFE15E8}" destId="{756C5A0B-C92D-4CBF-9F83-DFC352CFB0BE}" srcOrd="1" destOrd="0" parTransId="{DA80EB77-E8E1-446F-87B4-F71DABE0C38B}" sibTransId="{AF302942-CD0A-4A35-83DE-581AC5031CFD}"/>
    <dgm:cxn modelId="{97580FD0-CED1-47E8-ACA9-50478070A818}" srcId="{7667383E-0977-4446-9CFB-FEAF88019289}" destId="{49E25147-95DC-4883-9AD3-1F54814A92BD}" srcOrd="0" destOrd="0" parTransId="{8AA1C913-FE61-4432-B782-6E187221B650}" sibTransId="{F1701330-B5CF-4BC4-8762-26BE9C65331D}"/>
    <dgm:cxn modelId="{C996BFD9-F623-4512-9C33-3A48EB15B4FC}" srcId="{BA42DB89-5A6D-4246-B779-64917CFE15E8}" destId="{4E19DA46-0F42-4346-80DC-2DE864435C05}" srcOrd="0" destOrd="0" parTransId="{B3B9CAC8-B425-4632-B335-2748B4D85781}" sibTransId="{ED1F8887-9B07-45A6-B5FA-BBA9CB21C220}"/>
    <dgm:cxn modelId="{789D14E3-3A5A-4D4C-8143-2E169BE605CE}" srcId="{756C5A0B-C92D-4CBF-9F83-DFC352CFB0BE}" destId="{7667383E-0977-4446-9CFB-FEAF88019289}" srcOrd="0" destOrd="0" parTransId="{AD835654-4A3E-4627-A1B5-2A8F2D9AC174}" sibTransId="{469CD5DC-CD12-47DD-A887-F6BE989F493A}"/>
    <dgm:cxn modelId="{D9D12FF8-A91D-4B1E-962A-CBF3A7956951}" type="presOf" srcId="{7667383E-0977-4446-9CFB-FEAF88019289}" destId="{77E5B4C8-8593-476E-812F-0E73F4D28F7C}" srcOrd="0" destOrd="0" presId="urn:microsoft.com/office/officeart/2005/8/layout/vList6"/>
    <dgm:cxn modelId="{44897EF9-4704-4AEF-B0A5-5D9730726E9F}" type="presOf" srcId="{BA42DB89-5A6D-4246-B779-64917CFE15E8}" destId="{AEDB876C-9CCB-4EF7-BB2B-15D379539319}" srcOrd="0" destOrd="0" presId="urn:microsoft.com/office/officeart/2005/8/layout/vList6"/>
    <dgm:cxn modelId="{2BF31F63-539B-49F7-A3D1-D070F4FB1C78}" type="presParOf" srcId="{AEDB876C-9CCB-4EF7-BB2B-15D379539319}" destId="{4769E39E-ED77-4564-AB75-FD27B7451A7C}" srcOrd="0" destOrd="0" presId="urn:microsoft.com/office/officeart/2005/8/layout/vList6"/>
    <dgm:cxn modelId="{F8991EE3-D663-4059-828E-D99E827B625F}" type="presParOf" srcId="{4769E39E-ED77-4564-AB75-FD27B7451A7C}" destId="{BFB35CB4-B88A-4702-90BC-5D2B65E0B5DC}" srcOrd="0" destOrd="0" presId="urn:microsoft.com/office/officeart/2005/8/layout/vList6"/>
    <dgm:cxn modelId="{06E1189C-4A39-4645-B259-20443A0F4612}" type="presParOf" srcId="{4769E39E-ED77-4564-AB75-FD27B7451A7C}" destId="{74F55CA2-DFC6-49B4-8CE0-85588ABD5726}" srcOrd="1" destOrd="0" presId="urn:microsoft.com/office/officeart/2005/8/layout/vList6"/>
    <dgm:cxn modelId="{160A2568-AA1D-44B5-A771-F3FA99FD1A8B}" type="presParOf" srcId="{AEDB876C-9CCB-4EF7-BB2B-15D379539319}" destId="{C6448B04-FE75-47E5-81CC-A04CB89E26F6}" srcOrd="1" destOrd="0" presId="urn:microsoft.com/office/officeart/2005/8/layout/vList6"/>
    <dgm:cxn modelId="{FA18802F-DEDF-46D0-99AA-27D32B641C4B}" type="presParOf" srcId="{AEDB876C-9CCB-4EF7-BB2B-15D379539319}" destId="{560D965F-7A80-4516-8E8C-4514EF172ACE}" srcOrd="2" destOrd="0" presId="urn:microsoft.com/office/officeart/2005/8/layout/vList6"/>
    <dgm:cxn modelId="{865505EB-D714-4333-BE08-9D4468A6DE69}" type="presParOf" srcId="{560D965F-7A80-4516-8E8C-4514EF172ACE}" destId="{893BC6E1-88E0-4EEE-B3E3-9DEFF95B462E}" srcOrd="0" destOrd="0" presId="urn:microsoft.com/office/officeart/2005/8/layout/vList6"/>
    <dgm:cxn modelId="{DAD8C817-99A7-438C-8CE5-72034587A20B}" type="presParOf" srcId="{560D965F-7A80-4516-8E8C-4514EF172ACE}" destId="{77E5B4C8-8593-476E-812F-0E73F4D28F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55CA2-DFC6-49B4-8CE0-85588ABD5726}">
      <dsp:nvSpPr>
        <dsp:cNvPr id="0" name=""/>
        <dsp:cNvSpPr/>
      </dsp:nvSpPr>
      <dsp:spPr>
        <a:xfrm rot="10800000">
          <a:off x="0" y="367"/>
          <a:ext cx="3888983" cy="1434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600" kern="1200" dirty="0"/>
            <a:t>در اثر حوادث تروماتیک</a:t>
          </a:r>
        </a:p>
      </dsp:txBody>
      <dsp:txXfrm rot="10800000">
        <a:off x="537859" y="179653"/>
        <a:ext cx="3351124" cy="1075719"/>
      </dsp:txXfrm>
    </dsp:sp>
    <dsp:sp modelId="{BFB35CB4-B88A-4702-90BC-5D2B65E0B5DC}">
      <dsp:nvSpPr>
        <dsp:cNvPr id="0" name=""/>
        <dsp:cNvSpPr/>
      </dsp:nvSpPr>
      <dsp:spPr>
        <a:xfrm>
          <a:off x="3888983" y="367"/>
          <a:ext cx="2592655" cy="1434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0" i="0" kern="1200" dirty="0">
              <a:solidFill>
                <a:srgbClr val="091E42"/>
              </a:solidFill>
              <a:effectLst/>
              <a:latin typeface="+mj-lt"/>
              <a:cs typeface="B Nazanin" panose="00000400000000000000" pitchFamily="2" charset="-78"/>
            </a:rPr>
            <a:t>تروماتیک</a:t>
          </a:r>
          <a:endParaRPr lang="fa-IR" sz="2800" kern="1200" dirty="0"/>
        </a:p>
      </dsp:txBody>
      <dsp:txXfrm>
        <a:off x="3958999" y="70383"/>
        <a:ext cx="2452623" cy="1294259"/>
      </dsp:txXfrm>
    </dsp:sp>
    <dsp:sp modelId="{77E5B4C8-8593-476E-812F-0E73F4D28F7C}">
      <dsp:nvSpPr>
        <dsp:cNvPr id="0" name=""/>
        <dsp:cNvSpPr/>
      </dsp:nvSpPr>
      <dsp:spPr>
        <a:xfrm rot="10800000">
          <a:off x="0" y="1578088"/>
          <a:ext cx="3888983" cy="1434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b="0" i="0" kern="120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‌     ۸۵٪ پارگی </a:t>
          </a:r>
          <a:r>
            <a:rPr lang="fa-IR" sz="1600" b="0" i="0" kern="1200" dirty="0" err="1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آنوریسم</a:t>
          </a:r>
          <a:r>
            <a:rPr lang="fa-IR" sz="1600" b="0" i="0" kern="120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 داخل جمجمه</a:t>
          </a:r>
          <a:endParaRPr lang="fa-IR" sz="1600" kern="1200" dirty="0"/>
        </a:p>
        <a:p>
          <a:pPr marL="342900" lvl="2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b="0" i="0" kern="120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‌  ۱۰٪ </a:t>
          </a:r>
          <a:r>
            <a:rPr lang="fa-IR" sz="1600" b="0" i="0" kern="1200" dirty="0" err="1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ایدیوپاتیک</a:t>
          </a:r>
          <a:r>
            <a:rPr lang="fa-IR" sz="1600" b="0" i="0" kern="120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 یا آنژیوگرافی منفی</a:t>
          </a:r>
        </a:p>
        <a:p>
          <a:pPr marL="342900" lvl="2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1600" b="0" i="0" kern="120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‌    ۵٪ سایر آسیب </a:t>
          </a:r>
          <a:r>
            <a:rPr lang="fa-IR" sz="1600" b="0" i="0" kern="1200" dirty="0" err="1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شناسی</a:t>
          </a:r>
          <a:r>
            <a:rPr lang="fa-IR" sz="1600" b="0" i="0" kern="1200" dirty="0">
              <a:solidFill>
                <a:srgbClr val="091E42"/>
              </a:solidFill>
              <a:effectLst/>
              <a:latin typeface="Roboto" panose="02000000000000000000" pitchFamily="2" charset="0"/>
              <a:cs typeface="B Nazanin" panose="00000400000000000000" pitchFamily="2" charset="-78"/>
            </a:rPr>
            <a:t> های ساختاری</a:t>
          </a:r>
        </a:p>
      </dsp:txBody>
      <dsp:txXfrm rot="10800000">
        <a:off x="537859" y="1757374"/>
        <a:ext cx="3351124" cy="1075719"/>
      </dsp:txXfrm>
    </dsp:sp>
    <dsp:sp modelId="{893BC6E1-88E0-4EEE-B3E3-9DEFF95B462E}">
      <dsp:nvSpPr>
        <dsp:cNvPr id="0" name=""/>
        <dsp:cNvSpPr/>
      </dsp:nvSpPr>
      <dsp:spPr>
        <a:xfrm>
          <a:off x="3888983" y="1578088"/>
          <a:ext cx="2592655" cy="1434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0" i="0" kern="1200" dirty="0">
              <a:solidFill>
                <a:srgbClr val="091E42"/>
              </a:solidFill>
              <a:effectLst/>
              <a:latin typeface="+mj-lt"/>
              <a:cs typeface="B Nazanin" panose="00000400000000000000" pitchFamily="2" charset="-78"/>
            </a:rPr>
            <a:t>خودبخودی :</a:t>
          </a:r>
          <a:endParaRPr lang="fa-IR" sz="2800" kern="1200" dirty="0"/>
        </a:p>
      </dsp:txBody>
      <dsp:txXfrm>
        <a:off x="3958999" y="1648104"/>
        <a:ext cx="2452623" cy="1294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a2588ca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a2588ca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a2588ca4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4a2588ca4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4a0532532f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4a0532532f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a0532532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4a0532532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a0532532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a0532532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a0532532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a0532532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a7793ff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4a7793ff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b43abb07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4b43abb07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.servi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.servier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471725" y="1107100"/>
            <a:ext cx="3704100" cy="218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471725" y="3353425"/>
            <a:ext cx="37041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419700" y="643800"/>
            <a:ext cx="830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 txBox="1"/>
          <p:nvPr/>
        </p:nvSpPr>
        <p:spPr>
          <a:xfrm>
            <a:off x="654675" y="4700280"/>
            <a:ext cx="309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Illustration by Smart-Servier Medical Art</a:t>
            </a:r>
            <a:endParaRPr sz="700">
              <a:solidFill>
                <a:schemeClr val="dk1"/>
              </a:solidFill>
              <a:latin typeface="Fragment Mono"/>
              <a:ea typeface="Fragment Mono"/>
              <a:cs typeface="Fragment Mono"/>
              <a:sym typeface="Fragment Mon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hasCustomPrompt="1"/>
          </p:nvPr>
        </p:nvSpPr>
        <p:spPr>
          <a:xfrm>
            <a:off x="1399275" y="1400525"/>
            <a:ext cx="12753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2" hasCustomPrompt="1"/>
          </p:nvPr>
        </p:nvSpPr>
        <p:spPr>
          <a:xfrm>
            <a:off x="3935575" y="1400525"/>
            <a:ext cx="12753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3" hasCustomPrompt="1"/>
          </p:nvPr>
        </p:nvSpPr>
        <p:spPr>
          <a:xfrm>
            <a:off x="6469425" y="1400525"/>
            <a:ext cx="12753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4" hasCustomPrompt="1"/>
          </p:nvPr>
        </p:nvSpPr>
        <p:spPr>
          <a:xfrm>
            <a:off x="1399275" y="2859650"/>
            <a:ext cx="12753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5" hasCustomPrompt="1"/>
          </p:nvPr>
        </p:nvSpPr>
        <p:spPr>
          <a:xfrm>
            <a:off x="3935575" y="2859650"/>
            <a:ext cx="12753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6" hasCustomPrompt="1"/>
          </p:nvPr>
        </p:nvSpPr>
        <p:spPr>
          <a:xfrm>
            <a:off x="6469425" y="2859650"/>
            <a:ext cx="12753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868725" y="2075188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3405025" y="2075188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9"/>
          </p:nvPr>
        </p:nvSpPr>
        <p:spPr>
          <a:xfrm>
            <a:off x="5938875" y="2075188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868725" y="3551088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3405025" y="3551088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5"/>
          </p:nvPr>
        </p:nvSpPr>
        <p:spPr>
          <a:xfrm>
            <a:off x="5938875" y="3551088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5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4040044" y="2188049"/>
            <a:ext cx="3743100" cy="19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040044" y="991349"/>
            <a:ext cx="3743100" cy="11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>
            <a:spLocks noGrp="1"/>
          </p:cNvSpPr>
          <p:nvPr>
            <p:ph type="pic" idx="2"/>
          </p:nvPr>
        </p:nvSpPr>
        <p:spPr>
          <a:xfrm>
            <a:off x="1035349" y="392275"/>
            <a:ext cx="2673300" cy="410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5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21"/>
          <p:cNvCxnSpPr/>
          <p:nvPr/>
        </p:nvCxnSpPr>
        <p:spPr>
          <a:xfrm>
            <a:off x="433825" y="643800"/>
            <a:ext cx="8300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1"/>
          <p:cNvCxnSpPr/>
          <p:nvPr/>
        </p:nvCxnSpPr>
        <p:spPr>
          <a:xfrm>
            <a:off x="8354925" y="844500"/>
            <a:ext cx="0" cy="345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1"/>
          <p:cNvCxnSpPr/>
          <p:nvPr/>
        </p:nvCxnSpPr>
        <p:spPr>
          <a:xfrm>
            <a:off x="433825" y="4499700"/>
            <a:ext cx="8300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22"/>
          <p:cNvCxnSpPr/>
          <p:nvPr/>
        </p:nvCxnSpPr>
        <p:spPr>
          <a:xfrm>
            <a:off x="433825" y="4527390"/>
            <a:ext cx="630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2"/>
          <p:cNvCxnSpPr/>
          <p:nvPr/>
        </p:nvCxnSpPr>
        <p:spPr>
          <a:xfrm>
            <a:off x="2413675" y="4305890"/>
            <a:ext cx="630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05350" y="2000483"/>
            <a:ext cx="49449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649692" y="906188"/>
            <a:ext cx="1256400" cy="841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841175" y="4700280"/>
            <a:ext cx="309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Illustration by Smart-Servier Medical Art</a:t>
            </a:r>
            <a:endParaRPr sz="700">
              <a:solidFill>
                <a:schemeClr val="dk1"/>
              </a:solidFill>
              <a:latin typeface="Fragment Mono"/>
              <a:ea typeface="Fragment Mono"/>
              <a:cs typeface="Fragment Mono"/>
              <a:sym typeface="Fragment Mon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793471" y="1839725"/>
            <a:ext cx="3612000" cy="4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4738504" y="1839725"/>
            <a:ext cx="3612000" cy="4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793494" y="2314925"/>
            <a:ext cx="3612000" cy="16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4738529" y="2314925"/>
            <a:ext cx="3612000" cy="16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965850" y="1139300"/>
            <a:ext cx="7212300" cy="17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0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1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/>
          <p:nvPr/>
        </p:nvSpPr>
        <p:spPr>
          <a:xfrm>
            <a:off x="208350" y="190950"/>
            <a:ext cx="8727300" cy="47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42888" dist="57150" dir="6300000" algn="bl" rotWithShape="0">
              <a:schemeClr val="dk1">
                <a:alpha val="4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1465500" y="1404900"/>
            <a:ext cx="6213000" cy="11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1465500" y="2544600"/>
            <a:ext cx="62130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418500" y="387600"/>
            <a:ext cx="8307000" cy="43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11"/>
          <p:cNvCxnSpPr/>
          <p:nvPr/>
        </p:nvCxnSpPr>
        <p:spPr>
          <a:xfrm>
            <a:off x="433825" y="4527390"/>
            <a:ext cx="630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1"/>
          <p:cNvCxnSpPr/>
          <p:nvPr/>
        </p:nvCxnSpPr>
        <p:spPr>
          <a:xfrm>
            <a:off x="2413675" y="4305890"/>
            <a:ext cx="630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agment Mono"/>
              <a:buNone/>
              <a:defRPr sz="3200" b="1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gment Mono"/>
              <a:buNone/>
              <a:defRPr sz="3500" b="1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gment Mono"/>
              <a:buNone/>
              <a:defRPr sz="3500" b="1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gment Mono"/>
              <a:buNone/>
              <a:defRPr sz="3500" b="1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gment Mono"/>
              <a:buNone/>
              <a:defRPr sz="3500" b="1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gment Mono"/>
              <a:buNone/>
              <a:defRPr sz="3500" b="1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gment Mono"/>
              <a:buNone/>
              <a:defRPr sz="3500" b="1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gment Mono"/>
              <a:buNone/>
              <a:defRPr sz="3500" b="1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gment Mono"/>
              <a:buNone/>
              <a:defRPr sz="3500" b="1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gment Mono"/>
              <a:buChar char="●"/>
              <a:defRPr sz="1200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gment Mono"/>
              <a:buChar char="○"/>
              <a:defRPr sz="1200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gment Mono"/>
              <a:buChar char="■"/>
              <a:defRPr sz="1200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gment Mono"/>
              <a:buChar char="●"/>
              <a:defRPr sz="1200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gment Mono"/>
              <a:buChar char="○"/>
              <a:defRPr sz="1200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gment Mono"/>
              <a:buChar char="■"/>
              <a:defRPr sz="1200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gment Mono"/>
              <a:buChar char="●"/>
              <a:defRPr sz="1200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agment Mono"/>
              <a:buChar char="○"/>
              <a:defRPr sz="1200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ragment Mono"/>
              <a:buChar char="■"/>
              <a:defRPr sz="1200">
                <a:solidFill>
                  <a:schemeClr val="dk1"/>
                </a:solidFill>
                <a:latin typeface="Fragment Mono"/>
                <a:ea typeface="Fragment Mono"/>
                <a:cs typeface="Fragment Mono"/>
                <a:sym typeface="Fragment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7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ctrTitle"/>
          </p:nvPr>
        </p:nvSpPr>
        <p:spPr>
          <a:xfrm>
            <a:off x="4291700" y="1204362"/>
            <a:ext cx="3884125" cy="15064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Subarachnoid hemorrhage</a:t>
            </a:r>
            <a:endParaRPr sz="4000" dirty="0"/>
          </a:p>
        </p:txBody>
      </p:sp>
      <p:sp>
        <p:nvSpPr>
          <p:cNvPr id="189" name="Google Shape;189;p26"/>
          <p:cNvSpPr txBox="1">
            <a:spLocks noGrp="1"/>
          </p:cNvSpPr>
          <p:nvPr>
            <p:ph type="subTitle" idx="1"/>
          </p:nvPr>
        </p:nvSpPr>
        <p:spPr>
          <a:xfrm>
            <a:off x="4471725" y="3353425"/>
            <a:ext cx="3704100" cy="6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Provider: </a:t>
            </a:r>
            <a:r>
              <a:rPr lang="en-US" dirty="0" err="1"/>
              <a:t>Nafise</a:t>
            </a:r>
            <a:r>
              <a:rPr lang="en-US" dirty="0"/>
              <a:t> </a:t>
            </a:r>
            <a:r>
              <a:rPr lang="en-US" dirty="0" err="1"/>
              <a:t>Qabel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Advisor</a:t>
            </a:r>
            <a:r>
              <a:rPr lang="fa-IR" dirty="0"/>
              <a:t> </a:t>
            </a:r>
            <a:r>
              <a:rPr lang="en-US" dirty="0"/>
              <a:t>: Mis </a:t>
            </a:r>
            <a:r>
              <a:rPr lang="en-US" dirty="0" err="1"/>
              <a:t>Golami</a:t>
            </a:r>
            <a:endParaRPr dirty="0"/>
          </a:p>
        </p:txBody>
      </p:sp>
      <p:cxnSp>
        <p:nvCxnSpPr>
          <p:cNvPr id="190" name="Google Shape;190;p26"/>
          <p:cNvCxnSpPr/>
          <p:nvPr/>
        </p:nvCxnSpPr>
        <p:spPr>
          <a:xfrm>
            <a:off x="8354925" y="844500"/>
            <a:ext cx="0" cy="345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675" y="1416775"/>
            <a:ext cx="3457925" cy="3082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6"/>
          <p:cNvCxnSpPr/>
          <p:nvPr/>
        </p:nvCxnSpPr>
        <p:spPr>
          <a:xfrm>
            <a:off x="426661" y="4499700"/>
            <a:ext cx="8300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26"/>
          <p:cNvSpPr txBox="1"/>
          <p:nvPr/>
        </p:nvSpPr>
        <p:spPr>
          <a:xfrm>
            <a:off x="467575" y="361391"/>
            <a:ext cx="13110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Fragment Mono"/>
              <a:ea typeface="Fragment Mono"/>
              <a:cs typeface="Fragment Mono"/>
              <a:sym typeface="Fragment Mono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8068225" y="361400"/>
            <a:ext cx="6522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Fragment Mono"/>
              <a:ea typeface="Fragment Mono"/>
              <a:cs typeface="Fragment Mono"/>
              <a:sym typeface="Fragment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F5BA8D-238D-FC94-2857-2C65FF543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70860" y="3578617"/>
            <a:ext cx="6213000" cy="1194000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با تشکر</a:t>
            </a:r>
          </a:p>
        </p:txBody>
      </p:sp>
    </p:spTree>
    <p:extLst>
      <p:ext uri="{BB962C8B-B14F-4D97-AF65-F5344CB8AC3E}">
        <p14:creationId xmlns:p14="http://schemas.microsoft.com/office/powerpoint/2010/main" val="366478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4BE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29"/>
          <p:cNvCxnSpPr/>
          <p:nvPr/>
        </p:nvCxnSpPr>
        <p:spPr>
          <a:xfrm>
            <a:off x="433825" y="4028975"/>
            <a:ext cx="8291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29"/>
          <p:cNvCxnSpPr/>
          <p:nvPr/>
        </p:nvCxnSpPr>
        <p:spPr>
          <a:xfrm>
            <a:off x="433825" y="4402800"/>
            <a:ext cx="8291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29"/>
          <p:cNvSpPr txBox="1">
            <a:spLocks noGrp="1"/>
          </p:cNvSpPr>
          <p:nvPr>
            <p:ph type="title" idx="2"/>
          </p:nvPr>
        </p:nvSpPr>
        <p:spPr>
          <a:xfrm>
            <a:off x="2722571" y="550871"/>
            <a:ext cx="369885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سکته های هموراژیک</a:t>
            </a:r>
            <a:endParaRPr sz="3600" dirty="0"/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805350" y="2000483"/>
            <a:ext cx="4944900" cy="1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spcAft>
                <a:spcPts val="0"/>
              </a:spcAft>
            </a:pPr>
            <a:r>
              <a:rPr lang="fa-IR" sz="18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1- خونریزی داخل جمجمه </a:t>
            </a:r>
            <a:br>
              <a:rPr lang="fa-IR" sz="18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18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2- خونریزی زیر </a:t>
            </a:r>
            <a:r>
              <a:rPr lang="fa-IR" sz="1800" b="0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عنکبوتیه</a:t>
            </a:r>
            <a:r>
              <a:rPr lang="fa-IR" sz="18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 </a:t>
            </a:r>
            <a:br>
              <a:rPr lang="fa-IR" sz="1800" b="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1800" b="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3- </a:t>
            </a:r>
            <a:r>
              <a:rPr lang="fa-IR" sz="18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خونریزی به داخل بافت مغز ، بطن ، فضای </a:t>
            </a:r>
            <a:r>
              <a:rPr lang="fa-IR" sz="1800" b="0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عنکبوتیه</a:t>
            </a:r>
            <a:endParaRPr sz="1800" dirty="0">
              <a:cs typeface="B Nazanin" panose="00000400000000000000" pitchFamily="2" charset="-78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250" y="2657866"/>
            <a:ext cx="2975251" cy="2098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"/>
          <p:cNvSpPr txBox="1">
            <a:spLocks noGrp="1"/>
          </p:cNvSpPr>
          <p:nvPr>
            <p:ph type="body" idx="1"/>
          </p:nvPr>
        </p:nvSpPr>
        <p:spPr>
          <a:xfrm>
            <a:off x="965850" y="1165426"/>
            <a:ext cx="7212300" cy="17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b="1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۲ خونریزی زیر </a:t>
            </a:r>
            <a:r>
              <a:rPr lang="fa-IR" sz="1600" b="1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عنکبوتیه</a:t>
            </a:r>
            <a:r>
              <a:rPr lang="fa-IR" sz="1600" b="1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91E42"/>
                </a:solidFill>
                <a:effectLst/>
                <a:latin typeface="Roboto" panose="02000000000000000000" pitchFamily="2" charset="0"/>
                <a:cs typeface="B Nazanin" panose="00000400000000000000" pitchFamily="2" charset="-78"/>
              </a:rPr>
              <a:t>(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Helvetica Neue"/>
              </a:rPr>
              <a:t>Subarachnoid hemorrhage</a:t>
            </a:r>
            <a:r>
              <a:rPr lang="en-US" b="1" i="0" dirty="0">
                <a:solidFill>
                  <a:srgbClr val="091E42"/>
                </a:solidFill>
                <a:effectLst/>
                <a:latin typeface="Roboto" panose="02000000000000000000" pitchFamily="2" charset="0"/>
                <a:cs typeface="B Nazanin" panose="00000400000000000000" pitchFamily="2" charset="-78"/>
              </a:rPr>
              <a:t>)</a:t>
            </a:r>
            <a:endParaRPr sz="1100" b="1" dirty="0">
              <a:cs typeface="B Nazanin" panose="00000400000000000000" pitchFamily="2" charset="-78"/>
            </a:endParaRPr>
          </a:p>
        </p:txBody>
      </p:sp>
      <p:cxnSp>
        <p:nvCxnSpPr>
          <p:cNvPr id="507" name="Google Shape;507;p47"/>
          <p:cNvCxnSpPr/>
          <p:nvPr/>
        </p:nvCxnSpPr>
        <p:spPr>
          <a:xfrm>
            <a:off x="8354925" y="399200"/>
            <a:ext cx="0" cy="434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AC1702-80B1-D8D3-92BE-83C31F00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23" y="2010213"/>
            <a:ext cx="4943154" cy="24715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75ADF1-7125-2C6D-DF24-F09C6154C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42" y="1487229"/>
            <a:ext cx="6195316" cy="3097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07923-E463-84EA-76A9-987712F53983}"/>
              </a:ext>
            </a:extLst>
          </p:cNvPr>
          <p:cNvSpPr txBox="1"/>
          <p:nvPr/>
        </p:nvSpPr>
        <p:spPr>
          <a:xfrm>
            <a:off x="2881423" y="999460"/>
            <a:ext cx="62388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AVM </a:t>
            </a:r>
            <a:endParaRPr lang="fa-I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98AAB-5CC1-14DA-D7AE-E9F393A85436}"/>
              </a:ext>
            </a:extLst>
          </p:cNvPr>
          <p:cNvSpPr txBox="1"/>
          <p:nvPr/>
        </p:nvSpPr>
        <p:spPr>
          <a:xfrm>
            <a:off x="5638690" y="999459"/>
            <a:ext cx="99097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Aneurysm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9367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29D21F-4DBC-461A-A821-DA34E025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76457"/>
            <a:ext cx="7704000" cy="572700"/>
          </a:xfrm>
        </p:spPr>
        <p:txBody>
          <a:bodyPr/>
          <a:lstStyle/>
          <a:p>
            <a:pPr rtl="1"/>
            <a:r>
              <a:rPr lang="fa-IR" sz="320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علل </a:t>
            </a:r>
            <a:r>
              <a:rPr lang="en-US" sz="320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SAH</a:t>
            </a:r>
            <a:br>
              <a:rPr lang="en-US" sz="320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endParaRPr lang="fa-IR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6FBA226-E592-C704-5420-1B4056ADD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680612"/>
              </p:ext>
            </p:extLst>
          </p:nvPr>
        </p:nvGraphicFramePr>
        <p:xfrm>
          <a:off x="1360967" y="1378499"/>
          <a:ext cx="6481639" cy="301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4240862" y="673025"/>
            <a:ext cx="3542282" cy="6366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علائم</a:t>
            </a:r>
            <a:endParaRPr lang="fa-IR" dirty="0"/>
          </a:p>
        </p:txBody>
      </p:sp>
      <p:pic>
        <p:nvPicPr>
          <p:cNvPr id="238" name="Google Shape;238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780" r="36813"/>
          <a:stretch/>
        </p:blipFill>
        <p:spPr>
          <a:xfrm>
            <a:off x="1035349" y="392275"/>
            <a:ext cx="2673188" cy="4104599"/>
          </a:xfrm>
          <a:prstGeom prst="rect">
            <a:avLst/>
          </a:prstGeom>
        </p:spPr>
      </p:pic>
      <p:cxnSp>
        <p:nvCxnSpPr>
          <p:cNvPr id="239" name="Google Shape;239;p30"/>
          <p:cNvCxnSpPr/>
          <p:nvPr/>
        </p:nvCxnSpPr>
        <p:spPr>
          <a:xfrm>
            <a:off x="8354925" y="844500"/>
            <a:ext cx="0" cy="345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0"/>
          <p:cNvCxnSpPr/>
          <p:nvPr/>
        </p:nvCxnSpPr>
        <p:spPr>
          <a:xfrm>
            <a:off x="419124" y="4499700"/>
            <a:ext cx="8300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30"/>
          <p:cNvCxnSpPr/>
          <p:nvPr/>
        </p:nvCxnSpPr>
        <p:spPr>
          <a:xfrm>
            <a:off x="1035338" y="392275"/>
            <a:ext cx="0" cy="4104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8"/>
          <p:cNvSpPr txBox="1">
            <a:spLocks/>
          </p:cNvSpPr>
          <p:nvPr/>
        </p:nvSpPr>
        <p:spPr>
          <a:xfrm>
            <a:off x="4572000" y="1476924"/>
            <a:ext cx="3721311" cy="26542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rtl="1">
              <a:buClrTx/>
              <a:buFontTx/>
            </a:pPr>
            <a:r>
              <a:rPr lang="fa-IR" sz="180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سردرد شدید و ناگهانی ( مهم ترین علامت بالینی)</a:t>
            </a:r>
            <a:br>
              <a:rPr lang="fa-IR" sz="180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180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تهوع</a:t>
            </a:r>
            <a:br>
              <a:rPr lang="fa-IR" sz="180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180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استفراغ</a:t>
            </a:r>
            <a:br>
              <a:rPr lang="fa-IR" sz="180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180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سرگیجه</a:t>
            </a:r>
          </a:p>
          <a:p>
            <a:pPr algn="r" rtl="1">
              <a:buClrTx/>
              <a:buFontTx/>
            </a:pPr>
            <a:r>
              <a:rPr lang="fa-IR" sz="1800" dirty="0" err="1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فتوفوبی</a:t>
            </a:r>
            <a:br>
              <a:rPr lang="fa-IR" sz="180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1800" dirty="0">
                <a:solidFill>
                  <a:srgbClr val="091E42"/>
                </a:solidFill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درد و سفتی گردن</a:t>
            </a:r>
            <a:endParaRPr lang="fa-IR" sz="1800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عوامل خطر</a:t>
            </a:r>
            <a:endParaRPr dirty="0"/>
          </a:p>
        </p:txBody>
      </p:sp>
      <p:cxnSp>
        <p:nvCxnSpPr>
          <p:cNvPr id="221" name="Google Shape;221;p28"/>
          <p:cNvCxnSpPr/>
          <p:nvPr/>
        </p:nvCxnSpPr>
        <p:spPr>
          <a:xfrm>
            <a:off x="421650" y="4574150"/>
            <a:ext cx="631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8"/>
          <p:cNvCxnSpPr/>
          <p:nvPr/>
        </p:nvCxnSpPr>
        <p:spPr>
          <a:xfrm>
            <a:off x="2413675" y="4352640"/>
            <a:ext cx="630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itle 24">
            <a:extLst>
              <a:ext uri="{FF2B5EF4-FFF2-40B4-BE49-F238E27FC236}">
                <a16:creationId xmlns:a16="http://schemas.microsoft.com/office/drawing/2014/main" id="{DF150E95-ECFB-FDD0-8085-A29E28382BE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572000" y="1239234"/>
            <a:ext cx="3687850" cy="2822154"/>
          </a:xfrm>
        </p:spPr>
        <p:txBody>
          <a:bodyPr/>
          <a:lstStyle/>
          <a:p>
            <a:pPr algn="r" rtl="1"/>
            <a:r>
              <a:rPr lang="fa-IR" sz="20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سابقه خانوادگی</a:t>
            </a:r>
            <a:br>
              <a:rPr lang="fa-IR" sz="20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20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اختلالات بافت همبند ارثی</a:t>
            </a:r>
            <a:br>
              <a:rPr lang="fa-IR" sz="20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20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سیگار</a:t>
            </a:r>
            <a:br>
              <a:rPr lang="fa-IR" sz="20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20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فشار خون بالا</a:t>
            </a:r>
            <a:br>
              <a:rPr lang="fa-IR" sz="20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</a:br>
            <a:r>
              <a:rPr lang="fa-IR" sz="2000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مصرف زیاد الکل</a:t>
            </a:r>
            <a:endParaRPr lang="fa-IR" sz="2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یافته های تشخیصی</a:t>
            </a:r>
            <a:endParaRPr dirty="0"/>
          </a:p>
        </p:txBody>
      </p:sp>
      <p:sp>
        <p:nvSpPr>
          <p:cNvPr id="248" name="Google Shape;248;p31"/>
          <p:cNvSpPr txBox="1">
            <a:spLocks noGrp="1"/>
          </p:cNvSpPr>
          <p:nvPr>
            <p:ph type="subTitle" idx="1"/>
          </p:nvPr>
        </p:nvSpPr>
        <p:spPr>
          <a:xfrm>
            <a:off x="793497" y="1364525"/>
            <a:ext cx="3612000" cy="4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CT</a:t>
            </a:r>
            <a:endParaRPr dirty="0"/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2"/>
          </p:nvPr>
        </p:nvSpPr>
        <p:spPr>
          <a:xfrm>
            <a:off x="4738503" y="1364525"/>
            <a:ext cx="3612000" cy="4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MRI</a:t>
            </a:r>
            <a:endParaRPr dirty="0"/>
          </a:p>
        </p:txBody>
      </p:sp>
      <p:cxnSp>
        <p:nvCxnSpPr>
          <p:cNvPr id="251" name="Google Shape;251;p31"/>
          <p:cNvCxnSpPr/>
          <p:nvPr/>
        </p:nvCxnSpPr>
        <p:spPr>
          <a:xfrm>
            <a:off x="4572000" y="1260050"/>
            <a:ext cx="0" cy="345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D62B607-1AF8-42C4-8387-85A359141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71" y="1881418"/>
            <a:ext cx="2720663" cy="2666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6A724-CE57-143C-846B-37301FB7F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828" y="1881418"/>
            <a:ext cx="2262332" cy="24645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title"/>
          </p:nvPr>
        </p:nvSpPr>
        <p:spPr>
          <a:xfrm>
            <a:off x="2263599" y="626723"/>
            <a:ext cx="4616801" cy="8801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درمان</a:t>
            </a:r>
            <a:endParaRPr sz="3600" dirty="0"/>
          </a:p>
        </p:txBody>
      </p:sp>
      <p:sp>
        <p:nvSpPr>
          <p:cNvPr id="317" name="Google Shape;317;p36"/>
          <p:cNvSpPr txBox="1">
            <a:spLocks noGrp="1"/>
          </p:cNvSpPr>
          <p:nvPr>
            <p:ph type="subTitle" idx="1"/>
          </p:nvPr>
        </p:nvSpPr>
        <p:spPr>
          <a:xfrm>
            <a:off x="1465499" y="1506909"/>
            <a:ext cx="6281216" cy="3009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b="1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استراحت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b="1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داروهایی مثل :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0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پیراستام</a:t>
            </a:r>
            <a:r>
              <a:rPr lang="fa-IR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0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سیتی</a:t>
            </a:r>
            <a:r>
              <a:rPr lang="fa-IR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 </a:t>
            </a:r>
            <a:r>
              <a:rPr lang="fa-IR" b="0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کولین</a:t>
            </a:r>
            <a:endParaRPr lang="fa-IR" b="0" i="0" dirty="0">
              <a:solidFill>
                <a:srgbClr val="091E42"/>
              </a:solidFill>
              <a:effectLst/>
              <a:highlight>
                <a:srgbClr val="F4F5F7"/>
              </a:highlight>
              <a:latin typeface="Roboto" panose="02000000000000000000" pitchFamily="2" charset="0"/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0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نیمودیپین</a:t>
            </a:r>
            <a:endParaRPr lang="fa-IR" b="0" i="0" dirty="0">
              <a:solidFill>
                <a:srgbClr val="091E42"/>
              </a:solidFill>
              <a:effectLst/>
              <a:highlight>
                <a:srgbClr val="F4F5F7"/>
              </a:highlight>
              <a:latin typeface="Roboto" panose="02000000000000000000" pitchFamily="2" charset="0"/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0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فنوباربیتال</a:t>
            </a:r>
            <a:endParaRPr lang="fa-IR" b="0" i="0" dirty="0">
              <a:solidFill>
                <a:srgbClr val="091E42"/>
              </a:solidFill>
              <a:effectLst/>
              <a:highlight>
                <a:srgbClr val="F4F5F7"/>
              </a:highlight>
              <a:latin typeface="Roboto" panose="02000000000000000000" pitchFamily="2" charset="0"/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فنی </a:t>
            </a:r>
            <a:r>
              <a:rPr lang="fa-IR" b="0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توئین</a:t>
            </a:r>
            <a:endParaRPr lang="fa-IR" b="0" i="0" dirty="0">
              <a:solidFill>
                <a:srgbClr val="091E42"/>
              </a:solidFill>
              <a:effectLst/>
              <a:highlight>
                <a:srgbClr val="F4F5F7"/>
              </a:highlight>
              <a:latin typeface="Roboto" panose="02000000000000000000" pitchFamily="2" charset="0"/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0" i="0" dirty="0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ضد تب و مسکن </a:t>
            </a:r>
          </a:p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b="1" i="0" dirty="0" err="1">
                <a:solidFill>
                  <a:srgbClr val="091E42"/>
                </a:solidFill>
                <a:effectLst/>
                <a:highlight>
                  <a:srgbClr val="F4F5F7"/>
                </a:highlight>
                <a:latin typeface="Roboto" panose="02000000000000000000" pitchFamily="2" charset="0"/>
                <a:cs typeface="B Nazanin" panose="00000400000000000000" pitchFamily="2" charset="-78"/>
              </a:rPr>
              <a:t>کرانیوتومی</a:t>
            </a:r>
            <a:endParaRPr b="1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fectious Disease: Meningitis by Slidesgo">
  <a:themeElements>
    <a:clrScheme name="Simple Light">
      <a:dk1>
        <a:srgbClr val="3A2A2A"/>
      </a:dk1>
      <a:lt1>
        <a:srgbClr val="F3EDEA"/>
      </a:lt1>
      <a:dk2>
        <a:srgbClr val="D1C4BE"/>
      </a:dk2>
      <a:lt2>
        <a:srgbClr val="E8BD8F"/>
      </a:lt2>
      <a:accent1>
        <a:srgbClr val="D1928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142</Words>
  <Application>Microsoft Office PowerPoint</Application>
  <PresentationFormat>On-screen Show (16:9)</PresentationFormat>
  <Paragraphs>35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Helvetica Neue</vt:lpstr>
      <vt:lpstr>Fragment Mono</vt:lpstr>
      <vt:lpstr>B Titr</vt:lpstr>
      <vt:lpstr>Bebas Neue</vt:lpstr>
      <vt:lpstr>B Nazanin</vt:lpstr>
      <vt:lpstr>Roboto</vt:lpstr>
      <vt:lpstr>Arial</vt:lpstr>
      <vt:lpstr>Infectious Disease: Meningitis by Slidesgo</vt:lpstr>
      <vt:lpstr>Subarachnoid hemorrhage</vt:lpstr>
      <vt:lpstr>سکته های هموراژیک</vt:lpstr>
      <vt:lpstr>PowerPoint Presentation</vt:lpstr>
      <vt:lpstr>PowerPoint Presentation</vt:lpstr>
      <vt:lpstr>علل SAH </vt:lpstr>
      <vt:lpstr>علائم</vt:lpstr>
      <vt:lpstr>عوامل خطر</vt:lpstr>
      <vt:lpstr>یافته های تشخیصی</vt:lpstr>
      <vt:lpstr>درمان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Subarachnoid hemorrhage</dc:title>
  <cp:lastModifiedBy>DC</cp:lastModifiedBy>
  <cp:revision>2</cp:revision>
  <dcterms:modified xsi:type="dcterms:W3CDTF">2024-06-08T20:36:38Z</dcterms:modified>
</cp:coreProperties>
</file>