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7" r:id="rId3"/>
    <p:sldId id="265" r:id="rId4"/>
    <p:sldId id="257" r:id="rId5"/>
    <p:sldId id="258" r:id="rId6"/>
    <p:sldId id="269" r:id="rId7"/>
    <p:sldId id="270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B9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9" autoAdjust="0"/>
    <p:restoredTop sz="94343" autoAdjust="0"/>
  </p:normalViewPr>
  <p:slideViewPr>
    <p:cSldViewPr snapToGrid="0">
      <p:cViewPr varScale="1">
        <p:scale>
          <a:sx n="78" d="100"/>
          <a:sy n="78" d="100"/>
        </p:scale>
        <p:origin x="64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06T12:39:54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928 980,'0'0,"0"0,0 0,-34-34,25 25,9 9,-26-26,23 23,3 3,0 0,0 0,0 0,0 0,0 0</inkml:trace>
  <inkml:trace contextRef="#ctx0" brushRef="#br0" timeOffset="594">1100 602,'0'0,"0"0,0 0,0 0,0 0,0 0,0 0,0 0,0 0,0-34,0 22,0 24</inkml:trace>
  <inkml:trace contextRef="#ctx0" brushRef="#br0" timeOffset="1750">1271 602,'0'0,"0"0,0 0,0 0,0 0,0 0,0 0,0 0,0 0,0 0,0 0,0 0,0 0,0 0,0 0,0 0,0 0,0 0,0 0,0 0,-34 0,34 34,0-2,0-29,0 31,-29-34,24 0,-30 35,9-9,18-18,-26 26,12-34,9 0,-21 35,-3-35,5 0,-36 0,38 0,-9 0,4 0,25 0,20-35,-44 35,28 0,6 0,6-34,21 34,-20 0,-7-34,0-1,35 35,-1-34,-34 34,69-35,34 35,-34 0,-1 0,-68 0,35 35,-35-35,0 34,0 1,0-1,0 0,0 1,0-1,-35 0,35 1,-34-1,0-34,34 11,0 12,-35-23,28 0,-20 0,27-34,0 32,-34 4,1-35,31 32,-32 1,6-28,22 21,-29-61,35 44,0 13,-34-57,34 31,0 5,0-37,0 43,0-51,0 8,0 50,34-65,1 16,-30 56,-10-11,39-46,-33 67,-2-30,32 0,-28 30,-3-33,28 35,-21 0,-7-34,0 17,0 17,0 0,0 0,0 0,0 0,0 0,0 0,0 0,0 0</inkml:trace>
  <inkml:trace contextRef="#ctx0" brushRef="#br0" timeOffset="2551">378 1667,'-34'-34,"31"32,3 2,-32 2,3-31,24 24,-29 5,-16-25,31 15,19 10,-21-21,8 8,-22 13,18 0,0-34,17-1,0 24,-35-47,1-10,34-35,0 34,34-34,1 34,-1 0,69-34,35 35,-1-36,1 70,-1 0,1-1,-70 35,1 0,0 35,34-35,-69 34,35 0,0 1,-69-35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06T12:40:00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1238,'0'0,"0"0,0 0,0 0,0 0,0 0,0-34,0 34,23 0,-12 0,24-35,45 9,-57 18,45-26,0 11,-33 11,34-22,-14 16,-7 1,90-17,-82 20,59-41,92 21,-153 25,63-51,21 26,-120 30,67-26,-17 30,-67 0,33 0,-34 0,0 0,0 0,0 0,-34 34,-1 0,-24-14,15-5,-59 53,59-38,-15 9,-10 30,49-49,-28-6,-21 21,58-30,-47 24,24 5,33-33,-33-2,34 1,0-25,0 16,35-25,28-9,-23 17,97-112,-72 74,77-43,64-65,-135 113,-5-20,72-58,-113 112,18-19,26-25,-65 65,61-26,-34-2,-28 30,31-33,-6 35,-21 0,-7 0,0 0,0 0,0 0,-35 35,1 33,22-43,-45 54,23-11,28-56,-57 45,63-23,0-32,-68 65,-28-35,89-30,-62 33,14-8,41-20,-20-7,11 0,11 0,-22 0,17 0,17 0,0 0,51-34,-16-1,-28 28,20-54,7-8,-30 62,61-55,2-4,-65 64,101-67,-46 11,-45 47,56-23,-44 10,-13 13,23 11,-34 0,0 0,0 0,0 0,-34 0,-1 69,27-52,-121 104,-43 16,151-120,-130 138,14-53,137-101,-138 102,79-73,50-26,-26 31,11-11,14-14,-24 24,13-34,7 0,14 0,0 0,0 0,0 0,0 0,35-34,-29 27,56-55,110-75,-161 128,219-154,-69 34,-150 121,160-130,-88 56,-63 61,15-13,10 11,-22 11,-23-22,19 34,-3 0,-16 0,0 0,-35 0,1 34,25-25,-51 51,-77 78,120-121,-172 103,22 13,162-129,-167 100,53-45,101-50,-85 60,51-43,35-18,-52 27,48-14,8-8,-22-13,19 0,-2 34,18-34,0 0,-34 0,17 0,17 0,0 0,0 0,17-34,-17 2,0 30,34-67,21 14,-41 41,89-54,-80 45,-12 11,24-22,-17 15,-2 3,1-1,-34 0,17 17,0 0,-69 34,1 1,59-31,-51 26,-9 39,69-69,-34 34,4-4,25-25,5 29,0-17,0-34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06T12:40:09.098"/>
    </inkml:context>
    <inkml:brush xml:id="br0">
      <inkml:brushProperty name="width" value="0.5" units="cm"/>
      <inkml:brushProperty name="height" value="0.5" units="cm"/>
    </inkml:brush>
  </inkml:definitions>
  <inkml:trace contextRef="#ctx0" brushRef="#br0">206 1444,'0'0,"0"0,0-35,0 35,0-34,0 34,0 0,0 0,0 0,0 0,0 0,0 0,0 0</inkml:trace>
  <inkml:trace contextRef="#ctx0" brushRef="#br0" timeOffset="986">344 1066,'0'0,"0"0,0 0,0 0,-35-35,35 35,35-34,-35 0,0-1,0 1,34 34,-34-34,34-1,1-33,33 33,36 1,-36-1,35 1,-65 22,27-10,4 22,-53 0,3 0,15 0,-31 0,28 34,-31-34,0 0,35 0,-18 0,-34 34,42-34,-16 0,-9 35,21-14,-8-8,-13-13,18 18,-1-1,-17 17,0-21,0-13,0 0,0 0,-35-13,18 13,34 0</inkml:trace>
  <inkml:trace contextRef="#ctx0" brushRef="#br0" timeOffset="1888">241 1203,'0'0,"0"0,0 0,0 0,-35-34,35 34,35-34,-35-1,0 1,0-1,34-33,0 33,1 1,-35-35,103 35,-35-35,36 35,-1-35,-35 69,1-34,0 34,-35 0,35 34,-67-34,30 0,3 0,-1 0,-5 29,-24-24,30-5,-11 25,-14-15,-10-10,0 20,0-6,0 21,0-21,0-14,0 0</inkml:trace>
  <inkml:trace contextRef="#ctx0" brushRef="#br0" timeOffset="3355">0 653,'0'0,"0"0,0 0,0 0,0 0,0 0,0 0,0 0,0 0,0 0,0 0,0 0,0-34,0 23,34 22,21-47,-6 3,88-1,-80 20,23-6,23-15,1 1,-1 0,0 34,0 0,0 0,-34 0,34 0,0 34,-34-34,-1 34,1 1,-35 33,35 35,-35-34,-34 0,35 34,-35-34,0-1,0 1,0-34,0-1,-35 0,35-3,0-27,-34 30,-35 0,-34-34,-10 23,54-11,-112-47,77 35,16 0,-60-34,79 19,50-4,-26-16,25 25,-14-14,-10 24,27 0,14-34,-7-1,0 32,0-28,34-4,-34 35,34-34,-3-57,-27 79,64-57,-14 16,-39 38,88-54,-35 23,-33 23,34-46,-13 51,-9 2,22-53,-39 39,43 26,-4 4,-48 0,61-34,-14 34,-53 0,39 0,-20 34,-29-30,25-8,4 38,-33-33,33 33,28-34,-56 0,-6 68,29-39,-23-23,28 28,-34-10,0-14,0 25,0 5,0-11,-69 39,36-35,-2 3,-34-2,45-22,-21 45,-24-23,53-26,-71-16,-16 43,90-31,-77-8,-47 4,136 0,-136 34,45-34,81 0,-92 0,24 0,55 0,-45-34,25 34,20 0,-11-35,17 35,2 0,-19-34,22 20,-8-6,21-15,0 25,0-48,-34 23,28 29,46-56,-40 27,0 33,0-65,33 35,-32 30,-1 2,30-29,-25 24,-5 5,0-26,0 17,34 9,9 0,-17 0,-26 0</inkml:trace>
  <inkml:trace contextRef="#ctx0" brushRef="#br0" timeOffset="4691">309 963,'0'0,"0"0,0 0,0 0,0 0,0 0,0 0,0 0,0 0,0 0,0-35,0 35,0 0,0-34,0-35,0 35,0 0,0-35,0 0,69 0,0 1,34-1,0-34,34 0,-34 0,1 68,-70 18,0 0,69-17,-78 34,19 0,59 34,-34 0,0 1,-60-31,50 26,10 4,-69-34,34 35,29-4,-57-28,63 66,-42-42,-20-20,28 62,-35-23,0-23,0 11,0 5,0-9,-35 38,21-40,-6 13,-49 28,47-47,-59 25,-22 21,84-55,-99 9,-20 46,129-63,-154 25,1 2,152-30,-161-2,61-27,82 20,-75 7,56-24,25 13,-46-23,28 34,11 0,-5-34,20 20,-41 28,21-49,22 24,-11-12,-11-11,26 26,16-53,-8 27,0 30,0-96,0 68,0 30,34-67,-6 13,-21 44,61-57,-43 19,-15 31,93-15,-62-8,-14 15,42 27,-36 0,3-34,33-1,-46 24,22 22,24-11,-53 0,2 35,85-1,-93-31,15 29,42 1,-65-32,66 68,-39-11,-23-48,-6 59,24-21,-14-27,-10 13,0 6,0-11,0-29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06T12:40:17.250"/>
    </inkml:context>
    <inkml:brush xml:id="br0">
      <inkml:brushProperty name="width" value="0.5" units="cm"/>
      <inkml:brushProperty name="height" value="0.5" units="cm"/>
    </inkml:brush>
  </inkml:definitions>
  <inkml:trace contextRef="#ctx0" brushRef="#br0">929 1076,'0'0,"0"0,0 0,0 0,0 0,0 0,0 0,0 0,0 0,0 0,0 0,-35 0,9 0,18 0,-26 35,13-35,7 0,-20 0,17 0,0 0,17 0,-35 0,32 0,-28 0,-35-33,63 31,-31-32,-23 6,45 22,-22-63,10 45,13 14,-57-59,48 11,5 13,-19-24,19 40,-5-45,-14 5,24 49,20 6,-44-55,28 58,46-12,-40-11,0 32,34-31,-2 1,-29 30,31-33,-6 8,-21 20,27-27,-11 10,-12 13,24-23,5 34,-12 0,41-34,-39 19,9-5,64 20,-69 0,1 0,33 0,-55 0,43 35,13-1,-63-31,57 63,2-1,-62-62,66 101,-40-46,-24-48,30 93,-11-28,-14-47,24 41,-13-9,-7-17,20 60,-18-55,-32-27,16 82,0-70,-34 3,34 33,0-56,-35 42,1-20,32-33,4 64,-34-33,30-31,-67 32,40-5,24-24,-30 30,-14-10,30-16,-50 26,28-15,13-6,-75 20,55-18,-7-32,-48 16,70 0,-37 0,1-34,55 27,-41 14,21-41,31 31,-63-29,34 0,30 30,-33-33,8 35,20 0,7-34,-23 11,12 12,-24-58,35 50,0 4,-34-20,20 21,28-40,-14-15,0 51,34-33,-34-18,0 59,35-48,33-45,-66 101,65-65,-4 35,-57 30,63-67,-42 41,-20 21,62-27,-46 10,-12 14,23-25,4 35,-7 0,4-34,-21 19,40 30,15-15,-51 0,33 0,17 0,-54 0,7 0,48 34,-65-31,60 29,-31 0,-31-30,66 67,-40-13,-21-43,61 55,-43-18,-15-31,24 50,-13-28,-8-14,-13 42,0-36,35 3,-35 33,0-45,0 20,0 25,0-52,0 35,-35-18,32-30,6 61,-37-31,34-34,-69 69,39-39,26-26,-99 65,53-69,31 0,-49 34,5-34,22 0,-27 0,18 0,-3 0,-50 0,65 0,7-34,-72 0,79 26,-21-19,11-7,30 31,-61-28,32-2,32 31,-68-67,40 12,23 46,6-58,-24 44,14 16,10-26,0-6,0 14,0-8,0 19,0-2,34-51,-21 44,9 16,12-60,-26 53,19-2,7-17,-30 32,61-28,-31-3,-34 34,69-35,-9 35,-52 0,61 0,-34 0,-70 0</inkml:trace>
  <inkml:trace contextRef="#ctx0" brushRef="#br0" timeOffset="2591">448 1076,'0'0,"0"0,0 0,0 0,0 0,0 0,0 0,0 0,0 0,34 0,-34 0,0 0,34 0,-34 0,0 0,0 35,-23-35,12 0,11 34,-19-14,4-5,15 19,0-19,-35-30,1 49,25-24,9-10,-25 25,18-19,7-6,-28-6,26 6,2 0,0 0,-67-35,33 35,8-26,18 18,-61-26,47 12,10 9,-14-13,17 18,9-27,0 23,-34-10,34-12,0 26,0-53,34-42,-30 92,27-81,35-41,-64 128,101-132,-46 52,-45 67,91-51,-55-3,-27 41,82-3,-44-6,-15 11,59-5,-57 19,11 30,46-50,-70 25,38 20,32-10,-85 0,67 0,-17 35,-63-33,59 30,1 0,-61-30,30 67,21 13,-41-61,20 48,-10 3,-13-41,23 38,-14-11,-6-13,21 58,-20-56,4-25,-19 81,0-70,34 2,-68 34,27-54,14 73,-41-19,31-63,-29 57,-1 3,32-64,-68 67,41-12,22-45,-63 57,21-21,27-28,-13 15,-7-15,13-6,-6 20,18-18,-71 3,-16 49,68-44,1-48,-35 59,55-28,-75-14,-14 41,97-32,-91-4,-1 2,93 0,-64-34,11 34,48 0,-59 0,45-25,14 15,-25-24,16 34,4 0,-20-34,20 19,-4-39,-15 20,23 23,-13-13,-10-44,28 55,-22-9,28-47,0 66,-35-28,35-1,0 30,35-67,-35 42,0 20,34-62,11 46,-21 12,44-58,-13 32,-6 5,54-2,-60 19,51-5,9-14,-74 24,80 20,-6-10,-86 0,69 0,17 34,-96-31,55 29,36 1,-93-32,29 33,23 24,-45-47,56 58,-42-18,-17-33,-9 85,0-39,0-25,-35 64,18-52,34-102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88534-86AF-4F77-A538-8FB50EDE0FE7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439AB-8A19-4F4D-BE6B-D98FBCBCA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371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https://rashasite.ir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439AB-8A19-4F4D-BE6B-D98FBCBCA5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26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https://rashasite.ir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439AB-8A19-4F4D-BE6B-D98FBCBCA5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02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 /><Relationship Id="rId1" Type="http://schemas.openxmlformats.org/officeDocument/2006/relationships/slideLayout" Target="../slideLayouts/slideLayout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180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 /><Relationship Id="rId3" Type="http://schemas.openxmlformats.org/officeDocument/2006/relationships/customXml" Target="../ink/ink1.xml" /><Relationship Id="rId7" Type="http://schemas.openxmlformats.org/officeDocument/2006/relationships/customXml" Target="../ink/ink3.xml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6.png" /><Relationship Id="rId5" Type="http://schemas.openxmlformats.org/officeDocument/2006/relationships/customXml" Target="../ink/ink2.xml" /><Relationship Id="rId10" Type="http://schemas.openxmlformats.org/officeDocument/2006/relationships/image" Target="../media/image8.png" /><Relationship Id="rId4" Type="http://schemas.openxmlformats.org/officeDocument/2006/relationships/image" Target="../media/image5.png" /><Relationship Id="rId9" Type="http://schemas.openxmlformats.org/officeDocument/2006/relationships/customXml" Target="../ink/ink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B52FD0F-DD0C-FF95-B918-865023441F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1331" y="0"/>
            <a:ext cx="12303331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3B4A92D-8C21-140B-9133-3D4DAC779B21}"/>
              </a:ext>
            </a:extLst>
          </p:cNvPr>
          <p:cNvSpPr txBox="1"/>
          <p:nvPr/>
        </p:nvSpPr>
        <p:spPr>
          <a:xfrm>
            <a:off x="6096000" y="5009901"/>
            <a:ext cx="55630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a-IR" sz="2800" b="1" u="sng" dirty="0">
                <a:solidFill>
                  <a:schemeClr val="accent2"/>
                </a:solidFill>
              </a:rPr>
              <a:t>Riehl’s  interaction model</a:t>
            </a:r>
            <a:r>
              <a:rPr lang="fa-IR" sz="2800" b="1" dirty="0">
                <a:solidFill>
                  <a:schemeClr val="accent2"/>
                </a:solidFill>
              </a:rPr>
              <a:t> </a:t>
            </a:r>
          </a:p>
          <a:p>
            <a:pPr algn="l"/>
            <a:r>
              <a:rPr lang="en-GB" sz="2800" i="1" dirty="0">
                <a:solidFill>
                  <a:schemeClr val="accent2"/>
                </a:solidFill>
              </a:rPr>
              <a:t>P</a:t>
            </a:r>
            <a:r>
              <a:rPr lang="fa-IR" sz="2800" i="1" dirty="0">
                <a:solidFill>
                  <a:schemeClr val="accent2"/>
                </a:solidFill>
              </a:rPr>
              <a:t>rofessor : Mr.Rasouli</a:t>
            </a:r>
          </a:p>
          <a:p>
            <a:pPr algn="l"/>
            <a:r>
              <a:rPr lang="fa-IR" sz="2800" i="1" dirty="0">
                <a:solidFill>
                  <a:schemeClr val="accent2"/>
                </a:solidFill>
              </a:rPr>
              <a:t>Presenter :F.Hashemi</a:t>
            </a:r>
            <a:endParaRPr lang="en-US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501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66FDF9-BB49-581B-9626-C088845CC5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51"/>
            <a:ext cx="12192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C4843CD-FED2-8CA3-9BDA-086515A836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23" y="381101"/>
            <a:ext cx="3992754" cy="5395631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2D1C193-6B89-22AF-EF3F-98C058F92BEC}"/>
              </a:ext>
            </a:extLst>
          </p:cNvPr>
          <p:cNvSpPr txBox="1"/>
          <p:nvPr/>
        </p:nvSpPr>
        <p:spPr>
          <a:xfrm>
            <a:off x="5088396" y="698419"/>
            <a:ext cx="6972481" cy="45243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dirty="0"/>
              <a:t>In Riehl's model, interacting with the patient requires advanced skills </a:t>
            </a:r>
          </a:p>
          <a:p>
            <a:r>
              <a:rPr lang="en-US" dirty="0"/>
              <a:t>for nurses, as empathy and non-verbal communication must be </a:t>
            </a:r>
          </a:p>
          <a:p>
            <a:r>
              <a:rPr lang="en-US" dirty="0"/>
              <a:t>interpreted very well and nursing diagnoses and interventions must </a:t>
            </a:r>
          </a:p>
          <a:p>
            <a:r>
              <a:rPr lang="en-US" dirty="0"/>
              <a:t>be applied accordingly. Communication should not be handled only </a:t>
            </a:r>
          </a:p>
          <a:p>
            <a:r>
              <a:rPr lang="en-US" dirty="0"/>
              <a:t>verbally. With Riehl's model, nursing diagnoses and interventions </a:t>
            </a:r>
          </a:p>
          <a:p>
            <a:r>
              <a:rPr lang="en-US" dirty="0"/>
              <a:t>can be implemented by using symbols with patients who cannot </a:t>
            </a:r>
          </a:p>
          <a:p>
            <a:r>
              <a:rPr lang="en-US" dirty="0"/>
              <a:t>communicate verbally.</a:t>
            </a:r>
            <a:r>
              <a:rPr lang="fa-IR" dirty="0"/>
              <a:t> In</a:t>
            </a:r>
            <a:r>
              <a:rPr lang="en-US" dirty="0"/>
              <a:t> the model, symbols are analyzed with the FANCAP formulation. </a:t>
            </a:r>
          </a:p>
          <a:p>
            <a:r>
              <a:rPr lang="en-US" dirty="0"/>
              <a:t>The nurse interprets and evaluates the actions, reactions, and </a:t>
            </a:r>
          </a:p>
          <a:p>
            <a:r>
              <a:rPr lang="en-US" dirty="0"/>
              <a:t>thoughts of the patient. These obtained data are symbols for the </a:t>
            </a:r>
          </a:p>
          <a:p>
            <a:r>
              <a:rPr lang="en-US" dirty="0"/>
              <a:t>nurse. Problems are identified based on the main headings and </a:t>
            </a:r>
          </a:p>
          <a:p>
            <a:r>
              <a:rPr lang="en-US" dirty="0"/>
              <a:t>symbols in the </a:t>
            </a:r>
            <a:r>
              <a:rPr lang="fa-IR" dirty="0"/>
              <a:t>below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 </a:t>
            </a: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•Fluids •Aeration •Nutrition •Communication •Activity •Pain</a:t>
            </a:r>
          </a:p>
          <a:p>
            <a:r>
              <a:rPr lang="en-US" dirty="0"/>
              <a:t>FANCAP data can be obtained physiologically, environmentally, </a:t>
            </a:r>
          </a:p>
          <a:p>
            <a:r>
              <a:rPr lang="en-US" dirty="0"/>
              <a:t>sociocultural, and psychologically. In the model, it was aimed that </a:t>
            </a:r>
          </a:p>
          <a:p>
            <a:r>
              <a:rPr lang="en-US" dirty="0"/>
              <a:t>nurses provide as comprehensive care as possible.</a:t>
            </a:r>
          </a:p>
        </p:txBody>
      </p:sp>
    </p:spTree>
    <p:extLst>
      <p:ext uri="{BB962C8B-B14F-4D97-AF65-F5344CB8AC3E}">
        <p14:creationId xmlns:p14="http://schemas.microsoft.com/office/powerpoint/2010/main" val="2945728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149246" y="321624"/>
            <a:ext cx="5354974" cy="5738438"/>
            <a:chOff x="6149247" y="927100"/>
            <a:chExt cx="4483100" cy="5003800"/>
          </a:xfrm>
        </p:grpSpPr>
        <p:sp>
          <p:nvSpPr>
            <p:cNvPr id="32" name="Rounded Rectangle 31"/>
            <p:cNvSpPr/>
            <p:nvPr/>
          </p:nvSpPr>
          <p:spPr>
            <a:xfrm>
              <a:off x="6149247" y="927100"/>
              <a:ext cx="4483100" cy="5003800"/>
            </a:xfrm>
            <a:prstGeom prst="roundRect">
              <a:avLst>
                <a:gd name="adj" fmla="val 3204"/>
              </a:avLst>
            </a:prstGeom>
            <a:solidFill>
              <a:schemeClr val="bg2"/>
            </a:solidFill>
            <a:ln>
              <a:noFill/>
            </a:ln>
            <a:effectLst>
              <a:outerShdw blurRad="241300" dist="127000" dir="4800000" algn="t" rotWithShape="0">
                <a:prstClr val="black">
                  <a:alpha val="2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149247" y="3124198"/>
              <a:ext cx="4483100" cy="1103921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>
              <a:innerShdw blurRad="292100">
                <a:schemeClr val="tx1">
                  <a:lumMod val="85000"/>
                  <a:lumOff val="15000"/>
                </a:schemeClr>
              </a:inn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en-US" sz="3200" kern="0" dirty="0">
                  <a:solidFill>
                    <a:schemeClr val="bg1"/>
                  </a:solidFill>
                  <a:latin typeface="Arial" panose="020B0604020202020204" pitchFamily="34" charset="0"/>
                  <a:cs typeface="Arial" pitchFamily="34" charset="0"/>
                </a:rPr>
                <a:t>   </a:t>
              </a:r>
              <a:r>
                <a:rPr lang="fa-IR" sz="3200" kern="0" dirty="0">
                  <a:solidFill>
                    <a:schemeClr val="bg1"/>
                  </a:solidFill>
                  <a:latin typeface="Arial" panose="020B0604020202020204" pitchFamily="34" charset="0"/>
                  <a:cs typeface="Arial" pitchFamily="34" charset="0"/>
                </a:rPr>
                <a:t>Excess fluid Volume</a:t>
              </a:r>
              <a:endParaRPr 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 flipH="1">
              <a:off x="6316670" y="1994930"/>
              <a:ext cx="365760" cy="365760"/>
            </a:xfrm>
            <a:prstGeom prst="ellipse">
              <a:avLst/>
            </a:prstGeom>
            <a:solidFill>
              <a:schemeClr val="bg2"/>
            </a:solidFill>
            <a:ln w="38100">
              <a:solidFill>
                <a:schemeClr val="accent5"/>
              </a:solidFill>
            </a:ln>
            <a:effectLst>
              <a:innerShdw blurRad="63500" dist="63500" dir="108000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Oval 73"/>
            <p:cNvSpPr/>
            <p:nvPr/>
          </p:nvSpPr>
          <p:spPr>
            <a:xfrm flipH="1">
              <a:off x="6316670" y="4991627"/>
              <a:ext cx="365760" cy="365760"/>
            </a:xfrm>
            <a:prstGeom prst="ellipse">
              <a:avLst/>
            </a:prstGeom>
            <a:solidFill>
              <a:schemeClr val="bg2"/>
            </a:solidFill>
            <a:ln w="38100">
              <a:solidFill>
                <a:schemeClr val="accent5"/>
              </a:solidFill>
            </a:ln>
            <a:effectLst>
              <a:innerShdw blurRad="63500" dist="63500" dir="108000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/>
            <p:nvPr/>
          </p:nvCxnSpPr>
          <p:spPr>
            <a:xfrm flipV="1">
              <a:off x="6149247" y="5572127"/>
              <a:ext cx="4483100" cy="14892"/>
            </a:xfrm>
            <a:prstGeom prst="line">
              <a:avLst/>
            </a:prstGeom>
            <a:ln>
              <a:solidFill>
                <a:schemeClr val="accent5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636777" y="321623"/>
            <a:ext cx="5405976" cy="5738439"/>
            <a:chOff x="1559653" y="927100"/>
            <a:chExt cx="4483100" cy="5003800"/>
          </a:xfrm>
        </p:grpSpPr>
        <p:grpSp>
          <p:nvGrpSpPr>
            <p:cNvPr id="5" name="Group 4"/>
            <p:cNvGrpSpPr/>
            <p:nvPr/>
          </p:nvGrpSpPr>
          <p:grpSpPr>
            <a:xfrm>
              <a:off x="1559653" y="927100"/>
              <a:ext cx="4483100" cy="5003800"/>
              <a:chOff x="1559653" y="927100"/>
              <a:chExt cx="4483100" cy="5003800"/>
            </a:xfrm>
          </p:grpSpPr>
          <p:sp>
            <p:nvSpPr>
              <p:cNvPr id="4" name="Rounded Rectangle 3"/>
              <p:cNvSpPr/>
              <p:nvPr/>
            </p:nvSpPr>
            <p:spPr>
              <a:xfrm>
                <a:off x="1559653" y="927100"/>
                <a:ext cx="4483100" cy="5003800"/>
              </a:xfrm>
              <a:prstGeom prst="roundRect">
                <a:avLst>
                  <a:gd name="adj" fmla="val 3204"/>
                </a:avLst>
              </a:prstGeom>
              <a:solidFill>
                <a:schemeClr val="bg2"/>
              </a:solidFill>
              <a:ln>
                <a:noFill/>
              </a:ln>
              <a:effectLst>
                <a:outerShdw blurRad="241300" dist="127000" dir="4800000" algn="t" rotWithShape="0">
                  <a:prstClr val="black">
                    <a:alpha val="2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 flipV="1">
                <a:off x="1559653" y="5572127"/>
                <a:ext cx="4483100" cy="14892"/>
              </a:xfrm>
              <a:prstGeom prst="line">
                <a:avLst/>
              </a:prstGeom>
              <a:ln>
                <a:solidFill>
                  <a:schemeClr val="accent2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Oval 39"/>
              <p:cNvSpPr/>
              <p:nvPr/>
            </p:nvSpPr>
            <p:spPr>
              <a:xfrm>
                <a:off x="5522653" y="1994930"/>
                <a:ext cx="365760" cy="365760"/>
              </a:xfrm>
              <a:prstGeom prst="ellipse">
                <a:avLst/>
              </a:prstGeom>
              <a:solidFill>
                <a:schemeClr val="bg2"/>
              </a:solidFill>
              <a:ln w="38100">
                <a:solidFill>
                  <a:schemeClr val="accent2"/>
                </a:solidFill>
              </a:ln>
              <a:effectLst>
                <a:innerShdw blurRad="63500" dist="63500" dir="10800000">
                  <a:schemeClr val="tx1">
                    <a:alpha val="50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5522653" y="4991627"/>
                <a:ext cx="365760" cy="365760"/>
              </a:xfrm>
              <a:prstGeom prst="ellipse">
                <a:avLst/>
              </a:prstGeom>
              <a:solidFill>
                <a:schemeClr val="bg2"/>
              </a:solidFill>
              <a:ln w="38100">
                <a:solidFill>
                  <a:schemeClr val="accent2"/>
                </a:solidFill>
              </a:ln>
              <a:effectLst>
                <a:innerShdw blurRad="63500" dist="63500" dir="10800000">
                  <a:schemeClr val="tx1">
                    <a:alpha val="50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Rectangle 5"/>
            <p:cNvSpPr/>
            <p:nvPr/>
          </p:nvSpPr>
          <p:spPr>
            <a:xfrm>
              <a:off x="1559653" y="3124198"/>
              <a:ext cx="4483100" cy="110392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innerShdw blurRad="292100">
                <a:schemeClr val="tx1">
                  <a:lumMod val="85000"/>
                  <a:lumOff val="15000"/>
                </a:schemeClr>
              </a:inn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kern="0" dirty="0">
                  <a:solidFill>
                    <a:schemeClr val="bg1"/>
                  </a:solidFill>
                  <a:latin typeface="Arial" panose="020B0604020202020204" pitchFamily="34" charset="0"/>
                  <a:cs typeface="Arial" pitchFamily="34" charset="0"/>
                </a:rPr>
                <a:t>   </a:t>
              </a:r>
              <a:endParaRPr lang="en-US" sz="3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 flipH="1">
            <a:off x="6786123" y="2575429"/>
            <a:ext cx="4100535" cy="718184"/>
            <a:chOff x="1250000" y="3091254"/>
            <a:chExt cx="4100535" cy="718184"/>
          </a:xfrm>
        </p:grpSpPr>
        <p:sp>
          <p:nvSpPr>
            <p:cNvPr id="37" name="Rectangle 36"/>
            <p:cNvSpPr/>
            <p:nvPr/>
          </p:nvSpPr>
          <p:spPr>
            <a:xfrm>
              <a:off x="1250000" y="3101552"/>
              <a:ext cx="774701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4000" kern="0" spc="-300" dirty="0">
                <a:solidFill>
                  <a:schemeClr val="bg2"/>
                </a:solidFill>
                <a:latin typeface="Arial" panose="020B0604020202020204" pitchFamily="34" charset="0"/>
                <a:cs typeface="B Titr" panose="00000700000000000000" pitchFamily="2" charset="-78"/>
              </a:endParaRPr>
            </a:p>
          </p:txBody>
        </p:sp>
        <p:cxnSp>
          <p:nvCxnSpPr>
            <p:cNvPr id="38" name="Straight Connector 37"/>
            <p:cNvCxnSpPr>
              <a:cxnSpLocks/>
            </p:cNvCxnSpPr>
            <p:nvPr/>
          </p:nvCxnSpPr>
          <p:spPr>
            <a:xfrm flipH="1">
              <a:off x="1795841" y="3122031"/>
              <a:ext cx="255295" cy="1029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2171795" y="3091254"/>
              <a:ext cx="317874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endParaRPr lang="en-US" sz="3600" spc="-150" dirty="0">
                <a:solidFill>
                  <a:schemeClr val="bg1"/>
                </a:solidFill>
                <a:latin typeface="Arial" panose="020B0604020202020204" pitchFamily="34" charset="0"/>
                <a:cs typeface="B Titr" panose="00000700000000000000" pitchFamily="2" charset="-78"/>
              </a:endParaRPr>
            </a:p>
          </p:txBody>
        </p:sp>
      </p:grpSp>
      <p:sp>
        <p:nvSpPr>
          <p:cNvPr id="63" name="Rounded Rectangle 62"/>
          <p:cNvSpPr/>
          <p:nvPr/>
        </p:nvSpPr>
        <p:spPr>
          <a:xfrm flipV="1">
            <a:off x="5678877" y="1643859"/>
            <a:ext cx="899638" cy="22859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50000">
                <a:schemeClr val="bg1"/>
              </a:gs>
              <a:gs pos="16000">
                <a:schemeClr val="bg1">
                  <a:lumMod val="75000"/>
                </a:schemeClr>
              </a:gs>
              <a:gs pos="84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unded Rectangle 71"/>
          <p:cNvSpPr/>
          <p:nvPr/>
        </p:nvSpPr>
        <p:spPr>
          <a:xfrm>
            <a:off x="5678877" y="5071034"/>
            <a:ext cx="822960" cy="228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50000">
                <a:schemeClr val="bg1"/>
              </a:gs>
              <a:gs pos="16000">
                <a:schemeClr val="bg1">
                  <a:lumMod val="75000"/>
                </a:schemeClr>
              </a:gs>
              <a:gs pos="84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 flipH="1">
            <a:off x="1086303" y="3113028"/>
            <a:ext cx="8041601" cy="1582063"/>
            <a:chOff x="1250000" y="3101552"/>
            <a:chExt cx="5063855" cy="2562310"/>
          </a:xfrm>
        </p:grpSpPr>
        <p:sp>
          <p:nvSpPr>
            <p:cNvPr id="34" name="Rectangle 33"/>
            <p:cNvSpPr/>
            <p:nvPr/>
          </p:nvSpPr>
          <p:spPr>
            <a:xfrm>
              <a:off x="1250000" y="3101552"/>
              <a:ext cx="774701" cy="9098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2800" kern="0" spc="-300" dirty="0">
                <a:solidFill>
                  <a:schemeClr val="bg2"/>
                </a:solidFill>
                <a:latin typeface="Arial" panose="020B0604020202020204" pitchFamily="34" charset="0"/>
                <a:cs typeface="B Titr" panose="00000700000000000000" pitchFamily="2" charset="-78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135115" y="3255480"/>
              <a:ext cx="3178740" cy="24083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fa-IR" sz="2800" spc="-150" dirty="0">
                  <a:solidFill>
                    <a:schemeClr val="bg1"/>
                  </a:solidFill>
                  <a:latin typeface="Arial" panose="020B0604020202020204" pitchFamily="34" charset="0"/>
                  <a:cs typeface="B Titr" panose="00000700000000000000" pitchFamily="2" charset="-78"/>
                </a:rPr>
                <a:t>Risk for electolyte imbalance </a:t>
              </a:r>
              <a:endParaRPr lang="en-US" sz="2800" spc="-150" dirty="0">
                <a:solidFill>
                  <a:schemeClr val="bg1"/>
                </a:solidFill>
                <a:latin typeface="Arial" panose="020B0604020202020204" pitchFamily="34" charset="0"/>
                <a:cs typeface="B Titr" panose="00000700000000000000" pitchFamily="2" charset="-78"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671048" y="4107285"/>
            <a:ext cx="5424951" cy="1021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GB" sz="1400" kern="0" dirty="0">
                <a:solidFill>
                  <a:schemeClr val="accent2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Evaluation: There was no increase in edema over the tibia. It was</a:t>
            </a:r>
          </a:p>
          <a:p>
            <a:pPr algn="ctr">
              <a:lnSpc>
                <a:spcPct val="110000"/>
              </a:lnSpc>
            </a:pPr>
            <a:r>
              <a:rPr lang="en-GB" sz="1400" kern="0" dirty="0">
                <a:solidFill>
                  <a:schemeClr val="accent2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observed that there was a decrease in the electrolyte values of the</a:t>
            </a:r>
          </a:p>
          <a:p>
            <a:pPr algn="ctr">
              <a:lnSpc>
                <a:spcPct val="110000"/>
              </a:lnSpc>
            </a:pPr>
            <a:r>
              <a:rPr lang="en-GB" sz="1400" kern="0" dirty="0">
                <a:solidFill>
                  <a:schemeClr val="accent2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patient on the 7th day. (Sodium: 138 mmol/L, Potassium: 4.7</a:t>
            </a:r>
          </a:p>
          <a:p>
            <a:pPr algn="ctr">
              <a:lnSpc>
                <a:spcPct val="110000"/>
              </a:lnSpc>
            </a:pPr>
            <a:r>
              <a:rPr lang="en-GB" sz="1400" kern="0" dirty="0">
                <a:solidFill>
                  <a:schemeClr val="accent2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mmol/dl, Calcium: 8.4 mmol/L, Chlorine: 102 mmol/L</a:t>
            </a:r>
            <a:endParaRPr lang="en-US" sz="1400" kern="0" dirty="0">
              <a:solidFill>
                <a:schemeClr val="accent2"/>
              </a:solidFill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9465FA-758C-BCB6-1D7E-DDDC45B5F1DD}"/>
              </a:ext>
            </a:extLst>
          </p:cNvPr>
          <p:cNvSpPr txBox="1"/>
          <p:nvPr/>
        </p:nvSpPr>
        <p:spPr>
          <a:xfrm>
            <a:off x="7200963" y="358477"/>
            <a:ext cx="38538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600" dirty="0"/>
              <a:t>Interventions: The patient's vital signs, </a:t>
            </a:r>
            <a:r>
              <a:rPr lang="fa-IR" sz="1600" dirty="0"/>
              <a:t>I&amp;O checked </a:t>
            </a:r>
            <a:r>
              <a:rPr lang="en-GB" sz="1600" dirty="0"/>
              <a:t>.  Peripheral edema findings in regions such as neck</a:t>
            </a:r>
          </a:p>
          <a:p>
            <a:pPr algn="l"/>
            <a:r>
              <a:rPr lang="en-GB" sz="1600" dirty="0"/>
              <a:t>veins, tibia, ankle, back, and sacrum were evaluated. The edematous</a:t>
            </a:r>
          </a:p>
          <a:p>
            <a:pPr algn="l"/>
            <a:r>
              <a:rPr lang="en-GB" sz="1600" dirty="0"/>
              <a:t>region has been upgraded. Fluid restrictio</a:t>
            </a:r>
            <a:r>
              <a:rPr lang="fa-IR" sz="1600" dirty="0"/>
              <a:t>n, </a:t>
            </a:r>
            <a:endParaRPr lang="en-GB" sz="1600" dirty="0"/>
          </a:p>
          <a:p>
            <a:pPr algn="l"/>
            <a:r>
              <a:rPr lang="en-GB" sz="1600" dirty="0"/>
              <a:t>diuretic therapy was performed. Before and after dialysis, the</a:t>
            </a:r>
            <a:r>
              <a:rPr lang="fa-IR" sz="1600" dirty="0"/>
              <a:t> pa</a:t>
            </a:r>
            <a:r>
              <a:rPr lang="en-GB" sz="1600" dirty="0"/>
              <a:t>tient's edema, fluid, and electrolyte levels were evaluated </a:t>
            </a:r>
            <a:r>
              <a:rPr lang="fa-IR" sz="1600" dirty="0"/>
              <a:t>.</a:t>
            </a:r>
            <a:endParaRPr lang="en-GB" sz="1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2290D29-01D2-A413-259D-DBD7845E7109}"/>
              </a:ext>
            </a:extLst>
          </p:cNvPr>
          <p:cNvSpPr txBox="1"/>
          <p:nvPr/>
        </p:nvSpPr>
        <p:spPr>
          <a:xfrm>
            <a:off x="6578515" y="4133100"/>
            <a:ext cx="4589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a-IR" dirty="0">
                <a:solidFill>
                  <a:schemeClr val="accent5">
                    <a:lumMod val="75000"/>
                  </a:schemeClr>
                </a:solidFill>
              </a:rPr>
              <a:t>Evaliation : no increase in edema and amount of urine 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B9D818-B571-3C52-AA9D-4A1396F49DA0}"/>
              </a:ext>
            </a:extLst>
          </p:cNvPr>
          <p:cNvSpPr txBox="1"/>
          <p:nvPr/>
        </p:nvSpPr>
        <p:spPr>
          <a:xfrm>
            <a:off x="893014" y="587608"/>
            <a:ext cx="46759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/>
              <a:t>Interventions: The patient's vital signs, </a:t>
            </a:r>
            <a:r>
              <a:rPr lang="fa-IR" sz="1600" dirty="0"/>
              <a:t>I&amp;O</a:t>
            </a:r>
            <a:endParaRPr lang="en-US" sz="1600" dirty="0"/>
          </a:p>
          <a:p>
            <a:pPr algn="l"/>
            <a:r>
              <a:rPr lang="en-US" sz="1600" dirty="0"/>
              <a:t>recorded. Edema control was</a:t>
            </a:r>
            <a:r>
              <a:rPr lang="fa-IR" sz="1600" dirty="0"/>
              <a:t> p</a:t>
            </a:r>
            <a:r>
              <a:rPr lang="en-US" sz="1600" dirty="0"/>
              <a:t>erformed in terms of peripheral edema. Fluid restriction was done.</a:t>
            </a:r>
          </a:p>
          <a:p>
            <a:pPr algn="l"/>
            <a:r>
              <a:rPr lang="en-US" sz="1600" dirty="0"/>
              <a:t>Edema and fluid electrolyte values were monitored before and after</a:t>
            </a:r>
            <a:r>
              <a:rPr lang="fa-IR" sz="1600" dirty="0"/>
              <a:t> dial</a:t>
            </a:r>
            <a:r>
              <a:rPr lang="en-US" sz="1600" dirty="0"/>
              <a:t>ysis. Antidiuretic treatment ordered according to the physician's</a:t>
            </a:r>
          </a:p>
          <a:p>
            <a:pPr algn="l"/>
            <a:r>
              <a:rPr lang="en-US" sz="1600" dirty="0"/>
              <a:t>request was applied.</a:t>
            </a:r>
          </a:p>
        </p:txBody>
      </p:sp>
    </p:spTree>
    <p:extLst>
      <p:ext uri="{BB962C8B-B14F-4D97-AF65-F5344CB8AC3E}">
        <p14:creationId xmlns:p14="http://schemas.microsoft.com/office/powerpoint/2010/main" val="3249566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554686" y="259774"/>
            <a:ext cx="5439332" cy="5756637"/>
            <a:chOff x="1559653" y="927100"/>
            <a:chExt cx="4483100" cy="5003800"/>
          </a:xfrm>
        </p:grpSpPr>
        <p:sp>
          <p:nvSpPr>
            <p:cNvPr id="4" name="Rounded Rectangle 3"/>
            <p:cNvSpPr/>
            <p:nvPr/>
          </p:nvSpPr>
          <p:spPr>
            <a:xfrm>
              <a:off x="1559653" y="927100"/>
              <a:ext cx="4483100" cy="5003800"/>
            </a:xfrm>
            <a:prstGeom prst="roundRect">
              <a:avLst>
                <a:gd name="adj" fmla="val 3204"/>
              </a:avLst>
            </a:prstGeom>
            <a:solidFill>
              <a:schemeClr val="bg2"/>
            </a:solidFill>
            <a:ln>
              <a:noFill/>
            </a:ln>
            <a:effectLst>
              <a:outerShdw blurRad="241300" dist="127000" dir="4800000" algn="t" rotWithShape="0">
                <a:prstClr val="black">
                  <a:alpha val="2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559653" y="3122857"/>
              <a:ext cx="4483100" cy="114669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innerShdw blurRad="292100">
                <a:schemeClr val="tx1">
                  <a:lumMod val="85000"/>
                  <a:lumOff val="15000"/>
                </a:schemeClr>
              </a:inn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</a:rPr>
                <a:t>Ineffective breathing pattern</a:t>
              </a:r>
              <a:endParaRPr lang="fa-IR" sz="3200" dirty="0">
                <a:solidFill>
                  <a:schemeClr val="bg1"/>
                </a:solidFill>
              </a:endParaRPr>
            </a:p>
            <a:p>
              <a:pPr algn="ctr"/>
              <a:endParaRPr lang="en-US" sz="3200" dirty="0">
                <a:solidFill>
                  <a:schemeClr val="bg1"/>
                </a:solidFill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V="1">
              <a:off x="1559653" y="5572127"/>
              <a:ext cx="4483100" cy="14892"/>
            </a:xfrm>
            <a:prstGeom prst="line">
              <a:avLst/>
            </a:prstGeom>
            <a:ln>
              <a:solidFill>
                <a:schemeClr val="accent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5522653" y="1994930"/>
              <a:ext cx="365760" cy="365760"/>
            </a:xfrm>
            <a:prstGeom prst="ellipse">
              <a:avLst/>
            </a:prstGeom>
            <a:solidFill>
              <a:schemeClr val="bg2"/>
            </a:solidFill>
            <a:ln w="38100">
              <a:solidFill>
                <a:schemeClr val="accent1">
                  <a:lumMod val="75000"/>
                </a:schemeClr>
              </a:solidFill>
            </a:ln>
            <a:effectLst>
              <a:innerShdw blurRad="63500" dist="63500" dir="108000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5522653" y="4991627"/>
              <a:ext cx="365760" cy="365760"/>
            </a:xfrm>
            <a:prstGeom prst="ellipse">
              <a:avLst/>
            </a:prstGeom>
            <a:solidFill>
              <a:schemeClr val="bg2"/>
            </a:solidFill>
            <a:ln w="38100">
              <a:solidFill>
                <a:schemeClr val="accent1">
                  <a:lumMod val="75000"/>
                </a:schemeClr>
              </a:solidFill>
            </a:ln>
            <a:effectLst>
              <a:innerShdw blurRad="63500" dist="63500" dir="108000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158665" y="259774"/>
            <a:ext cx="5429914" cy="5714228"/>
            <a:chOff x="6078034" y="927100"/>
            <a:chExt cx="4554313" cy="5003800"/>
          </a:xfrm>
        </p:grpSpPr>
        <p:sp>
          <p:nvSpPr>
            <p:cNvPr id="32" name="Rounded Rectangle 31"/>
            <p:cNvSpPr/>
            <p:nvPr/>
          </p:nvSpPr>
          <p:spPr>
            <a:xfrm>
              <a:off x="6149247" y="927100"/>
              <a:ext cx="4483100" cy="5003800"/>
            </a:xfrm>
            <a:prstGeom prst="roundRect">
              <a:avLst>
                <a:gd name="adj" fmla="val 3204"/>
              </a:avLst>
            </a:prstGeom>
            <a:solidFill>
              <a:schemeClr val="bg2"/>
            </a:solidFill>
            <a:ln>
              <a:noFill/>
            </a:ln>
            <a:effectLst>
              <a:outerShdw blurRad="241300" dist="127000" dir="4800000" algn="t" rotWithShape="0">
                <a:prstClr val="black">
                  <a:alpha val="2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078034" y="3165253"/>
              <a:ext cx="4554312" cy="112910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innerShdw blurRad="292100">
                <a:schemeClr val="tx1">
                  <a:lumMod val="85000"/>
                  <a:lumOff val="15000"/>
                </a:schemeClr>
              </a:inn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 flipH="1">
              <a:off x="6316670" y="1994930"/>
              <a:ext cx="365760" cy="365760"/>
            </a:xfrm>
            <a:prstGeom prst="ellipse">
              <a:avLst/>
            </a:prstGeom>
            <a:solidFill>
              <a:schemeClr val="bg2"/>
            </a:solidFill>
            <a:ln w="38100">
              <a:solidFill>
                <a:schemeClr val="accent3"/>
              </a:solidFill>
            </a:ln>
            <a:effectLst>
              <a:innerShdw blurRad="63500" dist="63500" dir="108000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 flipH="1">
              <a:off x="6316670" y="4991627"/>
              <a:ext cx="365760" cy="365760"/>
            </a:xfrm>
            <a:prstGeom prst="ellipse">
              <a:avLst/>
            </a:prstGeom>
            <a:solidFill>
              <a:schemeClr val="bg2"/>
            </a:solidFill>
            <a:ln w="38100">
              <a:solidFill>
                <a:schemeClr val="accent3"/>
              </a:solidFill>
            </a:ln>
            <a:effectLst>
              <a:innerShdw blurRad="63500" dist="63500" dir="108000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/>
            <p:nvPr/>
          </p:nvCxnSpPr>
          <p:spPr>
            <a:xfrm flipV="1">
              <a:off x="6149247" y="5572127"/>
              <a:ext cx="4483100" cy="14892"/>
            </a:xfrm>
            <a:prstGeom prst="line">
              <a:avLst/>
            </a:prstGeom>
            <a:ln>
              <a:solidFill>
                <a:schemeClr val="tx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Rounded Rectangle 62"/>
          <p:cNvSpPr/>
          <p:nvPr/>
        </p:nvSpPr>
        <p:spPr>
          <a:xfrm flipV="1">
            <a:off x="5678877" y="1558366"/>
            <a:ext cx="883477" cy="228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50000">
                <a:schemeClr val="bg1"/>
              </a:gs>
              <a:gs pos="16000">
                <a:schemeClr val="bg1">
                  <a:lumMod val="75000"/>
                </a:schemeClr>
              </a:gs>
              <a:gs pos="84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unded Rectangle 71"/>
          <p:cNvSpPr/>
          <p:nvPr/>
        </p:nvSpPr>
        <p:spPr>
          <a:xfrm>
            <a:off x="5678877" y="5071034"/>
            <a:ext cx="822960" cy="228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50000">
                <a:schemeClr val="bg1"/>
              </a:gs>
              <a:gs pos="16000">
                <a:schemeClr val="bg1">
                  <a:lumMod val="75000"/>
                </a:schemeClr>
              </a:gs>
              <a:gs pos="84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Rectangle 319"/>
          <p:cNvSpPr/>
          <p:nvPr/>
        </p:nvSpPr>
        <p:spPr>
          <a:xfrm>
            <a:off x="929043" y="4126095"/>
            <a:ext cx="3895308" cy="1425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GB" sz="1600" kern="0" dirty="0">
                <a:solidFill>
                  <a:schemeClr val="accent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Evaluation: Recorded at SpO2:99-100 levels. In blood gas </a:t>
            </a:r>
          </a:p>
          <a:p>
            <a:pPr algn="ctr">
              <a:lnSpc>
                <a:spcPct val="110000"/>
              </a:lnSpc>
            </a:pPr>
            <a:r>
              <a:rPr lang="en-GB" sz="1600" kern="0" dirty="0">
                <a:solidFill>
                  <a:schemeClr val="accent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monitoring pH:7.396, pO2:96 mmHg, pCO2:36 mmHg, SaO2:97%, </a:t>
            </a:r>
          </a:p>
          <a:p>
            <a:pPr algn="ctr">
              <a:lnSpc>
                <a:spcPct val="110000"/>
              </a:lnSpc>
            </a:pPr>
            <a:r>
              <a:rPr lang="en-GB" sz="1600" kern="0" dirty="0">
                <a:solidFill>
                  <a:schemeClr val="accent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HCO3:24.8 mEq/L</a:t>
            </a:r>
            <a:r>
              <a:rPr lang="fa-IR" sz="1600" kern="0" dirty="0">
                <a:solidFill>
                  <a:schemeClr val="accent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 </a:t>
            </a:r>
            <a:endParaRPr lang="en-US" sz="1600" kern="0" dirty="0">
              <a:solidFill>
                <a:schemeClr val="accent1"/>
              </a:solidFill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1DA9376-FCB3-2811-EFF6-ED369C48FF67}"/>
              </a:ext>
            </a:extLst>
          </p:cNvPr>
          <p:cNvGrpSpPr/>
          <p:nvPr/>
        </p:nvGrpSpPr>
        <p:grpSpPr>
          <a:xfrm flipH="1">
            <a:off x="2054018" y="3479764"/>
            <a:ext cx="4100535" cy="718184"/>
            <a:chOff x="1250000" y="3091254"/>
            <a:chExt cx="4100535" cy="71818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47718450-ECE2-A13D-94A5-7D84904272A0}"/>
                </a:ext>
              </a:extLst>
            </p:cNvPr>
            <p:cNvSpPr/>
            <p:nvPr/>
          </p:nvSpPr>
          <p:spPr>
            <a:xfrm>
              <a:off x="1250000" y="3101552"/>
              <a:ext cx="774701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4000" kern="0" spc="-300" dirty="0">
                <a:solidFill>
                  <a:schemeClr val="bg2"/>
                </a:solidFill>
                <a:latin typeface="Arial" panose="020B0604020202020204" pitchFamily="34" charset="0"/>
                <a:cs typeface="B Titr" panose="00000700000000000000" pitchFamily="2" charset="-78"/>
              </a:endParaRP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EB50F24-B0C7-8CA8-9731-53EEE03ED733}"/>
                </a:ext>
              </a:extLst>
            </p:cNvPr>
            <p:cNvCxnSpPr/>
            <p:nvPr/>
          </p:nvCxnSpPr>
          <p:spPr>
            <a:xfrm>
              <a:off x="2051136" y="3122031"/>
              <a:ext cx="0" cy="58477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EDCEB6C-C686-4B0B-1305-4DD59641EC00}"/>
                </a:ext>
              </a:extLst>
            </p:cNvPr>
            <p:cNvSpPr/>
            <p:nvPr/>
          </p:nvSpPr>
          <p:spPr>
            <a:xfrm>
              <a:off x="2171795" y="3091254"/>
              <a:ext cx="317874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endParaRPr lang="en-US" sz="3600" spc="-150" dirty="0">
                <a:solidFill>
                  <a:schemeClr val="bg1"/>
                </a:solidFill>
                <a:latin typeface="Arial" panose="020B0604020202020204" pitchFamily="34" charset="0"/>
                <a:cs typeface="B Titr" panose="00000700000000000000" pitchFamily="2" charset="-78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8D5D0C3-3B7D-53E8-08A2-81D69F5A8E1E}"/>
              </a:ext>
            </a:extLst>
          </p:cNvPr>
          <p:cNvGrpSpPr/>
          <p:nvPr/>
        </p:nvGrpSpPr>
        <p:grpSpPr>
          <a:xfrm flipH="1">
            <a:off x="1593119" y="4555284"/>
            <a:ext cx="2912205" cy="498229"/>
            <a:chOff x="1250000" y="3091254"/>
            <a:chExt cx="4100535" cy="1445259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DC0B780-BF8A-2A12-4034-63C559DAA2B3}"/>
                </a:ext>
              </a:extLst>
            </p:cNvPr>
            <p:cNvSpPr/>
            <p:nvPr/>
          </p:nvSpPr>
          <p:spPr>
            <a:xfrm>
              <a:off x="1250000" y="3101552"/>
              <a:ext cx="774701" cy="14349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4000" kern="0" spc="-300" dirty="0">
                <a:solidFill>
                  <a:schemeClr val="bg2"/>
                </a:solidFill>
                <a:latin typeface="Arial" panose="020B0604020202020204" pitchFamily="34" charset="0"/>
                <a:cs typeface="B Titr" panose="00000700000000000000" pitchFamily="2" charset="-78"/>
              </a:endParaRP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6042689-3220-D07A-C12B-5A363B801F0D}"/>
                </a:ext>
              </a:extLst>
            </p:cNvPr>
            <p:cNvCxnSpPr/>
            <p:nvPr/>
          </p:nvCxnSpPr>
          <p:spPr>
            <a:xfrm>
              <a:off x="2051136" y="3122031"/>
              <a:ext cx="0" cy="58477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3E1E313-197B-59BF-2F8C-893F0D96FE8F}"/>
                </a:ext>
              </a:extLst>
            </p:cNvPr>
            <p:cNvSpPr/>
            <p:nvPr/>
          </p:nvSpPr>
          <p:spPr>
            <a:xfrm>
              <a:off x="2171795" y="3091254"/>
              <a:ext cx="317874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endParaRPr lang="en-US" sz="3600" spc="-150" dirty="0">
                <a:solidFill>
                  <a:schemeClr val="bg1"/>
                </a:solidFill>
                <a:latin typeface="Arial" panose="020B0604020202020204" pitchFamily="34" charset="0"/>
                <a:cs typeface="B Titr" panose="00000700000000000000" pitchFamily="2" charset="-78"/>
              </a:endParaRP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38045B5E-F7CF-5115-2729-9A9439137CB3}"/>
              </a:ext>
            </a:extLst>
          </p:cNvPr>
          <p:cNvSpPr txBox="1"/>
          <p:nvPr/>
        </p:nvSpPr>
        <p:spPr>
          <a:xfrm>
            <a:off x="743345" y="616766"/>
            <a:ext cx="4748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/>
              <a:t>Interventions: The patient's respiratory rate and rhythm were </a:t>
            </a:r>
          </a:p>
          <a:p>
            <a:pPr algn="l"/>
            <a:r>
              <a:rPr lang="en-US" sz="1200" dirty="0"/>
              <a:t>evaluated and recorded. Tidal volume, Peep, Respiratory Frequency </a:t>
            </a:r>
          </a:p>
          <a:p>
            <a:pPr algn="l"/>
            <a:r>
              <a:rPr lang="en-US" sz="1200" dirty="0"/>
              <a:t>in patient's vital signs, and mechanical ventilation. FiO2 parameters </a:t>
            </a:r>
          </a:p>
          <a:p>
            <a:pPr algn="l"/>
            <a:r>
              <a:rPr lang="en-US" sz="1200" dirty="0"/>
              <a:t>were closely monitored. Endotracheal tube and oral suctioning were </a:t>
            </a:r>
          </a:p>
          <a:p>
            <a:pPr algn="l"/>
            <a:r>
              <a:rPr lang="en-US" sz="1200" dirty="0"/>
              <a:t>performed . A position was given every 2 </a:t>
            </a:r>
            <a:r>
              <a:rPr lang="fa-IR" sz="1200" dirty="0"/>
              <a:t>h</a:t>
            </a:r>
            <a:r>
              <a:rPr lang="en-US" sz="1200" dirty="0"/>
              <a:t>ours. Blood gas values were checke</a:t>
            </a:r>
            <a:r>
              <a:rPr lang="fa-IR" sz="1200" dirty="0"/>
              <a:t>d</a:t>
            </a:r>
            <a:r>
              <a:rPr lang="en-US" sz="1200" dirty="0"/>
              <a:t>. Ordered bronchodilator drugs were </a:t>
            </a:r>
            <a:r>
              <a:rPr lang="fa-IR" sz="1200" dirty="0"/>
              <a:t> a</a:t>
            </a:r>
            <a:r>
              <a:rPr lang="en-US" sz="1200" dirty="0"/>
              <a:t>dministered. Endotracheal tube care and oral care were performed.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1AF8A9-5F5B-8458-34A8-FE7C339D1E17}"/>
              </a:ext>
            </a:extLst>
          </p:cNvPr>
          <p:cNvSpPr txBox="1"/>
          <p:nvPr/>
        </p:nvSpPr>
        <p:spPr>
          <a:xfrm>
            <a:off x="6197982" y="2981227"/>
            <a:ext cx="5439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chemeClr val="bg2"/>
                </a:solidFill>
              </a:rPr>
              <a:t>Imbalanced nutrition: Less than body </a:t>
            </a:r>
          </a:p>
          <a:p>
            <a:pPr algn="l"/>
            <a:r>
              <a:rPr lang="en-US" sz="2400" b="1" dirty="0">
                <a:solidFill>
                  <a:schemeClr val="bg2"/>
                </a:solidFill>
              </a:rPr>
              <a:t>requirement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AB408B-978D-79D0-EE95-21E35B8C9646}"/>
              </a:ext>
            </a:extLst>
          </p:cNvPr>
          <p:cNvSpPr txBox="1"/>
          <p:nvPr/>
        </p:nvSpPr>
        <p:spPr>
          <a:xfrm>
            <a:off x="6811905" y="584205"/>
            <a:ext cx="46821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/>
              <a:t>Interventions: A nasogastric </a:t>
            </a:r>
            <a:r>
              <a:rPr lang="en-GB" sz="1400" dirty="0"/>
              <a:t> tube used </a:t>
            </a:r>
            <a:r>
              <a:rPr lang="en-US" sz="1400" dirty="0"/>
              <a:t>. </a:t>
            </a:r>
            <a:r>
              <a:rPr lang="en-GB" sz="1400" dirty="0"/>
              <a:t>Because </a:t>
            </a:r>
            <a:r>
              <a:rPr lang="en-US" sz="1400" dirty="0"/>
              <a:t>of nausea, the antiemetic drug </a:t>
            </a:r>
            <a:r>
              <a:rPr lang="en-GB" sz="1400" dirty="0"/>
              <a:t>used </a:t>
            </a:r>
            <a:r>
              <a:rPr lang="en-US" sz="1400" dirty="0"/>
              <a:t>Ordered enteral solutions were given. Gastric residual </a:t>
            </a:r>
            <a:r>
              <a:rPr lang="en-GB" sz="1400" dirty="0"/>
              <a:t> vo</a:t>
            </a:r>
            <a:r>
              <a:rPr lang="en-US" sz="1400" dirty="0"/>
              <a:t>lume was checked . Liquid electrolyte values were monitored. . Oral care was </a:t>
            </a:r>
            <a:r>
              <a:rPr lang="en-GB" sz="1400" dirty="0"/>
              <a:t>given</a:t>
            </a:r>
            <a:r>
              <a:rPr lang="en-US" sz="1400" dirty="0"/>
              <a:t> to the patient. The oral mucous membrane was evaluated every </a:t>
            </a:r>
            <a:r>
              <a:rPr lang="en-GB" sz="1400" dirty="0"/>
              <a:t>d</a:t>
            </a:r>
            <a:r>
              <a:rPr lang="en-US" sz="1400" dirty="0"/>
              <a:t>ay.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D29EC1-CCBA-4731-3DBD-BD4450536EA2}"/>
              </a:ext>
            </a:extLst>
          </p:cNvPr>
          <p:cNvSpPr txBox="1"/>
          <p:nvPr/>
        </p:nvSpPr>
        <p:spPr>
          <a:xfrm>
            <a:off x="6876751" y="4121685"/>
            <a:ext cx="3833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Evaluation: Enteral nutrition was provided according to the daily </a:t>
            </a:r>
          </a:p>
          <a:p>
            <a:pPr algn="l"/>
            <a:r>
              <a:rPr lang="en-US" dirty="0">
                <a:solidFill>
                  <a:schemeClr val="tx2"/>
                </a:solidFill>
              </a:rPr>
              <a:t>calorie requirement of the patient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826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516635" y="334721"/>
            <a:ext cx="5526118" cy="5596179"/>
            <a:chOff x="1559653" y="927100"/>
            <a:chExt cx="4483100" cy="5003800"/>
          </a:xfrm>
        </p:grpSpPr>
        <p:sp>
          <p:nvSpPr>
            <p:cNvPr id="4" name="Rounded Rectangle 3"/>
            <p:cNvSpPr/>
            <p:nvPr/>
          </p:nvSpPr>
          <p:spPr>
            <a:xfrm>
              <a:off x="1559653" y="927100"/>
              <a:ext cx="4483100" cy="5003800"/>
            </a:xfrm>
            <a:prstGeom prst="roundRect">
              <a:avLst>
                <a:gd name="adj" fmla="val 3204"/>
              </a:avLst>
            </a:prstGeom>
            <a:solidFill>
              <a:schemeClr val="bg2"/>
            </a:solidFill>
            <a:ln>
              <a:noFill/>
            </a:ln>
            <a:effectLst>
              <a:outerShdw blurRad="241300" dist="127000" dir="4800000" algn="t" rotWithShape="0">
                <a:prstClr val="black">
                  <a:alpha val="2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559653" y="3124198"/>
              <a:ext cx="4483100" cy="110392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>
              <a:innerShdw blurRad="292100">
                <a:schemeClr val="tx1">
                  <a:lumMod val="85000"/>
                  <a:lumOff val="15000"/>
                </a:schemeClr>
              </a:inn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kern="0" dirty="0">
                  <a:solidFill>
                    <a:schemeClr val="bg1"/>
                  </a:solidFill>
                  <a:latin typeface="Arial" panose="020B0604020202020204" pitchFamily="34" charset="0"/>
                  <a:cs typeface="Arial" pitchFamily="34" charset="0"/>
                </a:rPr>
                <a:t>   </a:t>
              </a:r>
              <a:endParaRPr lang="en-US" sz="3200" dirty="0">
                <a:solidFill>
                  <a:schemeClr val="bg1"/>
                </a:solidFill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V="1">
              <a:off x="1559653" y="5572127"/>
              <a:ext cx="4483100" cy="14892"/>
            </a:xfrm>
            <a:prstGeom prst="line">
              <a:avLst/>
            </a:prstGeom>
            <a:ln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5522653" y="1994930"/>
              <a:ext cx="365760" cy="365760"/>
            </a:xfrm>
            <a:prstGeom prst="ellipse">
              <a:avLst/>
            </a:prstGeom>
            <a:solidFill>
              <a:schemeClr val="bg2"/>
            </a:solidFill>
            <a:ln w="38100">
              <a:solidFill>
                <a:schemeClr val="accent4">
                  <a:lumMod val="75000"/>
                </a:schemeClr>
              </a:solidFill>
            </a:ln>
            <a:effectLst>
              <a:innerShdw blurRad="63500" dist="63500" dir="108000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5522653" y="4991627"/>
              <a:ext cx="365760" cy="365760"/>
            </a:xfrm>
            <a:prstGeom prst="ellipse">
              <a:avLst/>
            </a:prstGeom>
            <a:solidFill>
              <a:schemeClr val="bg2"/>
            </a:solidFill>
            <a:ln w="38100">
              <a:solidFill>
                <a:schemeClr val="accent4">
                  <a:lumMod val="75000"/>
                </a:schemeClr>
              </a:solidFill>
            </a:ln>
            <a:effectLst>
              <a:innerShdw blurRad="63500" dist="63500" dir="108000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149247" y="351376"/>
            <a:ext cx="5442292" cy="5579524"/>
            <a:chOff x="6149247" y="927100"/>
            <a:chExt cx="4483100" cy="5003800"/>
          </a:xfrm>
        </p:grpSpPr>
        <p:sp>
          <p:nvSpPr>
            <p:cNvPr id="32" name="Rounded Rectangle 31"/>
            <p:cNvSpPr/>
            <p:nvPr/>
          </p:nvSpPr>
          <p:spPr>
            <a:xfrm>
              <a:off x="6149247" y="927100"/>
              <a:ext cx="4483100" cy="5003800"/>
            </a:xfrm>
            <a:prstGeom prst="roundRect">
              <a:avLst>
                <a:gd name="adj" fmla="val 3204"/>
              </a:avLst>
            </a:prstGeom>
            <a:solidFill>
              <a:schemeClr val="bg2"/>
            </a:solidFill>
            <a:ln>
              <a:noFill/>
            </a:ln>
            <a:effectLst>
              <a:outerShdw blurRad="241300" dist="127000" dir="4800000" algn="t" rotWithShape="0">
                <a:prstClr val="black">
                  <a:alpha val="2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149247" y="3124198"/>
              <a:ext cx="4483100" cy="11039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innerShdw blurRad="292100">
                <a:schemeClr val="tx1">
                  <a:lumMod val="85000"/>
                  <a:lumOff val="15000"/>
                </a:schemeClr>
              </a:inn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kern="0" dirty="0">
                  <a:solidFill>
                    <a:schemeClr val="bg1"/>
                  </a:solidFill>
                  <a:latin typeface="Arial" panose="020B0604020202020204" pitchFamily="34" charset="0"/>
                  <a:cs typeface="Arial" pitchFamily="34" charset="0"/>
                </a:rPr>
                <a:t>   </a:t>
              </a:r>
              <a:endParaRPr 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 flipH="1">
              <a:off x="6316670" y="1994930"/>
              <a:ext cx="365760" cy="365760"/>
            </a:xfrm>
            <a:prstGeom prst="ellipse">
              <a:avLst/>
            </a:prstGeom>
            <a:solidFill>
              <a:schemeClr val="bg2"/>
            </a:solidFill>
            <a:ln w="38100">
              <a:solidFill>
                <a:schemeClr val="accent6">
                  <a:lumMod val="75000"/>
                </a:schemeClr>
              </a:solidFill>
            </a:ln>
            <a:effectLst>
              <a:innerShdw blurRad="63500" dist="63500" dir="108000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 flipH="1">
              <a:off x="6316670" y="4991627"/>
              <a:ext cx="365760" cy="365760"/>
            </a:xfrm>
            <a:prstGeom prst="ellipse">
              <a:avLst/>
            </a:prstGeom>
            <a:solidFill>
              <a:schemeClr val="bg2"/>
            </a:solidFill>
            <a:ln w="38100">
              <a:solidFill>
                <a:schemeClr val="accent6">
                  <a:lumMod val="75000"/>
                </a:schemeClr>
              </a:solidFill>
            </a:ln>
            <a:effectLst>
              <a:innerShdw blurRad="63500" dist="63500" dir="108000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/>
            <p:nvPr/>
          </p:nvCxnSpPr>
          <p:spPr>
            <a:xfrm flipV="1">
              <a:off x="6149247" y="5572127"/>
              <a:ext cx="4483100" cy="14892"/>
            </a:xfrm>
            <a:prstGeom prst="line">
              <a:avLst/>
            </a:prstGeom>
            <a:ln>
              <a:solidFill>
                <a:schemeClr val="accent6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Rounded Rectangle 62"/>
          <p:cNvSpPr/>
          <p:nvPr/>
        </p:nvSpPr>
        <p:spPr>
          <a:xfrm flipV="1">
            <a:off x="5678877" y="1654258"/>
            <a:ext cx="884568" cy="22859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50000">
                <a:schemeClr val="bg1"/>
              </a:gs>
              <a:gs pos="16000">
                <a:schemeClr val="bg1">
                  <a:lumMod val="75000"/>
                </a:schemeClr>
              </a:gs>
              <a:gs pos="84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unded Rectangle 71"/>
          <p:cNvSpPr/>
          <p:nvPr/>
        </p:nvSpPr>
        <p:spPr>
          <a:xfrm>
            <a:off x="5678877" y="5071034"/>
            <a:ext cx="822960" cy="228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50000">
                <a:schemeClr val="bg1"/>
              </a:gs>
              <a:gs pos="16000">
                <a:schemeClr val="bg1">
                  <a:lumMod val="75000"/>
                </a:schemeClr>
              </a:gs>
              <a:gs pos="84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AFAA3A-A0FE-A8AC-7D3B-69E8C848796F}"/>
              </a:ext>
            </a:extLst>
          </p:cNvPr>
          <p:cNvSpPr txBox="1"/>
          <p:nvPr/>
        </p:nvSpPr>
        <p:spPr>
          <a:xfrm>
            <a:off x="6297901" y="3132810"/>
            <a:ext cx="5144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/>
                </a:solidFill>
              </a:rPr>
              <a:t>Risk for unstable blood glucose level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145529-46C8-A99F-E580-B5CDD9BE3305}"/>
              </a:ext>
            </a:extLst>
          </p:cNvPr>
          <p:cNvSpPr txBox="1"/>
          <p:nvPr/>
        </p:nvSpPr>
        <p:spPr>
          <a:xfrm>
            <a:off x="6574499" y="545162"/>
            <a:ext cx="52216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/>
              <a:t>BS checked</a:t>
            </a:r>
            <a:r>
              <a:rPr lang="en-US" dirty="0"/>
              <a:t>. He was followed closely in terms of </a:t>
            </a:r>
            <a:r>
              <a:rPr lang="en-GB" dirty="0"/>
              <a:t>hy</a:t>
            </a:r>
            <a:r>
              <a:rPr lang="en-US" dirty="0"/>
              <a:t>perglycemia and hypoglycemia. The diabetic formula was used in </a:t>
            </a:r>
            <a:r>
              <a:rPr lang="en-GB" dirty="0"/>
              <a:t>e</a:t>
            </a:r>
            <a:r>
              <a:rPr lang="en-US" dirty="0"/>
              <a:t>nteral feeding.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7F9565-4F1F-39D6-2777-DE58796F9669}"/>
              </a:ext>
            </a:extLst>
          </p:cNvPr>
          <p:cNvSpPr txBox="1"/>
          <p:nvPr/>
        </p:nvSpPr>
        <p:spPr>
          <a:xfrm>
            <a:off x="6999752" y="4147704"/>
            <a:ext cx="35894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Evaluation: The patient's blood sugar follow-ups were recorded at </a:t>
            </a:r>
          </a:p>
          <a:p>
            <a:pPr algn="l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120-200 mg/dL levels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F0386C-C3E1-BFA7-45D0-6A2CC06A52DC}"/>
              </a:ext>
            </a:extLst>
          </p:cNvPr>
          <p:cNvSpPr txBox="1"/>
          <p:nvPr/>
        </p:nvSpPr>
        <p:spPr>
          <a:xfrm>
            <a:off x="5184074" y="2512126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E9CB03-53A3-BEE3-C91F-E2AF08FA61EB}"/>
              </a:ext>
            </a:extLst>
          </p:cNvPr>
          <p:cNvSpPr txBox="1"/>
          <p:nvPr/>
        </p:nvSpPr>
        <p:spPr>
          <a:xfrm>
            <a:off x="1636560" y="3071584"/>
            <a:ext cx="4484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/>
                </a:solidFill>
              </a:rPr>
              <a:t>Impaired verbal communication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1A15E4-0BC2-CB50-395B-825AE1CCBE84}"/>
              </a:ext>
            </a:extLst>
          </p:cNvPr>
          <p:cNvSpPr txBox="1"/>
          <p:nvPr/>
        </p:nvSpPr>
        <p:spPr>
          <a:xfrm>
            <a:off x="5180981" y="2515218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61D835-DB44-55F6-19CE-39D4C14BECA5}"/>
              </a:ext>
            </a:extLst>
          </p:cNvPr>
          <p:cNvSpPr txBox="1"/>
          <p:nvPr/>
        </p:nvSpPr>
        <p:spPr>
          <a:xfrm>
            <a:off x="5184074" y="2512126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F4E3D5-C5F6-B6AF-6E9B-5AFF7C33D523}"/>
              </a:ext>
            </a:extLst>
          </p:cNvPr>
          <p:cNvSpPr txBox="1"/>
          <p:nvPr/>
        </p:nvSpPr>
        <p:spPr>
          <a:xfrm>
            <a:off x="5180981" y="2264723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288875F-AC84-E86C-4E6F-38E8437AD83F}"/>
              </a:ext>
            </a:extLst>
          </p:cNvPr>
          <p:cNvSpPr txBox="1"/>
          <p:nvPr/>
        </p:nvSpPr>
        <p:spPr>
          <a:xfrm>
            <a:off x="878277" y="469146"/>
            <a:ext cx="49243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/>
              <a:t>Interventions: The patient's non-verbal behavior was observed. The </a:t>
            </a:r>
            <a:r>
              <a:rPr lang="fa-IR" dirty="0"/>
              <a:t>fa</a:t>
            </a:r>
            <a:r>
              <a:rPr lang="en-GB" dirty="0"/>
              <a:t>cial and body signs of the patient were evaluated. The patient was informed about all </a:t>
            </a:r>
            <a:r>
              <a:rPr lang="fa-IR" dirty="0"/>
              <a:t>pr</a:t>
            </a:r>
            <a:r>
              <a:rPr lang="en-GB" dirty="0"/>
              <a:t>ocedures performed. Family relatives were allowed to meet with </a:t>
            </a:r>
            <a:r>
              <a:rPr lang="fa-IR" dirty="0"/>
              <a:t>t</a:t>
            </a:r>
            <a:r>
              <a:rPr lang="en-GB" dirty="0"/>
              <a:t>he patient during visiting hours.</a:t>
            </a:r>
            <a:endParaRPr lang="fa-IR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7850E43-3F11-CEA1-4084-85DC834DCB28}"/>
              </a:ext>
            </a:extLst>
          </p:cNvPr>
          <p:cNvSpPr txBox="1"/>
          <p:nvPr/>
        </p:nvSpPr>
        <p:spPr>
          <a:xfrm>
            <a:off x="1354216" y="4147704"/>
            <a:ext cx="3746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Evaluation: It was observed that the patient was compliant with the </a:t>
            </a:r>
          </a:p>
          <a:p>
            <a:pPr algn="l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procedures performed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626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3E6C0577-BB34-FB48-A539-15C310E81938}"/>
              </a:ext>
            </a:extLst>
          </p:cNvPr>
          <p:cNvGrpSpPr/>
          <p:nvPr/>
        </p:nvGrpSpPr>
        <p:grpSpPr>
          <a:xfrm>
            <a:off x="516635" y="334721"/>
            <a:ext cx="5526118" cy="5596179"/>
            <a:chOff x="1559653" y="927100"/>
            <a:chExt cx="4483100" cy="5003800"/>
          </a:xfrm>
        </p:grpSpPr>
        <p:sp>
          <p:nvSpPr>
            <p:cNvPr id="3" name="Rounded Rectangle 3">
              <a:extLst>
                <a:ext uri="{FF2B5EF4-FFF2-40B4-BE49-F238E27FC236}">
                  <a16:creationId xmlns:a16="http://schemas.microsoft.com/office/drawing/2014/main" id="{AA442BED-4431-8F45-B198-547FDC514C4A}"/>
                </a:ext>
              </a:extLst>
            </p:cNvPr>
            <p:cNvSpPr/>
            <p:nvPr/>
          </p:nvSpPr>
          <p:spPr>
            <a:xfrm>
              <a:off x="1559653" y="927100"/>
              <a:ext cx="4483100" cy="5003800"/>
            </a:xfrm>
            <a:prstGeom prst="roundRect">
              <a:avLst>
                <a:gd name="adj" fmla="val 3204"/>
              </a:avLst>
            </a:prstGeom>
            <a:solidFill>
              <a:schemeClr val="bg2"/>
            </a:solidFill>
            <a:ln>
              <a:noFill/>
            </a:ln>
            <a:effectLst>
              <a:outerShdw blurRad="241300" dist="127000" dir="4800000" algn="t" rotWithShape="0">
                <a:prstClr val="black">
                  <a:alpha val="2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2C62966-2AFA-1A4A-9C90-3DA40CBC76BE}"/>
                </a:ext>
              </a:extLst>
            </p:cNvPr>
            <p:cNvSpPr/>
            <p:nvPr/>
          </p:nvSpPr>
          <p:spPr>
            <a:xfrm>
              <a:off x="1559653" y="3124198"/>
              <a:ext cx="4483100" cy="110392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>
              <a:innerShdw blurRad="292100">
                <a:schemeClr val="tx1">
                  <a:lumMod val="85000"/>
                  <a:lumOff val="15000"/>
                </a:schemeClr>
              </a:inn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kern="0">
                  <a:solidFill>
                    <a:schemeClr val="bg1"/>
                  </a:solidFill>
                  <a:latin typeface="Arial" panose="020B0604020202020204" pitchFamily="34" charset="0"/>
                  <a:cs typeface="Arial" pitchFamily="34" charset="0"/>
                </a:rPr>
                <a:t>Impaired skin integrity</a:t>
              </a:r>
              <a:endParaRPr lang="en-US" sz="3200" dirty="0">
                <a:solidFill>
                  <a:schemeClr val="bg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AA8611C9-B879-724B-A3F8-2FC807E42F05}"/>
                </a:ext>
              </a:extLst>
            </p:cNvPr>
            <p:cNvCxnSpPr/>
            <p:nvPr/>
          </p:nvCxnSpPr>
          <p:spPr>
            <a:xfrm flipV="1">
              <a:off x="1559653" y="5572127"/>
              <a:ext cx="4483100" cy="14892"/>
            </a:xfrm>
            <a:prstGeom prst="line">
              <a:avLst/>
            </a:prstGeom>
            <a:ln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782F38E-9688-1A4D-9D1D-95BCB00C2276}"/>
                </a:ext>
              </a:extLst>
            </p:cNvPr>
            <p:cNvSpPr/>
            <p:nvPr/>
          </p:nvSpPr>
          <p:spPr>
            <a:xfrm>
              <a:off x="5522653" y="1994930"/>
              <a:ext cx="365760" cy="365760"/>
            </a:xfrm>
            <a:prstGeom prst="ellipse">
              <a:avLst/>
            </a:prstGeom>
            <a:solidFill>
              <a:schemeClr val="bg2"/>
            </a:solidFill>
            <a:ln w="38100">
              <a:solidFill>
                <a:schemeClr val="accent4">
                  <a:lumMod val="75000"/>
                </a:schemeClr>
              </a:solidFill>
            </a:ln>
            <a:effectLst>
              <a:innerShdw blurRad="63500" dist="63500" dir="108000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4CDA764-0905-0E43-AA9C-05A4D95BEB9B}"/>
                </a:ext>
              </a:extLst>
            </p:cNvPr>
            <p:cNvSpPr/>
            <p:nvPr/>
          </p:nvSpPr>
          <p:spPr>
            <a:xfrm>
              <a:off x="5522653" y="4991627"/>
              <a:ext cx="365760" cy="365760"/>
            </a:xfrm>
            <a:prstGeom prst="ellipse">
              <a:avLst/>
            </a:prstGeom>
            <a:solidFill>
              <a:schemeClr val="bg2"/>
            </a:solidFill>
            <a:ln w="38100">
              <a:solidFill>
                <a:schemeClr val="accent4">
                  <a:lumMod val="75000"/>
                </a:schemeClr>
              </a:solidFill>
            </a:ln>
            <a:effectLst>
              <a:innerShdw blurRad="63500" dist="63500" dir="108000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99D750D-D6B8-C24D-9A83-63D6964B87B7}"/>
              </a:ext>
            </a:extLst>
          </p:cNvPr>
          <p:cNvGrpSpPr/>
          <p:nvPr/>
        </p:nvGrpSpPr>
        <p:grpSpPr>
          <a:xfrm>
            <a:off x="6235376" y="305898"/>
            <a:ext cx="5429913" cy="5625002"/>
            <a:chOff x="6088409" y="927100"/>
            <a:chExt cx="4554312" cy="5003800"/>
          </a:xfrm>
        </p:grpSpPr>
        <p:sp>
          <p:nvSpPr>
            <p:cNvPr id="10" name="Rounded Rectangle 31">
              <a:extLst>
                <a:ext uri="{FF2B5EF4-FFF2-40B4-BE49-F238E27FC236}">
                  <a16:creationId xmlns:a16="http://schemas.microsoft.com/office/drawing/2014/main" id="{2806F5F0-BE23-8D4F-ABA7-BBE6314D50A9}"/>
                </a:ext>
              </a:extLst>
            </p:cNvPr>
            <p:cNvSpPr/>
            <p:nvPr/>
          </p:nvSpPr>
          <p:spPr>
            <a:xfrm>
              <a:off x="6149247" y="927100"/>
              <a:ext cx="4483100" cy="5003800"/>
            </a:xfrm>
            <a:prstGeom prst="roundRect">
              <a:avLst>
                <a:gd name="adj" fmla="val 3204"/>
              </a:avLst>
            </a:prstGeom>
            <a:solidFill>
              <a:schemeClr val="bg2"/>
            </a:solidFill>
            <a:ln>
              <a:noFill/>
            </a:ln>
            <a:effectLst>
              <a:outerShdw blurRad="241300" dist="127000" dir="4800000" algn="t" rotWithShape="0">
                <a:prstClr val="black">
                  <a:alpha val="2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1B6593B-91A1-B846-A0C2-C1A8A9F0BF31}"/>
                </a:ext>
              </a:extLst>
            </p:cNvPr>
            <p:cNvSpPr/>
            <p:nvPr/>
          </p:nvSpPr>
          <p:spPr>
            <a:xfrm>
              <a:off x="6088409" y="3154249"/>
              <a:ext cx="4554312" cy="112910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innerShdw blurRad="292100">
                <a:schemeClr val="tx1">
                  <a:lumMod val="85000"/>
                  <a:lumOff val="15000"/>
                </a:schemeClr>
              </a:inn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>
                  <a:solidFill>
                    <a:schemeClr val="bg1"/>
                  </a:solidFill>
                </a:rPr>
                <a:t>Risk for bleeding</a:t>
              </a:r>
              <a:endParaRPr 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885D719-4B6D-EE4F-8247-091D454312AE}"/>
                </a:ext>
              </a:extLst>
            </p:cNvPr>
            <p:cNvSpPr/>
            <p:nvPr/>
          </p:nvSpPr>
          <p:spPr>
            <a:xfrm flipH="1">
              <a:off x="6316670" y="1994930"/>
              <a:ext cx="365760" cy="365760"/>
            </a:xfrm>
            <a:prstGeom prst="ellipse">
              <a:avLst/>
            </a:prstGeom>
            <a:solidFill>
              <a:schemeClr val="bg2"/>
            </a:solidFill>
            <a:ln w="38100">
              <a:solidFill>
                <a:schemeClr val="accent3"/>
              </a:solidFill>
            </a:ln>
            <a:effectLst>
              <a:innerShdw blurRad="63500" dist="63500" dir="108000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B287A54-C8E9-7647-906A-8A82CFB25255}"/>
                </a:ext>
              </a:extLst>
            </p:cNvPr>
            <p:cNvSpPr/>
            <p:nvPr/>
          </p:nvSpPr>
          <p:spPr>
            <a:xfrm flipH="1">
              <a:off x="6316670" y="4991627"/>
              <a:ext cx="365760" cy="365760"/>
            </a:xfrm>
            <a:prstGeom prst="ellipse">
              <a:avLst/>
            </a:prstGeom>
            <a:solidFill>
              <a:schemeClr val="bg2"/>
            </a:solidFill>
            <a:ln w="38100">
              <a:solidFill>
                <a:schemeClr val="accent3"/>
              </a:solidFill>
            </a:ln>
            <a:effectLst>
              <a:innerShdw blurRad="63500" dist="63500" dir="108000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820DA02-E5BC-4F43-9A6C-63C15E33EBAC}"/>
                </a:ext>
              </a:extLst>
            </p:cNvPr>
            <p:cNvCxnSpPr/>
            <p:nvPr/>
          </p:nvCxnSpPr>
          <p:spPr>
            <a:xfrm flipV="1">
              <a:off x="6149247" y="5572127"/>
              <a:ext cx="4483100" cy="14892"/>
            </a:xfrm>
            <a:prstGeom prst="line">
              <a:avLst/>
            </a:prstGeom>
            <a:ln>
              <a:solidFill>
                <a:schemeClr val="tx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ounded Rectangle 62">
            <a:extLst>
              <a:ext uri="{FF2B5EF4-FFF2-40B4-BE49-F238E27FC236}">
                <a16:creationId xmlns:a16="http://schemas.microsoft.com/office/drawing/2014/main" id="{AA4CBF1A-BB3B-004D-B03A-5AC2BD4D1936}"/>
              </a:ext>
            </a:extLst>
          </p:cNvPr>
          <p:cNvSpPr/>
          <p:nvPr/>
        </p:nvSpPr>
        <p:spPr>
          <a:xfrm flipV="1">
            <a:off x="5678877" y="1654258"/>
            <a:ext cx="884568" cy="22859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50000">
                <a:schemeClr val="bg1"/>
              </a:gs>
              <a:gs pos="16000">
                <a:schemeClr val="bg1">
                  <a:lumMod val="75000"/>
                </a:schemeClr>
              </a:gs>
              <a:gs pos="84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71">
            <a:extLst>
              <a:ext uri="{FF2B5EF4-FFF2-40B4-BE49-F238E27FC236}">
                <a16:creationId xmlns:a16="http://schemas.microsoft.com/office/drawing/2014/main" id="{57F2A6E5-AB7E-A84E-A960-19A04244E356}"/>
              </a:ext>
            </a:extLst>
          </p:cNvPr>
          <p:cNvSpPr/>
          <p:nvPr/>
        </p:nvSpPr>
        <p:spPr>
          <a:xfrm>
            <a:off x="5678877" y="5071034"/>
            <a:ext cx="822960" cy="228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50000">
                <a:schemeClr val="bg1"/>
              </a:gs>
              <a:gs pos="16000">
                <a:schemeClr val="bg1">
                  <a:lumMod val="75000"/>
                </a:schemeClr>
              </a:gs>
              <a:gs pos="84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BE29CE2-BEF4-B740-A5AC-23EE5F5CE190}"/>
              </a:ext>
            </a:extLst>
          </p:cNvPr>
          <p:cNvSpPr txBox="1"/>
          <p:nvPr/>
        </p:nvSpPr>
        <p:spPr>
          <a:xfrm>
            <a:off x="692495" y="453340"/>
            <a:ext cx="498638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Interventions: The presence of skin dryness, rash, ecchymosis, and </a:t>
            </a:r>
            <a:r>
              <a:rPr lang="fa-IR"/>
              <a:t>e</a:t>
            </a:r>
            <a:r>
              <a:rPr lang="en-US"/>
              <a:t>dema was evaluated daily. The amount of fluid ingested and </a:t>
            </a:r>
            <a:r>
              <a:rPr lang="fa-IR"/>
              <a:t>e</a:t>
            </a:r>
            <a:r>
              <a:rPr lang="en-US"/>
              <a:t>xpelled was tracked and recorded. Pressure zones were assessed </a:t>
            </a:r>
            <a:r>
              <a:rPr lang="fa-IR"/>
              <a:t>f</a:t>
            </a:r>
            <a:r>
              <a:rPr lang="en-US"/>
              <a:t>aily. Body care is done. The body is hydrated. Bed linens were kept </a:t>
            </a:r>
            <a:r>
              <a:rPr lang="fa-IR"/>
              <a:t>c</a:t>
            </a:r>
            <a:r>
              <a:rPr lang="en-US"/>
              <a:t>lean, dry, and wrinkle-free. A position was given every 2 hours.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1F275E2-91BB-F04F-8F24-CDC355D13D30}"/>
              </a:ext>
            </a:extLst>
          </p:cNvPr>
          <p:cNvSpPr txBox="1"/>
          <p:nvPr/>
        </p:nvSpPr>
        <p:spPr>
          <a:xfrm>
            <a:off x="897355" y="4137561"/>
            <a:ext cx="5345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>
                <a:solidFill>
                  <a:schemeClr val="accent4"/>
                </a:solidFill>
              </a:rPr>
              <a:t>Evaluation: No increase in edema on the tibia was observed. Redness </a:t>
            </a:r>
            <a:r>
              <a:rPr lang="fa-IR">
                <a:solidFill>
                  <a:schemeClr val="accent4"/>
                </a:solidFill>
              </a:rPr>
              <a:t>o</a:t>
            </a:r>
            <a:r>
              <a:rPr lang="en-US">
                <a:solidFill>
                  <a:schemeClr val="accent4"/>
                </a:solidFill>
              </a:rPr>
              <a:t>ver the sacrum did not progress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4E5F36B-93D5-5F46-B284-D5139D290FC3}"/>
              </a:ext>
            </a:extLst>
          </p:cNvPr>
          <p:cNvSpPr txBox="1"/>
          <p:nvPr/>
        </p:nvSpPr>
        <p:spPr>
          <a:xfrm>
            <a:off x="7623842" y="489855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CDBC3E9-6550-0141-924D-FC529FB19752}"/>
              </a:ext>
            </a:extLst>
          </p:cNvPr>
          <p:cNvSpPr txBox="1"/>
          <p:nvPr/>
        </p:nvSpPr>
        <p:spPr>
          <a:xfrm>
            <a:off x="5184074" y="1769918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74DCF6E-2E8F-1149-8861-3D7C07B1F08E}"/>
              </a:ext>
            </a:extLst>
          </p:cNvPr>
          <p:cNvSpPr txBox="1"/>
          <p:nvPr/>
        </p:nvSpPr>
        <p:spPr>
          <a:xfrm>
            <a:off x="5336474" y="1922318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ECEE239-4613-674D-A8BB-0E4BCB2E1A64}"/>
              </a:ext>
            </a:extLst>
          </p:cNvPr>
          <p:cNvSpPr txBox="1"/>
          <p:nvPr/>
        </p:nvSpPr>
        <p:spPr>
          <a:xfrm>
            <a:off x="5488874" y="2074718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4B6A9CD-FA78-3745-A09B-F270EAB8DF39}"/>
              </a:ext>
            </a:extLst>
          </p:cNvPr>
          <p:cNvSpPr txBox="1"/>
          <p:nvPr/>
        </p:nvSpPr>
        <p:spPr>
          <a:xfrm>
            <a:off x="5641274" y="2227118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D5FE316-E1FD-7A4A-AD8D-AF75BEC0212E}"/>
              </a:ext>
            </a:extLst>
          </p:cNvPr>
          <p:cNvSpPr txBox="1"/>
          <p:nvPr/>
        </p:nvSpPr>
        <p:spPr>
          <a:xfrm>
            <a:off x="6828603" y="453340"/>
            <a:ext cx="44369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Interventions: Hemoglobin, hematocrit, INR, and PT/aPTT values of </a:t>
            </a:r>
            <a:r>
              <a:rPr lang="fa-IR"/>
              <a:t>t</a:t>
            </a:r>
            <a:r>
              <a:rPr lang="en-US"/>
              <a:t>he patient were checked against the risk of bleeding due to heparin </a:t>
            </a:r>
            <a:r>
              <a:rPr lang="fa-IR"/>
              <a:t>a</a:t>
            </a:r>
            <a:r>
              <a:rPr lang="en-US"/>
              <a:t>dministration in hemodialysis and anticoagulant in treatment. The </a:t>
            </a:r>
            <a:r>
              <a:rPr lang="fa-IR"/>
              <a:t>fi</a:t>
            </a:r>
            <a:r>
              <a:rPr lang="en-US"/>
              <a:t>stula site and catheters were observed for bleeding. Anticoagulants </a:t>
            </a:r>
            <a:r>
              <a:rPr lang="fa-IR"/>
              <a:t>in</a:t>
            </a:r>
            <a:r>
              <a:rPr lang="en-US"/>
              <a:t> her treatment were applied according to the physician's request.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33C7B45-431B-CA4A-8CA8-9D70C4F1B5A1}"/>
              </a:ext>
            </a:extLst>
          </p:cNvPr>
          <p:cNvSpPr txBox="1"/>
          <p:nvPr/>
        </p:nvSpPr>
        <p:spPr>
          <a:xfrm>
            <a:off x="7208760" y="4228860"/>
            <a:ext cx="3242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Evaluation: No bleeding was observed in the patient.</a:t>
            </a:r>
          </a:p>
        </p:txBody>
      </p:sp>
    </p:spTree>
    <p:extLst>
      <p:ext uri="{BB962C8B-B14F-4D97-AF65-F5344CB8AC3E}">
        <p14:creationId xmlns:p14="http://schemas.microsoft.com/office/powerpoint/2010/main" val="3655185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EA4886A6-4676-9A47-BDAC-5AE11E7EC025}"/>
              </a:ext>
            </a:extLst>
          </p:cNvPr>
          <p:cNvGrpSpPr/>
          <p:nvPr/>
        </p:nvGrpSpPr>
        <p:grpSpPr>
          <a:xfrm>
            <a:off x="3376334" y="309255"/>
            <a:ext cx="5439332" cy="5756637"/>
            <a:chOff x="1559653" y="927100"/>
            <a:chExt cx="4483100" cy="5003800"/>
          </a:xfrm>
        </p:grpSpPr>
        <p:sp>
          <p:nvSpPr>
            <p:cNvPr id="5" name="Rounded Rectangle 3">
              <a:extLst>
                <a:ext uri="{FF2B5EF4-FFF2-40B4-BE49-F238E27FC236}">
                  <a16:creationId xmlns:a16="http://schemas.microsoft.com/office/drawing/2014/main" id="{1DF6952B-256B-3F46-B32E-DAB52A5E416B}"/>
                </a:ext>
              </a:extLst>
            </p:cNvPr>
            <p:cNvSpPr/>
            <p:nvPr/>
          </p:nvSpPr>
          <p:spPr>
            <a:xfrm>
              <a:off x="1559653" y="927100"/>
              <a:ext cx="4483100" cy="5003800"/>
            </a:xfrm>
            <a:prstGeom prst="roundRect">
              <a:avLst>
                <a:gd name="adj" fmla="val 3204"/>
              </a:avLst>
            </a:prstGeom>
            <a:solidFill>
              <a:schemeClr val="bg2"/>
            </a:solidFill>
            <a:ln>
              <a:noFill/>
            </a:ln>
            <a:effectLst>
              <a:outerShdw blurRad="241300" dist="127000" dir="4800000" algn="t" rotWithShape="0">
                <a:prstClr val="black">
                  <a:alpha val="2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00C9CB0-1596-FA46-886F-8014B89115E7}"/>
                </a:ext>
              </a:extLst>
            </p:cNvPr>
            <p:cNvSpPr/>
            <p:nvPr/>
          </p:nvSpPr>
          <p:spPr>
            <a:xfrm>
              <a:off x="1559653" y="3122857"/>
              <a:ext cx="4483100" cy="114669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innerShdw blurRad="292100">
                <a:schemeClr val="tx1">
                  <a:lumMod val="85000"/>
                  <a:lumOff val="15000"/>
                </a:schemeClr>
              </a:inn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3200">
                  <a:solidFill>
                    <a:schemeClr val="bg1"/>
                  </a:solidFill>
                </a:rPr>
                <a:t>Acute Pain </a:t>
              </a:r>
              <a:endParaRPr lang="fa-IR" sz="3200" dirty="0">
                <a:solidFill>
                  <a:schemeClr val="bg1"/>
                </a:solidFill>
              </a:endParaRPr>
            </a:p>
            <a:p>
              <a:pPr algn="ctr"/>
              <a:endParaRPr lang="en-US" sz="3200" dirty="0">
                <a:solidFill>
                  <a:schemeClr val="bg1"/>
                </a:solidFill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5433EAB-8ED8-E444-8E98-D12A2367E53C}"/>
                </a:ext>
              </a:extLst>
            </p:cNvPr>
            <p:cNvCxnSpPr/>
            <p:nvPr/>
          </p:nvCxnSpPr>
          <p:spPr>
            <a:xfrm flipV="1">
              <a:off x="1559653" y="5572127"/>
              <a:ext cx="4483100" cy="14892"/>
            </a:xfrm>
            <a:prstGeom prst="line">
              <a:avLst/>
            </a:prstGeom>
            <a:ln>
              <a:solidFill>
                <a:schemeClr val="accent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C3C86CAD-47E9-E845-AA54-BD1B16667D35}"/>
                </a:ext>
              </a:extLst>
            </p:cNvPr>
            <p:cNvSpPr/>
            <p:nvPr/>
          </p:nvSpPr>
          <p:spPr>
            <a:xfrm>
              <a:off x="5522653" y="1994930"/>
              <a:ext cx="365760" cy="365760"/>
            </a:xfrm>
            <a:prstGeom prst="ellipse">
              <a:avLst/>
            </a:prstGeom>
            <a:solidFill>
              <a:schemeClr val="bg2"/>
            </a:solidFill>
            <a:ln w="38100">
              <a:solidFill>
                <a:schemeClr val="accent1">
                  <a:lumMod val="75000"/>
                </a:schemeClr>
              </a:solidFill>
            </a:ln>
            <a:effectLst>
              <a:innerShdw blurRad="63500" dist="63500" dir="108000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01EB8C9-873E-7148-945C-56FB23B56868}"/>
                </a:ext>
              </a:extLst>
            </p:cNvPr>
            <p:cNvSpPr/>
            <p:nvPr/>
          </p:nvSpPr>
          <p:spPr>
            <a:xfrm>
              <a:off x="5522653" y="4991627"/>
              <a:ext cx="365760" cy="365760"/>
            </a:xfrm>
            <a:prstGeom prst="ellipse">
              <a:avLst/>
            </a:prstGeom>
            <a:solidFill>
              <a:schemeClr val="bg2"/>
            </a:solidFill>
            <a:ln w="38100">
              <a:solidFill>
                <a:schemeClr val="accent1">
                  <a:lumMod val="75000"/>
                </a:schemeClr>
              </a:solidFill>
            </a:ln>
            <a:effectLst>
              <a:innerShdw blurRad="63500" dist="63500" dir="108000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875BD35B-0A7B-184A-9195-0B3740BBE9C3}"/>
              </a:ext>
            </a:extLst>
          </p:cNvPr>
          <p:cNvSpPr txBox="1"/>
          <p:nvPr/>
        </p:nvSpPr>
        <p:spPr>
          <a:xfrm>
            <a:off x="5184074" y="1813213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B6B9226-5B90-BA49-98EA-F27BCFE05991}"/>
              </a:ext>
            </a:extLst>
          </p:cNvPr>
          <p:cNvSpPr txBox="1"/>
          <p:nvPr/>
        </p:nvSpPr>
        <p:spPr>
          <a:xfrm>
            <a:off x="4007371" y="4336062"/>
            <a:ext cx="40924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>
                <a:solidFill>
                  <a:schemeClr val="accent1"/>
                </a:solidFill>
              </a:rPr>
              <a:t>Evaluation: It was observed that she responded less to the </a:t>
            </a:r>
          </a:p>
          <a:p>
            <a:pPr algn="l"/>
            <a:r>
              <a:rPr lang="en-US">
                <a:solidFill>
                  <a:schemeClr val="accent1"/>
                </a:solidFill>
              </a:rPr>
              <a:t>interventions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0EBC5C9-7143-4849-81FF-DF087D80A5DD}"/>
              </a:ext>
            </a:extLst>
          </p:cNvPr>
          <p:cNvSpPr txBox="1"/>
          <p:nvPr/>
        </p:nvSpPr>
        <p:spPr>
          <a:xfrm>
            <a:off x="5184074" y="2512126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2747CC-C27C-6148-AAC3-34AA09FE596A}"/>
              </a:ext>
            </a:extLst>
          </p:cNvPr>
          <p:cNvSpPr txBox="1"/>
          <p:nvPr/>
        </p:nvSpPr>
        <p:spPr>
          <a:xfrm>
            <a:off x="3593123" y="289790"/>
            <a:ext cx="48133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Interventions: The symptoms, signs, and reactions of the patient for </a:t>
            </a:r>
            <a:r>
              <a:rPr lang="fa-IR"/>
              <a:t>pai</a:t>
            </a:r>
            <a:r>
              <a:rPr lang="en-US"/>
              <a:t>n during invasive procedures, endotracheal tube suctioning, oral </a:t>
            </a:r>
            <a:r>
              <a:rPr lang="fa-IR"/>
              <a:t>a</a:t>
            </a:r>
            <a:r>
              <a:rPr lang="en-US"/>
              <a:t>nd body care, and position changes were observed and evaluated. </a:t>
            </a:r>
            <a:r>
              <a:rPr lang="fa-IR"/>
              <a:t>P</a:t>
            </a:r>
            <a:r>
              <a:rPr lang="en-US"/>
              <a:t>ain was assessed using a non-verbal pain scale and appropriate </a:t>
            </a:r>
            <a:r>
              <a:rPr lang="fa-IR"/>
              <a:t>a</a:t>
            </a:r>
            <a:r>
              <a:rPr lang="en-US"/>
              <a:t>nalgesics were administered when necessary. The patient was given </a:t>
            </a:r>
          </a:p>
          <a:p>
            <a:pPr algn="l"/>
            <a:r>
              <a:rPr lang="en-US"/>
              <a:t>a suitable position. </a:t>
            </a:r>
          </a:p>
        </p:txBody>
      </p:sp>
      <p:sp>
        <p:nvSpPr>
          <p:cNvPr id="18" name="Rounded Rectangle 71">
            <a:extLst>
              <a:ext uri="{FF2B5EF4-FFF2-40B4-BE49-F238E27FC236}">
                <a16:creationId xmlns:a16="http://schemas.microsoft.com/office/drawing/2014/main" id="{219A2956-0F7E-0646-A867-139FE4422AB8}"/>
              </a:ext>
            </a:extLst>
          </p:cNvPr>
          <p:cNvSpPr/>
          <p:nvPr/>
        </p:nvSpPr>
        <p:spPr>
          <a:xfrm>
            <a:off x="8311702" y="5021145"/>
            <a:ext cx="720753" cy="631996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50000">
                <a:schemeClr val="bg1"/>
              </a:gs>
              <a:gs pos="16000">
                <a:schemeClr val="bg1">
                  <a:lumMod val="75000"/>
                </a:schemeClr>
              </a:gs>
              <a:gs pos="84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71">
            <a:extLst>
              <a:ext uri="{FF2B5EF4-FFF2-40B4-BE49-F238E27FC236}">
                <a16:creationId xmlns:a16="http://schemas.microsoft.com/office/drawing/2014/main" id="{C9159405-66C3-0C4F-B10E-C8872396DAE5}"/>
              </a:ext>
            </a:extLst>
          </p:cNvPr>
          <p:cNvSpPr/>
          <p:nvPr/>
        </p:nvSpPr>
        <p:spPr>
          <a:xfrm flipV="1">
            <a:off x="8295040" y="1650071"/>
            <a:ext cx="737415" cy="42079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50000">
                <a:schemeClr val="bg1"/>
              </a:gs>
              <a:gs pos="16000">
                <a:schemeClr val="bg1">
                  <a:lumMod val="75000"/>
                </a:schemeClr>
              </a:gs>
              <a:gs pos="84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25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0F03705-D309-9775-5805-F7DE26B408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9EDE692-1138-E121-53DA-820887E500C6}"/>
                  </a:ext>
                </a:extLst>
              </p14:cNvPr>
              <p14:cNvContentPartPr/>
              <p14:nvPr/>
            </p14:nvContentPartPr>
            <p14:xfrm>
              <a:off x="791644" y="5832231"/>
              <a:ext cx="495000" cy="6004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9EDE692-1138-E121-53DA-820887E500C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2644" y="5823591"/>
                <a:ext cx="512640" cy="61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085D6E15-5C0D-D55A-A9C2-580F3D00AD76}"/>
                  </a:ext>
                </a:extLst>
              </p14:cNvPr>
              <p14:cNvContentPartPr/>
              <p14:nvPr/>
            </p14:nvContentPartPr>
            <p14:xfrm>
              <a:off x="506884" y="5702271"/>
              <a:ext cx="754920" cy="4456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085D6E15-5C0D-D55A-A9C2-580F3D00AD7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98244" y="5693631"/>
                <a:ext cx="772560" cy="46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A9C9FCC6-C845-E050-2CBA-52E1705BC749}"/>
                  </a:ext>
                </a:extLst>
              </p14:cNvPr>
              <p14:cNvContentPartPr/>
              <p14:nvPr/>
            </p14:nvContentPartPr>
            <p14:xfrm>
              <a:off x="618484" y="5826111"/>
              <a:ext cx="717840" cy="52020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A9C9FCC6-C845-E050-2CBA-52E1705BC74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28484" y="5736409"/>
                <a:ext cx="897480" cy="6999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058E976E-CFC7-7583-FF01-CE459DF10D6A}"/>
                  </a:ext>
                </a:extLst>
              </p14:cNvPr>
              <p14:cNvContentPartPr/>
              <p14:nvPr/>
            </p14:nvContentPartPr>
            <p14:xfrm>
              <a:off x="717124" y="5673831"/>
              <a:ext cx="668520" cy="68544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058E976E-CFC7-7583-FF01-CE459DF10D6A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27484" y="5584191"/>
                <a:ext cx="848160" cy="865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67978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aye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7FB34C"/>
      </a:accent1>
      <a:accent2>
        <a:srgbClr val="3891DE"/>
      </a:accent2>
      <a:accent3>
        <a:srgbClr val="485868"/>
      </a:accent3>
      <a:accent4>
        <a:srgbClr val="F1992D"/>
      </a:accent4>
      <a:accent5>
        <a:srgbClr val="EB223D"/>
      </a:accent5>
      <a:accent6>
        <a:srgbClr val="A1A1A1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420</Words>
  <Application>Microsoft Office PowerPoint</Application>
  <PresentationFormat>Widescreen</PresentationFormat>
  <Paragraphs>77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rashasite.ir</dc:creator>
  <dc:description>rashasite.ir</dc:description>
  <cp:lastModifiedBy>Unknown User</cp:lastModifiedBy>
  <cp:revision>45</cp:revision>
  <dcterms:created xsi:type="dcterms:W3CDTF">2015-11-01T08:16:33Z</dcterms:created>
  <dcterms:modified xsi:type="dcterms:W3CDTF">2024-07-07T13:19:55Z</dcterms:modified>
</cp:coreProperties>
</file>