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63" r:id="rId7"/>
    <p:sldId id="276" r:id="rId8"/>
    <p:sldId id="264" r:id="rId9"/>
    <p:sldId id="265" r:id="rId10"/>
    <p:sldId id="262" r:id="rId11"/>
    <p:sldId id="275" r:id="rId12"/>
    <p:sldId id="281" r:id="rId13"/>
  </p:sldIdLst>
  <p:sldSz cx="18288000" cy="10287000"/>
  <p:notesSz cx="6858000" cy="9144000"/>
  <p:embeddedFontLst>
    <p:embeddedFont>
      <p:font typeface="Bahnschrift Light Condensed" panose="020B0502040204020203" pitchFamily="34" charset="0"/>
      <p:regular r:id="rId14"/>
    </p:embeddedFont>
    <p:embeddedFont>
      <p:font typeface="Agrandir" panose="020B0604020202020204" charset="0"/>
      <p:regular r:id="rId15"/>
    </p:embeddedFont>
    <p:embeddedFont>
      <p:font typeface="Londrina Solid Heavy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</p:embeddedFont>
    <p:embeddedFont>
      <p:font typeface="Agrandir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6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3" Type="http://schemas.openxmlformats.org/officeDocument/2006/relationships/image" Target="../media/image78.svg"/><Relationship Id="rId7" Type="http://schemas.openxmlformats.org/officeDocument/2006/relationships/image" Target="../media/image36.svg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0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0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78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6.svg"/><Relationship Id="rId5" Type="http://schemas.openxmlformats.org/officeDocument/2006/relationships/image" Target="../media/image30.sv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44.svg"/><Relationship Id="rId1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48.svg"/><Relationship Id="rId7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2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9489" y="451569"/>
            <a:ext cx="6128163" cy="4267430"/>
          </a:xfrm>
          <a:custGeom>
            <a:avLst/>
            <a:gdLst/>
            <a:ahLst/>
            <a:cxnLst/>
            <a:rect l="l" t="t" r="r" b="b"/>
            <a:pathLst>
              <a:path w="6128163" h="4267430">
                <a:moveTo>
                  <a:pt x="0" y="0"/>
                </a:moveTo>
                <a:lnTo>
                  <a:pt x="6128164" y="0"/>
                </a:lnTo>
                <a:lnTo>
                  <a:pt x="6128164" y="4267430"/>
                </a:lnTo>
                <a:lnTo>
                  <a:pt x="0" y="426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65812" y="5775848"/>
            <a:ext cx="3993488" cy="3855532"/>
          </a:xfrm>
          <a:custGeom>
            <a:avLst/>
            <a:gdLst/>
            <a:ahLst/>
            <a:cxnLst/>
            <a:rect l="l" t="t" r="r" b="b"/>
            <a:pathLst>
              <a:path w="3993488" h="3855532">
                <a:moveTo>
                  <a:pt x="0" y="0"/>
                </a:moveTo>
                <a:lnTo>
                  <a:pt x="3993488" y="0"/>
                </a:lnTo>
                <a:lnTo>
                  <a:pt x="3993488" y="3855532"/>
                </a:lnTo>
                <a:lnTo>
                  <a:pt x="0" y="3855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89568" y="1651276"/>
            <a:ext cx="4239316" cy="3067723"/>
          </a:xfrm>
          <a:custGeom>
            <a:avLst/>
            <a:gdLst/>
            <a:ahLst/>
            <a:cxnLst/>
            <a:rect l="l" t="t" r="r" b="b"/>
            <a:pathLst>
              <a:path w="4239316" h="3067723">
                <a:moveTo>
                  <a:pt x="0" y="0"/>
                </a:moveTo>
                <a:lnTo>
                  <a:pt x="4239316" y="0"/>
                </a:lnTo>
                <a:lnTo>
                  <a:pt x="4239316" y="3067723"/>
                </a:lnTo>
                <a:lnTo>
                  <a:pt x="0" y="30677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71800" y="2095500"/>
            <a:ext cx="12573000" cy="1334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285"/>
              </a:lnSpc>
            </a:pPr>
            <a:r>
              <a:rPr lang="en-US" sz="8000" b="1" dirty="0">
                <a:latin typeface="Londrina Solid Heavy" panose="020B0604020202020204" charset="0"/>
              </a:rPr>
              <a:t>In the name of </a:t>
            </a:r>
            <a:r>
              <a:rPr lang="en-US" sz="8000" b="1" dirty="0" smtClean="0">
                <a:latin typeface="Londrina Solid Heavy" panose="020B0604020202020204" charset="0"/>
              </a:rPr>
              <a:t>god  </a:t>
            </a:r>
            <a:endParaRPr lang="en-US" sz="8000" dirty="0">
              <a:solidFill>
                <a:srgbClr val="A2272C"/>
              </a:solidFill>
              <a:latin typeface="Londrina Solid Heavy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720129" y="4718999"/>
            <a:ext cx="3578302" cy="4278405"/>
          </a:xfrm>
          <a:custGeom>
            <a:avLst/>
            <a:gdLst/>
            <a:ahLst/>
            <a:cxnLst/>
            <a:rect l="l" t="t" r="r" b="b"/>
            <a:pathLst>
              <a:path w="3578302" h="4278405">
                <a:moveTo>
                  <a:pt x="0" y="0"/>
                </a:moveTo>
                <a:lnTo>
                  <a:pt x="3578303" y="0"/>
                </a:lnTo>
                <a:lnTo>
                  <a:pt x="3578303" y="4278405"/>
                </a:lnTo>
                <a:lnTo>
                  <a:pt x="0" y="42784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53864" y="6236348"/>
            <a:ext cx="3302440" cy="3395032"/>
          </a:xfrm>
          <a:custGeom>
            <a:avLst/>
            <a:gdLst/>
            <a:ahLst/>
            <a:cxnLst/>
            <a:rect l="l" t="t" r="r" b="b"/>
            <a:pathLst>
              <a:path w="3302440" h="3395032">
                <a:moveTo>
                  <a:pt x="0" y="0"/>
                </a:moveTo>
                <a:lnTo>
                  <a:pt x="3302440" y="0"/>
                </a:lnTo>
                <a:lnTo>
                  <a:pt x="3302440" y="3395032"/>
                </a:lnTo>
                <a:lnTo>
                  <a:pt x="0" y="3395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-335090"/>
            <a:ext cx="2905787" cy="3520227"/>
          </a:xfrm>
          <a:custGeom>
            <a:avLst/>
            <a:gdLst/>
            <a:ahLst/>
            <a:cxnLst/>
            <a:rect l="l" t="t" r="r" b="b"/>
            <a:pathLst>
              <a:path w="2905787" h="3520227">
                <a:moveTo>
                  <a:pt x="0" y="0"/>
                </a:moveTo>
                <a:lnTo>
                  <a:pt x="2905787" y="0"/>
                </a:lnTo>
                <a:lnTo>
                  <a:pt x="2905787" y="3520227"/>
                </a:lnTo>
                <a:lnTo>
                  <a:pt x="0" y="35202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5715000" y="5753100"/>
            <a:ext cx="64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400" b="1" dirty="0">
                <a:latin typeface="Londrina Solid Heavy" panose="020B0604020202020204" charset="0"/>
              </a:rPr>
              <a:t>Master:Dr.Raesi</a:t>
            </a:r>
          </a:p>
          <a:p>
            <a:r>
              <a:rPr lang="en" sz="4400" b="1" dirty="0">
                <a:latin typeface="Londrina Solid Heavy" panose="020B0604020202020204" charset="0"/>
              </a:rPr>
              <a:t> Presenter:</a:t>
            </a:r>
          </a:p>
          <a:p>
            <a:r>
              <a:rPr lang="en" sz="4400" b="1" dirty="0">
                <a:latin typeface="Londrina Solid Heavy" panose="020B0604020202020204" charset="0"/>
              </a:rPr>
              <a:t>yasaman sadat salehi</a:t>
            </a:r>
            <a:endParaRPr lang="en-US" sz="4400" b="1" dirty="0">
              <a:latin typeface="Londrina Solid Heav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0054" y="8409558"/>
            <a:ext cx="2914626" cy="3278209"/>
          </a:xfrm>
          <a:custGeom>
            <a:avLst/>
            <a:gdLst/>
            <a:ahLst/>
            <a:cxnLst/>
            <a:rect l="l" t="t" r="r" b="b"/>
            <a:pathLst>
              <a:path w="2914626" h="3278209">
                <a:moveTo>
                  <a:pt x="0" y="0"/>
                </a:moveTo>
                <a:lnTo>
                  <a:pt x="2914626" y="0"/>
                </a:lnTo>
                <a:lnTo>
                  <a:pt x="2914626" y="3278209"/>
                </a:lnTo>
                <a:lnTo>
                  <a:pt x="0" y="327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018171">
            <a:off x="-695725" y="-266968"/>
            <a:ext cx="5434068" cy="3784087"/>
          </a:xfrm>
          <a:custGeom>
            <a:avLst/>
            <a:gdLst/>
            <a:ahLst/>
            <a:cxnLst/>
            <a:rect l="l" t="t" r="r" b="b"/>
            <a:pathLst>
              <a:path w="5434068" h="3784087">
                <a:moveTo>
                  <a:pt x="0" y="0"/>
                </a:moveTo>
                <a:lnTo>
                  <a:pt x="5434067" y="0"/>
                </a:lnTo>
                <a:lnTo>
                  <a:pt x="5434067" y="3784087"/>
                </a:lnTo>
                <a:lnTo>
                  <a:pt x="0" y="3784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410633" y="3566942"/>
            <a:ext cx="15466734" cy="8205340"/>
          </a:xfrm>
          <a:custGeom>
            <a:avLst/>
            <a:gdLst/>
            <a:ahLst/>
            <a:cxnLst/>
            <a:rect l="l" t="t" r="r" b="b"/>
            <a:pathLst>
              <a:path w="15466734" h="8205340">
                <a:moveTo>
                  <a:pt x="0" y="0"/>
                </a:moveTo>
                <a:lnTo>
                  <a:pt x="15466734" y="0"/>
                </a:lnTo>
                <a:lnTo>
                  <a:pt x="15466734" y="8205340"/>
                </a:lnTo>
                <a:lnTo>
                  <a:pt x="0" y="8205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13463" b="-2054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184241" y="1022056"/>
            <a:ext cx="3919519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52"/>
              </a:lnSpc>
            </a:pPr>
            <a:r>
              <a:rPr lang="en-US" sz="6800" dirty="0">
                <a:solidFill>
                  <a:srgbClr val="A2272C"/>
                </a:solidFill>
                <a:latin typeface="Londrina Solid Heavy"/>
              </a:rPr>
              <a:t>THE HEART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267521" y="7089522"/>
            <a:ext cx="2672958" cy="5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2873">
                <a:solidFill>
                  <a:srgbClr val="FFFFFF"/>
                </a:solidFill>
                <a:latin typeface="Agrandir"/>
              </a:rPr>
              <a:t>from left lung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4000500"/>
            <a:ext cx="1463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grandir" panose="020B0604020202020204" charset="0"/>
              </a:rPr>
              <a:t>You </a:t>
            </a:r>
            <a:r>
              <a:rPr lang="en-US" sz="3600" dirty="0">
                <a:latin typeface="Agrandir" panose="020B0604020202020204" charset="0"/>
              </a:rPr>
              <a:t>may need this test to detect heart problems like:</a:t>
            </a:r>
          </a:p>
          <a:p>
            <a:endParaRPr lang="en-US" sz="3600" dirty="0">
              <a:latin typeface="Agrandir" panose="020B0604020202020204" charset="0"/>
            </a:endParaRPr>
          </a:p>
          <a:p>
            <a:r>
              <a:rPr lang="en-US" sz="3600" dirty="0">
                <a:latin typeface="Agrandir" panose="020B0604020202020204" charset="0"/>
              </a:rPr>
              <a:t>Congenital heart disease.</a:t>
            </a:r>
          </a:p>
          <a:p>
            <a:r>
              <a:rPr lang="en-US" sz="3600" dirty="0">
                <a:latin typeface="Agrandir" panose="020B0604020202020204" charset="0"/>
              </a:rPr>
              <a:t>Congestive heart failure.</a:t>
            </a:r>
          </a:p>
          <a:p>
            <a:r>
              <a:rPr lang="en-US" sz="3600" dirty="0">
                <a:latin typeface="Agrandir" panose="020B0604020202020204" charset="0"/>
              </a:rPr>
              <a:t>Coronary artery disease.</a:t>
            </a:r>
          </a:p>
          <a:p>
            <a:r>
              <a:rPr lang="en-US" sz="3600" dirty="0">
                <a:latin typeface="Agrandir" panose="020B0604020202020204" charset="0"/>
              </a:rPr>
              <a:t>Heart valve disease.</a:t>
            </a:r>
          </a:p>
          <a:p>
            <a:r>
              <a:rPr lang="en-US" sz="3600" dirty="0">
                <a:latin typeface="Agrandir" panose="020B0604020202020204" charset="0"/>
              </a:rPr>
              <a:t>Hypertrophic cardiomyopathy.</a:t>
            </a:r>
          </a:p>
          <a:p>
            <a:r>
              <a:rPr lang="en-US" sz="3600" dirty="0">
                <a:latin typeface="Agrandir" panose="020B0604020202020204" charset="0"/>
              </a:rPr>
              <a:t>People with high-risk occupations (like pilots or professional athletes) may also need stress tests</a:t>
            </a:r>
            <a:r>
              <a:rPr lang="en-US" dirty="0"/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86200" y="1562100"/>
            <a:ext cx="7548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Londrina Solid Heavy" panose="020B0604020202020204" charset="0"/>
              </a:rPr>
              <a:t>Why might I need a stress test?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9489" y="451569"/>
            <a:ext cx="6128163" cy="4267430"/>
          </a:xfrm>
          <a:custGeom>
            <a:avLst/>
            <a:gdLst/>
            <a:ahLst/>
            <a:cxnLst/>
            <a:rect l="l" t="t" r="r" b="b"/>
            <a:pathLst>
              <a:path w="6128163" h="4267430">
                <a:moveTo>
                  <a:pt x="0" y="0"/>
                </a:moveTo>
                <a:lnTo>
                  <a:pt x="6128164" y="0"/>
                </a:lnTo>
                <a:lnTo>
                  <a:pt x="6128164" y="4267430"/>
                </a:lnTo>
                <a:lnTo>
                  <a:pt x="0" y="426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65812" y="5775848"/>
            <a:ext cx="5210707" cy="5030701"/>
          </a:xfrm>
          <a:custGeom>
            <a:avLst/>
            <a:gdLst/>
            <a:ahLst/>
            <a:cxnLst/>
            <a:rect l="l" t="t" r="r" b="b"/>
            <a:pathLst>
              <a:path w="5210707" h="5030701">
                <a:moveTo>
                  <a:pt x="0" y="0"/>
                </a:moveTo>
                <a:lnTo>
                  <a:pt x="5210707" y="0"/>
                </a:lnTo>
                <a:lnTo>
                  <a:pt x="5210707" y="5030701"/>
                </a:lnTo>
                <a:lnTo>
                  <a:pt x="0" y="5030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24543" y="6376708"/>
            <a:ext cx="4309027" cy="4429841"/>
          </a:xfrm>
          <a:custGeom>
            <a:avLst/>
            <a:gdLst/>
            <a:ahLst/>
            <a:cxnLst/>
            <a:rect l="l" t="t" r="r" b="b"/>
            <a:pathLst>
              <a:path w="4309027" h="4429841">
                <a:moveTo>
                  <a:pt x="0" y="0"/>
                </a:moveTo>
                <a:lnTo>
                  <a:pt x="4309027" y="0"/>
                </a:lnTo>
                <a:lnTo>
                  <a:pt x="4309027" y="4429841"/>
                </a:lnTo>
                <a:lnTo>
                  <a:pt x="0" y="4429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4800" y="5143500"/>
            <a:ext cx="4259809" cy="5093250"/>
          </a:xfrm>
          <a:custGeom>
            <a:avLst/>
            <a:gdLst/>
            <a:ahLst/>
            <a:cxnLst/>
            <a:rect l="l" t="t" r="r" b="b"/>
            <a:pathLst>
              <a:path w="4259809" h="5093250">
                <a:moveTo>
                  <a:pt x="0" y="0"/>
                </a:moveTo>
                <a:lnTo>
                  <a:pt x="4259809" y="0"/>
                </a:lnTo>
                <a:lnTo>
                  <a:pt x="4259809" y="5093250"/>
                </a:lnTo>
                <a:lnTo>
                  <a:pt x="0" y="5093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618561" y="2628900"/>
            <a:ext cx="7050877" cy="6553200"/>
            <a:chOff x="0" y="0"/>
            <a:chExt cx="9401170" cy="1426627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9401170" cy="1426627"/>
            </a:xfrm>
            <a:prstGeom prst="rect">
              <a:avLst/>
            </a:prstGeom>
            <a:solidFill>
              <a:srgbClr val="FFF8E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75148" y="202139"/>
              <a:ext cx="7850873" cy="44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2639"/>
                </a:lnSpc>
              </a:pPr>
              <a:endParaRPr lang="en-US" sz="2199" dirty="0">
                <a:solidFill>
                  <a:srgbClr val="B22F30"/>
                </a:solidFill>
                <a:latin typeface="Agrandir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75148" y="802214"/>
              <a:ext cx="7850873" cy="299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1799"/>
                </a:lnSpc>
              </a:pPr>
              <a:endParaRPr lang="en-US" sz="1499" dirty="0">
                <a:solidFill>
                  <a:srgbClr val="B22F30"/>
                </a:solidFill>
                <a:latin typeface="Agrandir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81000" y="1104900"/>
            <a:ext cx="1771029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800" dirty="0">
                <a:solidFill>
                  <a:srgbClr val="A2272C"/>
                </a:solidFill>
                <a:latin typeface="Londrina Solid Heavy"/>
              </a:rPr>
              <a:t>What are the risks associated with exercise testing?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6957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ahnschrift Light Condensed" panose="020B0502040204020203" pitchFamily="34" charset="0"/>
              </a:rPr>
              <a:t>abnormal blood </a:t>
            </a:r>
            <a:r>
              <a:rPr lang="en-US" sz="3200" dirty="0" smtClean="0">
                <a:latin typeface="Bahnschrift Light Condensed" panose="020B0502040204020203" pitchFamily="34" charset="0"/>
              </a:rPr>
              <a:t>pressure</a:t>
            </a:r>
          </a:p>
          <a:p>
            <a:r>
              <a:rPr lang="en-US" sz="3200" dirty="0" smtClean="0">
                <a:latin typeface="Bahnschrift Light Condensed" panose="020B0502040204020203" pitchFamily="34" charset="0"/>
              </a:rPr>
              <a:t>chest pain</a:t>
            </a:r>
          </a:p>
          <a:p>
            <a:r>
              <a:rPr lang="en-US" sz="3200" dirty="0" smtClean="0">
                <a:latin typeface="Bahnschrift Light Condensed" panose="020B0502040204020203" pitchFamily="34" charset="0"/>
              </a:rPr>
              <a:t>shortness </a:t>
            </a:r>
            <a:r>
              <a:rPr lang="en-US" sz="3200" dirty="0">
                <a:latin typeface="Bahnschrift Light Condensed" panose="020B0502040204020203" pitchFamily="34" charset="0"/>
              </a:rPr>
              <a:t>of </a:t>
            </a:r>
            <a:r>
              <a:rPr lang="en-US" sz="3200" dirty="0" smtClean="0">
                <a:latin typeface="Bahnschrift Light Condensed" panose="020B0502040204020203" pitchFamily="34" charset="0"/>
              </a:rPr>
              <a:t>breath</a:t>
            </a:r>
          </a:p>
          <a:p>
            <a:r>
              <a:rPr lang="en-US" sz="3200" dirty="0" smtClean="0">
                <a:latin typeface="Bahnschrift Light Condensed" panose="020B0502040204020203" pitchFamily="34" charset="0"/>
              </a:rPr>
              <a:t>fainting</a:t>
            </a:r>
          </a:p>
          <a:p>
            <a:r>
              <a:rPr lang="en-US" sz="3200" dirty="0" smtClean="0">
                <a:latin typeface="Bahnschrift Light Condensed" panose="020B0502040204020203" pitchFamily="34" charset="0"/>
              </a:rPr>
              <a:t> </a:t>
            </a:r>
            <a:r>
              <a:rPr lang="en-US" sz="3200" dirty="0">
                <a:latin typeface="Bahnschrift Light Condensed" panose="020B0502040204020203" pitchFamily="34" charset="0"/>
              </a:rPr>
              <a:t>disorders of the heart </a:t>
            </a:r>
            <a:r>
              <a:rPr lang="en-US" sz="3200" dirty="0" smtClean="0">
                <a:latin typeface="Bahnschrift Light Condensed" panose="020B0502040204020203" pitchFamily="34" charset="0"/>
              </a:rPr>
              <a:t>beat</a:t>
            </a:r>
          </a:p>
          <a:p>
            <a:r>
              <a:rPr lang="en-US" sz="3200" dirty="0" smtClean="0">
                <a:latin typeface="Bahnschrift Light Condensed" panose="020B0502040204020203" pitchFamily="34" charset="0"/>
              </a:rPr>
              <a:t> </a:t>
            </a:r>
            <a:r>
              <a:rPr lang="en-US" sz="3200" dirty="0">
                <a:latin typeface="Bahnschrift Light Condensed" panose="020B0502040204020203" pitchFamily="34" charset="0"/>
              </a:rPr>
              <a:t>(too rapid, too slow or unusual beats) </a:t>
            </a:r>
            <a:endParaRPr lang="en-US" sz="3200" dirty="0" smtClean="0">
              <a:latin typeface="Bahnschrift Light Condensed" panose="020B0502040204020203" pitchFamily="34" charset="0"/>
            </a:endParaRPr>
          </a:p>
          <a:p>
            <a:r>
              <a:rPr lang="en-US" sz="3200" dirty="0" smtClean="0">
                <a:latin typeface="Bahnschrift Light Condensed" panose="020B0502040204020203" pitchFamily="34" charset="0"/>
              </a:rPr>
              <a:t>heart </a:t>
            </a:r>
            <a:r>
              <a:rPr lang="en-US" sz="3200" dirty="0">
                <a:latin typeface="Bahnschrift Light Condensed" panose="020B0502040204020203" pitchFamily="34" charset="0"/>
              </a:rPr>
              <a:t>attack</a:t>
            </a:r>
            <a:r>
              <a:rPr lang="en-US" dirty="0">
                <a:latin typeface="Bahnschrift Light Condensed" panose="020B0502040204020203" pitchFamily="34" charset="0"/>
              </a:rPr>
              <a:t>.</a:t>
            </a:r>
          </a:p>
        </p:txBody>
      </p: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184241" y="1022056"/>
            <a:ext cx="3919519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52"/>
              </a:lnSpc>
            </a:pPr>
            <a:r>
              <a:rPr lang="en-US" sz="6800" dirty="0">
                <a:solidFill>
                  <a:srgbClr val="A2272C"/>
                </a:solidFill>
                <a:latin typeface="Londrina Solid Heavy"/>
              </a:rPr>
              <a:t>THE HEART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9836" y="38481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Londrina Solid Heavy" panose="020B0604020202020204" charset="0"/>
              </a:rPr>
              <a:t>Thanks</a:t>
            </a:r>
          </a:p>
        </p:txBody>
      </p:sp>
      <p:sp>
        <p:nvSpPr>
          <p:cNvPr id="10" name="Freeform 7"/>
          <p:cNvSpPr/>
          <p:nvPr/>
        </p:nvSpPr>
        <p:spPr>
          <a:xfrm>
            <a:off x="457200" y="6438900"/>
            <a:ext cx="3193009" cy="3379694"/>
          </a:xfrm>
          <a:custGeom>
            <a:avLst/>
            <a:gdLst/>
            <a:ahLst/>
            <a:cxnLst/>
            <a:rect l="l" t="t" r="r" b="b"/>
            <a:pathLst>
              <a:path w="4259809" h="5093250">
                <a:moveTo>
                  <a:pt x="0" y="0"/>
                </a:moveTo>
                <a:lnTo>
                  <a:pt x="4259809" y="0"/>
                </a:lnTo>
                <a:lnTo>
                  <a:pt x="4259809" y="5093250"/>
                </a:lnTo>
                <a:lnTo>
                  <a:pt x="0" y="509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0551125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247116">
            <a:off x="13325002" y="5860356"/>
            <a:ext cx="7868596" cy="5822761"/>
          </a:xfrm>
          <a:custGeom>
            <a:avLst/>
            <a:gdLst/>
            <a:ahLst/>
            <a:cxnLst/>
            <a:rect l="l" t="t" r="r" b="b"/>
            <a:pathLst>
              <a:path w="7868596" h="5822761">
                <a:moveTo>
                  <a:pt x="0" y="0"/>
                </a:moveTo>
                <a:lnTo>
                  <a:pt x="7868596" y="0"/>
                </a:lnTo>
                <a:lnTo>
                  <a:pt x="7868596" y="5822761"/>
                </a:lnTo>
                <a:lnTo>
                  <a:pt x="0" y="5822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24657" y="2370130"/>
            <a:ext cx="3829113" cy="3936471"/>
          </a:xfrm>
          <a:custGeom>
            <a:avLst/>
            <a:gdLst/>
            <a:ahLst/>
            <a:cxnLst/>
            <a:rect l="l" t="t" r="r" b="b"/>
            <a:pathLst>
              <a:path w="3829113" h="3936471">
                <a:moveTo>
                  <a:pt x="0" y="0"/>
                </a:moveTo>
                <a:lnTo>
                  <a:pt x="3829113" y="0"/>
                </a:lnTo>
                <a:lnTo>
                  <a:pt x="3829113" y="3936471"/>
                </a:lnTo>
                <a:lnTo>
                  <a:pt x="0" y="3936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60014" y="5143500"/>
            <a:ext cx="7193756" cy="2615911"/>
          </a:xfrm>
          <a:custGeom>
            <a:avLst/>
            <a:gdLst/>
            <a:ahLst/>
            <a:cxnLst/>
            <a:rect l="l" t="t" r="r" b="b"/>
            <a:pathLst>
              <a:path w="7193756" h="2615911">
                <a:moveTo>
                  <a:pt x="0" y="0"/>
                </a:moveTo>
                <a:lnTo>
                  <a:pt x="7193756" y="0"/>
                </a:lnTo>
                <a:lnTo>
                  <a:pt x="7193756" y="2615911"/>
                </a:lnTo>
                <a:lnTo>
                  <a:pt x="0" y="2615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066800" y="3086100"/>
            <a:ext cx="9922201" cy="5263880"/>
          </a:xfrm>
          <a:custGeom>
            <a:avLst/>
            <a:gdLst/>
            <a:ahLst/>
            <a:cxnLst/>
            <a:rect l="l" t="t" r="r" b="b"/>
            <a:pathLst>
              <a:path w="9922201" h="5263880">
                <a:moveTo>
                  <a:pt x="0" y="0"/>
                </a:moveTo>
                <a:lnTo>
                  <a:pt x="9922201" y="0"/>
                </a:lnTo>
                <a:lnTo>
                  <a:pt x="9922201" y="5263880"/>
                </a:lnTo>
                <a:lnTo>
                  <a:pt x="0" y="52638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13463" b="-20540"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1295400" y="1104900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ondrina Solid Heavy" panose="020B0604020202020204" charset="0"/>
              </a:rPr>
              <a:t>Coronary artery diseases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152900"/>
            <a:ext cx="1905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800" b="1" dirty="0">
                <a:latin typeface="Londrina Solid Heavy" panose="020B0604020202020204" charset="0"/>
              </a:rPr>
              <a:t>CAD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543800" y="4457700"/>
            <a:ext cx="11430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67600" y="5600700"/>
            <a:ext cx="12954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9800" y="4076700"/>
            <a:ext cx="1143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ondrina Solid Heavy" panose="020B0604020202020204" charset="0"/>
              </a:rPr>
              <a:t>S.A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61341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ondrina Solid Heavy" panose="020B0604020202020204" charset="0"/>
              </a:rPr>
              <a:t>ACS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81600" y="5981700"/>
            <a:ext cx="7620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876800" y="6667500"/>
            <a:ext cx="914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257800" y="6972300"/>
            <a:ext cx="6858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0" y="53721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grandir" panose="020B0604020202020204" charset="0"/>
              </a:rPr>
              <a:t>U.S.A</a:t>
            </a:r>
            <a:endParaRPr lang="en-US" sz="4400" dirty="0">
              <a:latin typeface="Agrandir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62103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NSTEMI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70485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STEMI</a:t>
            </a:r>
            <a:endParaRPr lang="en-US" sz="4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48810" y="5708526"/>
            <a:ext cx="5401528" cy="5451083"/>
          </a:xfrm>
          <a:custGeom>
            <a:avLst/>
            <a:gdLst/>
            <a:ahLst/>
            <a:cxnLst/>
            <a:rect l="l" t="t" r="r" b="b"/>
            <a:pathLst>
              <a:path w="5401528" h="5451083">
                <a:moveTo>
                  <a:pt x="0" y="0"/>
                </a:moveTo>
                <a:lnTo>
                  <a:pt x="5401528" y="0"/>
                </a:lnTo>
                <a:lnTo>
                  <a:pt x="5401528" y="5451084"/>
                </a:lnTo>
                <a:lnTo>
                  <a:pt x="0" y="5451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66800" y="4087822"/>
            <a:ext cx="4808770" cy="6199178"/>
            <a:chOff x="1" y="0"/>
            <a:chExt cx="6411694" cy="8265570"/>
          </a:xfrm>
        </p:grpSpPr>
        <p:sp>
          <p:nvSpPr>
            <p:cNvPr id="4" name="Freeform 4"/>
            <p:cNvSpPr/>
            <p:nvPr/>
          </p:nvSpPr>
          <p:spPr>
            <a:xfrm rot="5400000">
              <a:off x="-567646" y="1286230"/>
              <a:ext cx="7546987" cy="6411694"/>
            </a:xfrm>
            <a:custGeom>
              <a:avLst/>
              <a:gdLst/>
              <a:ahLst/>
              <a:cxnLst/>
              <a:rect l="l" t="t" r="r" b="b"/>
              <a:pathLst>
                <a:path w="7546987" h="6411694">
                  <a:moveTo>
                    <a:pt x="0" y="0"/>
                  </a:moveTo>
                  <a:lnTo>
                    <a:pt x="7546986" y="0"/>
                  </a:lnTo>
                  <a:lnTo>
                    <a:pt x="7546986" y="6411694"/>
                  </a:lnTo>
                  <a:lnTo>
                    <a:pt x="0" y="6411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t="-16420" r="-64314" b="-2107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2405186" y="0"/>
              <a:ext cx="1601322" cy="1914624"/>
            </a:xfrm>
            <a:custGeom>
              <a:avLst/>
              <a:gdLst/>
              <a:ahLst/>
              <a:cxnLst/>
              <a:rect l="l" t="t" r="r" b="b"/>
              <a:pathLst>
                <a:path w="1601322" h="1914624">
                  <a:moveTo>
                    <a:pt x="0" y="0"/>
                  </a:moveTo>
                  <a:lnTo>
                    <a:pt x="1601322" y="0"/>
                  </a:lnTo>
                  <a:lnTo>
                    <a:pt x="1601322" y="1914624"/>
                  </a:lnTo>
                  <a:lnTo>
                    <a:pt x="0" y="1914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965697" y="2361894"/>
              <a:ext cx="2480299" cy="898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endParaRPr lang="en-US" sz="4200" dirty="0">
                <a:latin typeface="Agrandir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25548" y="3871924"/>
              <a:ext cx="4960598" cy="507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endParaRPr lang="en-US" sz="2400" dirty="0">
                <a:solidFill>
                  <a:srgbClr val="000000"/>
                </a:solidFill>
                <a:latin typeface="Agrandi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05600" y="4087822"/>
            <a:ext cx="4808770" cy="6199178"/>
            <a:chOff x="1" y="0"/>
            <a:chExt cx="6411694" cy="8265570"/>
          </a:xfrm>
        </p:grpSpPr>
        <p:sp>
          <p:nvSpPr>
            <p:cNvPr id="9" name="Freeform 9"/>
            <p:cNvSpPr/>
            <p:nvPr/>
          </p:nvSpPr>
          <p:spPr>
            <a:xfrm rot="5400000">
              <a:off x="-567646" y="1286230"/>
              <a:ext cx="7546987" cy="6411694"/>
            </a:xfrm>
            <a:custGeom>
              <a:avLst/>
              <a:gdLst/>
              <a:ahLst/>
              <a:cxnLst/>
              <a:rect l="l" t="t" r="r" b="b"/>
              <a:pathLst>
                <a:path w="7546987" h="6411694">
                  <a:moveTo>
                    <a:pt x="0" y="0"/>
                  </a:moveTo>
                  <a:lnTo>
                    <a:pt x="7546986" y="0"/>
                  </a:lnTo>
                  <a:lnTo>
                    <a:pt x="7546986" y="6411694"/>
                  </a:lnTo>
                  <a:lnTo>
                    <a:pt x="0" y="6411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t="-16420" r="-64314" b="-2107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42192" y="0"/>
              <a:ext cx="2527310" cy="1828853"/>
            </a:xfrm>
            <a:custGeom>
              <a:avLst/>
              <a:gdLst/>
              <a:ahLst/>
              <a:cxnLst/>
              <a:rect l="l" t="t" r="r" b="b"/>
              <a:pathLst>
                <a:path w="2527310" h="1828853">
                  <a:moveTo>
                    <a:pt x="0" y="0"/>
                  </a:moveTo>
                  <a:lnTo>
                    <a:pt x="2527310" y="0"/>
                  </a:lnTo>
                  <a:lnTo>
                    <a:pt x="2527310" y="1828853"/>
                  </a:lnTo>
                  <a:lnTo>
                    <a:pt x="0" y="1828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965698" y="2361894"/>
              <a:ext cx="2480299" cy="898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endParaRPr lang="en-US" sz="4200" dirty="0">
                <a:solidFill>
                  <a:srgbClr val="FFFFFF"/>
                </a:solidFill>
                <a:latin typeface="Agrandir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20993" y="3871924"/>
              <a:ext cx="5769709" cy="507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endParaRPr lang="en-US" sz="2400" dirty="0">
                <a:solidFill>
                  <a:srgbClr val="000000"/>
                </a:solidFill>
                <a:latin typeface="Agrandir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92000" y="3854597"/>
            <a:ext cx="4808770" cy="6432403"/>
            <a:chOff x="1" y="0"/>
            <a:chExt cx="6411694" cy="8576537"/>
          </a:xfrm>
        </p:grpSpPr>
        <p:sp>
          <p:nvSpPr>
            <p:cNvPr id="14" name="Freeform 14"/>
            <p:cNvSpPr/>
            <p:nvPr/>
          </p:nvSpPr>
          <p:spPr>
            <a:xfrm rot="5400000">
              <a:off x="-567646" y="1597197"/>
              <a:ext cx="7546987" cy="6411694"/>
            </a:xfrm>
            <a:custGeom>
              <a:avLst/>
              <a:gdLst/>
              <a:ahLst/>
              <a:cxnLst/>
              <a:rect l="l" t="t" r="r" b="b"/>
              <a:pathLst>
                <a:path w="7546987" h="6411694">
                  <a:moveTo>
                    <a:pt x="0" y="0"/>
                  </a:moveTo>
                  <a:lnTo>
                    <a:pt x="7546986" y="0"/>
                  </a:lnTo>
                  <a:lnTo>
                    <a:pt x="7546986" y="6411694"/>
                  </a:lnTo>
                  <a:lnTo>
                    <a:pt x="0" y="6411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t="-16420" r="-64314" b="-21075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485042" y="0"/>
              <a:ext cx="3441610" cy="2496922"/>
            </a:xfrm>
            <a:custGeom>
              <a:avLst/>
              <a:gdLst/>
              <a:ahLst/>
              <a:cxnLst/>
              <a:rect l="l" t="t" r="r" b="b"/>
              <a:pathLst>
                <a:path w="3441610" h="2496922">
                  <a:moveTo>
                    <a:pt x="0" y="0"/>
                  </a:moveTo>
                  <a:lnTo>
                    <a:pt x="3441610" y="0"/>
                  </a:lnTo>
                  <a:lnTo>
                    <a:pt x="3441610" y="2496922"/>
                  </a:lnTo>
                  <a:lnTo>
                    <a:pt x="0" y="2496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t="-28844" b="-189679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320993" y="2672861"/>
              <a:ext cx="5769709" cy="898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endParaRPr lang="en-US" sz="4200" dirty="0">
                <a:solidFill>
                  <a:srgbClr val="FFFFFF"/>
                </a:solidFill>
                <a:latin typeface="Agrandi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25548" y="4182891"/>
              <a:ext cx="4960598" cy="507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endParaRPr lang="en-US" sz="2400" dirty="0">
                <a:solidFill>
                  <a:srgbClr val="000000"/>
                </a:solidFill>
                <a:latin typeface="Agrandir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-1462674" y="371244"/>
            <a:ext cx="6084112" cy="4236754"/>
          </a:xfrm>
          <a:custGeom>
            <a:avLst/>
            <a:gdLst/>
            <a:ahLst/>
            <a:cxnLst/>
            <a:rect l="l" t="t" r="r" b="b"/>
            <a:pathLst>
              <a:path w="6084112" h="4236754">
                <a:moveTo>
                  <a:pt x="0" y="0"/>
                </a:moveTo>
                <a:lnTo>
                  <a:pt x="6084112" y="0"/>
                </a:lnTo>
                <a:lnTo>
                  <a:pt x="6084112" y="4236754"/>
                </a:lnTo>
                <a:lnTo>
                  <a:pt x="0" y="42367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Rectangle 20"/>
          <p:cNvSpPr/>
          <p:nvPr/>
        </p:nvSpPr>
        <p:spPr>
          <a:xfrm>
            <a:off x="6629400" y="1562100"/>
            <a:ext cx="4785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Londrina Solid Heavy" panose="020B0604020202020204" charset="0"/>
              </a:rPr>
              <a:t>Cardiac Biomarkers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600" y="5753100"/>
            <a:ext cx="5257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grandir" panose="020B0604020202020204" charset="0"/>
              </a:rPr>
              <a:t>Cardiac </a:t>
            </a:r>
            <a:r>
              <a:rPr lang="en-US" sz="4400" b="1" dirty="0" smtClean="0">
                <a:latin typeface="Agrandir" panose="020B0604020202020204" charset="0"/>
              </a:rPr>
              <a:t>troponin</a:t>
            </a:r>
          </a:p>
          <a:p>
            <a:endParaRPr lang="en-US" sz="2800" dirty="0" smtClean="0">
              <a:solidFill>
                <a:prstClr val="black"/>
              </a:solidFill>
              <a:latin typeface="Agrandir" panose="020B060402020202020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grandir" panose="020B0604020202020204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Agrandir" panose="020B0604020202020204" charset="0"/>
              </a:rPr>
              <a:t>highest </a:t>
            </a:r>
            <a:r>
              <a:rPr lang="en-US" sz="2800" dirty="0" smtClean="0">
                <a:solidFill>
                  <a:prstClr val="black"/>
                </a:solidFill>
                <a:latin typeface="Agrandir" panose="020B0604020202020204" charset="0"/>
              </a:rPr>
              <a:t>sensitivity</a:t>
            </a:r>
            <a:endParaRPr lang="en-US" sz="2800" dirty="0">
              <a:solidFill>
                <a:prstClr val="black"/>
              </a:solidFill>
              <a:latin typeface="Agrandir" panose="020B060402020202020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Agrandir" panose="020B060402020202020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grandir" panose="020B060402020202020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grandir" panose="020B0604020202020204" charset="0"/>
              </a:rPr>
              <a:t>troponin T and troponin </a:t>
            </a:r>
            <a:r>
              <a:rPr lang="en-US" sz="2800" dirty="0" smtClean="0">
                <a:solidFill>
                  <a:prstClr val="black"/>
                </a:solidFill>
                <a:latin typeface="Agrandir" panose="020B0604020202020204" charset="0"/>
              </a:rPr>
              <a:t>I </a:t>
            </a:r>
          </a:p>
          <a:p>
            <a:endParaRPr lang="en-US" sz="2800" dirty="0">
              <a:solidFill>
                <a:prstClr val="black"/>
              </a:solidFill>
              <a:latin typeface="Agrandir" panose="020B060402020202020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grandir" panose="020B0604020202020204" charset="0"/>
              </a:rPr>
              <a:t>Troponin </a:t>
            </a:r>
            <a:r>
              <a:rPr lang="en-US" sz="2800" dirty="0">
                <a:solidFill>
                  <a:prstClr val="black"/>
                </a:solidFill>
                <a:latin typeface="Agrandir" panose="020B0604020202020204" charset="0"/>
              </a:rPr>
              <a:t>I is highly specific to the heart and stays higher longer than creatinine kinase-MB.</a:t>
            </a:r>
          </a:p>
          <a:p>
            <a:endParaRPr lang="en-US" sz="2800" dirty="0" smtClean="0">
              <a:solidFill>
                <a:prstClr val="black"/>
              </a:solidFill>
              <a:latin typeface="Agrandir" panose="020B0604020202020204" charset="0"/>
            </a:endParaRPr>
          </a:p>
          <a:p>
            <a:endParaRPr lang="en-US" sz="4400" b="1" dirty="0">
              <a:latin typeface="Agrandir" panose="020B0604020202020204" charset="0"/>
            </a:endParaRPr>
          </a:p>
          <a:p>
            <a:endParaRPr lang="en-US" sz="4400" b="1" dirty="0">
              <a:latin typeface="Agrandir" panose="020B0604020202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4600" y="5829300"/>
            <a:ext cx="53047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Agrandir" panose="020B0604020202020204" charset="0"/>
              </a:rPr>
              <a:t>  Creatinine </a:t>
            </a:r>
            <a:r>
              <a:rPr lang="en-US" sz="4400" b="1" dirty="0">
                <a:latin typeface="Agrandir" panose="020B0604020202020204" charset="0"/>
              </a:rPr>
              <a:t>kinase </a:t>
            </a:r>
            <a:endParaRPr lang="en-US" sz="4400" b="1" dirty="0" smtClean="0">
              <a:latin typeface="Agrandir" panose="020B0604020202020204" charset="0"/>
            </a:endParaRPr>
          </a:p>
          <a:p>
            <a:r>
              <a:rPr lang="en-US" sz="4400" b="1" dirty="0" smtClean="0">
                <a:latin typeface="Agrandir" panose="020B0604020202020204" charset="0"/>
              </a:rPr>
              <a:t>         </a:t>
            </a:r>
          </a:p>
          <a:p>
            <a:r>
              <a:rPr lang="en-US" sz="4400" b="1" dirty="0">
                <a:latin typeface="Agrandir" panose="020B0604020202020204" charset="0"/>
              </a:rPr>
              <a:t> </a:t>
            </a:r>
            <a:r>
              <a:rPr lang="en-US" sz="4400" b="1" dirty="0" smtClean="0">
                <a:latin typeface="Agrandir" panose="020B0604020202020204" charset="0"/>
              </a:rPr>
              <a:t>         CK-MB</a:t>
            </a:r>
            <a:endParaRPr lang="en-US" sz="4400" b="1" dirty="0">
              <a:latin typeface="Agrandir" panose="020B060402020202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182600" y="6057900"/>
            <a:ext cx="3004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Agrandir" panose="020B0604020202020204" charset="0"/>
              </a:rPr>
              <a:t>Myoglobin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16977">
            <a:off x="172376" y="-658221"/>
            <a:ext cx="5434068" cy="3784087"/>
          </a:xfrm>
          <a:custGeom>
            <a:avLst/>
            <a:gdLst/>
            <a:ahLst/>
            <a:cxnLst/>
            <a:rect l="l" t="t" r="r" b="b"/>
            <a:pathLst>
              <a:path w="5434068" h="3784087">
                <a:moveTo>
                  <a:pt x="0" y="0"/>
                </a:moveTo>
                <a:lnTo>
                  <a:pt x="5434068" y="0"/>
                </a:lnTo>
                <a:lnTo>
                  <a:pt x="5434068" y="3784087"/>
                </a:lnTo>
                <a:lnTo>
                  <a:pt x="0" y="3784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92393" y="7364544"/>
            <a:ext cx="3658431" cy="4114800"/>
          </a:xfrm>
          <a:custGeom>
            <a:avLst/>
            <a:gdLst/>
            <a:ahLst/>
            <a:cxnLst/>
            <a:rect l="l" t="t" r="r" b="b"/>
            <a:pathLst>
              <a:path w="3658431" h="4114800">
                <a:moveTo>
                  <a:pt x="0" y="0"/>
                </a:moveTo>
                <a:lnTo>
                  <a:pt x="3658432" y="0"/>
                </a:lnTo>
                <a:lnTo>
                  <a:pt x="3658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00515" y="5143500"/>
            <a:ext cx="5089316" cy="2920814"/>
            <a:chOff x="0" y="0"/>
            <a:chExt cx="6785754" cy="3894418"/>
          </a:xfrm>
        </p:grpSpPr>
        <p:sp>
          <p:nvSpPr>
            <p:cNvPr id="5" name="TextBox 5"/>
            <p:cNvSpPr txBox="1"/>
            <p:nvPr/>
          </p:nvSpPr>
          <p:spPr>
            <a:xfrm>
              <a:off x="0" y="-209550"/>
              <a:ext cx="6785754" cy="1299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20"/>
                </a:lnSpc>
              </a:pPr>
              <a:r>
                <a:rPr lang="en-US" sz="5400">
                  <a:solidFill>
                    <a:srgbClr val="A2272C"/>
                  </a:solidFill>
                  <a:latin typeface="Agrandir Bold"/>
                </a:rPr>
                <a:t>Function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34335"/>
              <a:ext cx="6785754" cy="2360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9"/>
                </a:lnSpc>
              </a:pPr>
              <a:r>
                <a:rPr lang="en-US" sz="3499">
                  <a:solidFill>
                    <a:srgbClr val="A2272C"/>
                  </a:solidFill>
                  <a:latin typeface="Agrandir"/>
                </a:rPr>
                <a:t>To transport blood, oxygen and nutrients to the body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14348" y="5143500"/>
            <a:ext cx="5773137" cy="2920814"/>
            <a:chOff x="0" y="0"/>
            <a:chExt cx="7697517" cy="3894418"/>
          </a:xfrm>
        </p:grpSpPr>
        <p:sp>
          <p:nvSpPr>
            <p:cNvPr id="8" name="TextBox 8"/>
            <p:cNvSpPr txBox="1"/>
            <p:nvPr/>
          </p:nvSpPr>
          <p:spPr>
            <a:xfrm>
              <a:off x="0" y="-209550"/>
              <a:ext cx="7697517" cy="1299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020"/>
                </a:lnSpc>
                <a:spcBef>
                  <a:spcPct val="0"/>
                </a:spcBef>
              </a:pPr>
              <a:r>
                <a:rPr lang="en-US" sz="5400" u="none" strike="noStrike">
                  <a:solidFill>
                    <a:srgbClr val="A2272C"/>
                  </a:solidFill>
                  <a:latin typeface="Agrandir Bold"/>
                </a:rPr>
                <a:t>Main Parts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34335"/>
              <a:ext cx="7697517" cy="2360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49"/>
                </a:lnSpc>
                <a:spcBef>
                  <a:spcPct val="0"/>
                </a:spcBef>
              </a:pPr>
              <a:r>
                <a:rPr lang="en-US" sz="3499" u="none" strike="noStrike">
                  <a:solidFill>
                    <a:srgbClr val="A2272C"/>
                  </a:solidFill>
                  <a:latin typeface="Agrandir"/>
                </a:rPr>
                <a:t>Has three main parts: the heart, blood vessels and blood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434068" y="1799262"/>
            <a:ext cx="7419865" cy="197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52"/>
              </a:lnSpc>
            </a:pPr>
            <a:r>
              <a:rPr lang="en-US" sz="6800">
                <a:solidFill>
                  <a:srgbClr val="A2272C"/>
                </a:solidFill>
                <a:latin typeface="Londrina Solid Heavy"/>
              </a:rPr>
              <a:t>THE HUMAN CIRCULATORY SYSTEM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81100"/>
            <a:ext cx="16002000" cy="822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18171">
            <a:off x="-695725" y="-266968"/>
            <a:ext cx="5434068" cy="3784087"/>
          </a:xfrm>
          <a:custGeom>
            <a:avLst/>
            <a:gdLst/>
            <a:ahLst/>
            <a:cxnLst/>
            <a:rect l="l" t="t" r="r" b="b"/>
            <a:pathLst>
              <a:path w="5434068" h="3784087">
                <a:moveTo>
                  <a:pt x="0" y="0"/>
                </a:moveTo>
                <a:lnTo>
                  <a:pt x="5434067" y="0"/>
                </a:lnTo>
                <a:lnTo>
                  <a:pt x="5434067" y="3784087"/>
                </a:lnTo>
                <a:lnTo>
                  <a:pt x="0" y="3784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68924" y="8239125"/>
            <a:ext cx="2914626" cy="3278209"/>
          </a:xfrm>
          <a:custGeom>
            <a:avLst/>
            <a:gdLst/>
            <a:ahLst/>
            <a:cxnLst/>
            <a:rect l="l" t="t" r="r" b="b"/>
            <a:pathLst>
              <a:path w="2914626" h="3278209">
                <a:moveTo>
                  <a:pt x="0" y="0"/>
                </a:moveTo>
                <a:lnTo>
                  <a:pt x="2914625" y="0"/>
                </a:lnTo>
                <a:lnTo>
                  <a:pt x="2914625" y="3278209"/>
                </a:lnTo>
                <a:lnTo>
                  <a:pt x="0" y="327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8349070" y="864524"/>
            <a:ext cx="12038041" cy="8557953"/>
          </a:xfrm>
          <a:custGeom>
            <a:avLst/>
            <a:gdLst/>
            <a:ahLst/>
            <a:cxnLst/>
            <a:rect l="l" t="t" r="r" b="b"/>
            <a:pathLst>
              <a:path w="12038041" h="8557953">
                <a:moveTo>
                  <a:pt x="0" y="0"/>
                </a:moveTo>
                <a:lnTo>
                  <a:pt x="12038041" y="0"/>
                </a:lnTo>
                <a:lnTo>
                  <a:pt x="12038041" y="8557952"/>
                </a:lnTo>
                <a:lnTo>
                  <a:pt x="0" y="8557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21308" y="2542698"/>
            <a:ext cx="4372106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752"/>
              </a:lnSpc>
            </a:pPr>
            <a:r>
              <a:rPr lang="en-US" sz="6800">
                <a:solidFill>
                  <a:srgbClr val="A2272C"/>
                </a:solidFill>
                <a:latin typeface="Londrina Solid Heavy"/>
              </a:rPr>
              <a:t>THE HEART</a:t>
            </a:r>
          </a:p>
        </p:txBody>
      </p:sp>
      <p:sp>
        <p:nvSpPr>
          <p:cNvPr id="12" name="Freeform 12"/>
          <p:cNvSpPr/>
          <p:nvPr/>
        </p:nvSpPr>
        <p:spPr>
          <a:xfrm rot="2110469">
            <a:off x="11389395" y="4125804"/>
            <a:ext cx="1794954" cy="542973"/>
          </a:xfrm>
          <a:custGeom>
            <a:avLst/>
            <a:gdLst/>
            <a:ahLst/>
            <a:cxnLst/>
            <a:rect l="l" t="t" r="r" b="b"/>
            <a:pathLst>
              <a:path w="1794954" h="542973">
                <a:moveTo>
                  <a:pt x="0" y="0"/>
                </a:moveTo>
                <a:lnTo>
                  <a:pt x="1794954" y="0"/>
                </a:lnTo>
                <a:lnTo>
                  <a:pt x="1794954" y="542973"/>
                </a:lnTo>
                <a:lnTo>
                  <a:pt x="0" y="5429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216612">
            <a:off x="14689174" y="3689310"/>
            <a:ext cx="1901828" cy="575303"/>
          </a:xfrm>
          <a:custGeom>
            <a:avLst/>
            <a:gdLst/>
            <a:ahLst/>
            <a:cxnLst/>
            <a:rect l="l" t="t" r="r" b="b"/>
            <a:pathLst>
              <a:path w="1901828" h="575303">
                <a:moveTo>
                  <a:pt x="0" y="0"/>
                </a:moveTo>
                <a:lnTo>
                  <a:pt x="1901828" y="0"/>
                </a:lnTo>
                <a:lnTo>
                  <a:pt x="1901828" y="575303"/>
                </a:lnTo>
                <a:lnTo>
                  <a:pt x="0" y="575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506918">
            <a:off x="12971819" y="6649208"/>
            <a:ext cx="1552612" cy="469665"/>
          </a:xfrm>
          <a:custGeom>
            <a:avLst/>
            <a:gdLst/>
            <a:ahLst/>
            <a:cxnLst/>
            <a:rect l="l" t="t" r="r" b="b"/>
            <a:pathLst>
              <a:path w="1552612" h="469665">
                <a:moveTo>
                  <a:pt x="0" y="0"/>
                </a:moveTo>
                <a:lnTo>
                  <a:pt x="1552612" y="0"/>
                </a:lnTo>
                <a:lnTo>
                  <a:pt x="1552612" y="469665"/>
                </a:lnTo>
                <a:lnTo>
                  <a:pt x="0" y="469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927494">
            <a:off x="15210134" y="6408982"/>
            <a:ext cx="1552612" cy="469665"/>
          </a:xfrm>
          <a:custGeom>
            <a:avLst/>
            <a:gdLst/>
            <a:ahLst/>
            <a:cxnLst/>
            <a:rect l="l" t="t" r="r" b="b"/>
            <a:pathLst>
              <a:path w="1552612" h="469665">
                <a:moveTo>
                  <a:pt x="0" y="0"/>
                </a:moveTo>
                <a:lnTo>
                  <a:pt x="1552612" y="0"/>
                </a:lnTo>
                <a:lnTo>
                  <a:pt x="1552612" y="469665"/>
                </a:lnTo>
                <a:lnTo>
                  <a:pt x="0" y="469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714500"/>
            <a:ext cx="73914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800" y="3695700"/>
            <a:ext cx="7529213" cy="1286367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18171">
            <a:off x="-695725" y="-266968"/>
            <a:ext cx="5434068" cy="3784087"/>
          </a:xfrm>
          <a:custGeom>
            <a:avLst/>
            <a:gdLst/>
            <a:ahLst/>
            <a:cxnLst/>
            <a:rect l="l" t="t" r="r" b="b"/>
            <a:pathLst>
              <a:path w="5434068" h="3784087">
                <a:moveTo>
                  <a:pt x="0" y="0"/>
                </a:moveTo>
                <a:lnTo>
                  <a:pt x="5434067" y="0"/>
                </a:lnTo>
                <a:lnTo>
                  <a:pt x="5434067" y="3784087"/>
                </a:lnTo>
                <a:lnTo>
                  <a:pt x="0" y="3784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56253" y="8062432"/>
            <a:ext cx="2914626" cy="3278209"/>
          </a:xfrm>
          <a:custGeom>
            <a:avLst/>
            <a:gdLst/>
            <a:ahLst/>
            <a:cxnLst/>
            <a:rect l="l" t="t" r="r" b="b"/>
            <a:pathLst>
              <a:path w="2914626" h="3278209">
                <a:moveTo>
                  <a:pt x="0" y="0"/>
                </a:moveTo>
                <a:lnTo>
                  <a:pt x="2914626" y="0"/>
                </a:lnTo>
                <a:lnTo>
                  <a:pt x="2914626" y="3278209"/>
                </a:lnTo>
                <a:lnTo>
                  <a:pt x="0" y="327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7009017" y="1090951"/>
            <a:ext cx="13604521" cy="9671578"/>
          </a:xfrm>
          <a:custGeom>
            <a:avLst/>
            <a:gdLst/>
            <a:ahLst/>
            <a:cxnLst/>
            <a:rect l="l" t="t" r="r" b="b"/>
            <a:pathLst>
              <a:path w="13604521" h="9671578">
                <a:moveTo>
                  <a:pt x="0" y="0"/>
                </a:moveTo>
                <a:lnTo>
                  <a:pt x="13604521" y="0"/>
                </a:lnTo>
                <a:lnTo>
                  <a:pt x="13604521" y="9671578"/>
                </a:lnTo>
                <a:lnTo>
                  <a:pt x="0" y="9671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744200" y="2171700"/>
            <a:ext cx="6485821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4800" b="1" dirty="0">
                <a:latin typeface="Londrina Solid Heavy" panose="020B0604020202020204" charset="0"/>
              </a:rPr>
              <a:t>How does a stress test work?</a:t>
            </a:r>
          </a:p>
          <a:p>
            <a:pPr>
              <a:lnSpc>
                <a:spcPts val="3899"/>
              </a:lnSpc>
            </a:pPr>
            <a:r>
              <a:rPr lang="en-US" sz="2999" dirty="0">
                <a:solidFill>
                  <a:srgbClr val="A2272C"/>
                </a:solidFill>
                <a:latin typeface="Agrandir"/>
              </a:rPr>
              <a:t>A heart stress test starts by making your heart pump harder and faster. For many people, this includes walking on a treadmill or riding a stationary bicycle. That’s why the test is often called an exercise stress test.</a:t>
            </a:r>
          </a:p>
          <a:p>
            <a:pPr>
              <a:lnSpc>
                <a:spcPts val="3899"/>
              </a:lnSpc>
            </a:pPr>
            <a:endParaRPr lang="en-US" sz="2999" dirty="0">
              <a:solidFill>
                <a:srgbClr val="FFFFFF"/>
              </a:solidFill>
              <a:latin typeface="Agrandi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2000" y="2019300"/>
            <a:ext cx="777240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899"/>
              </a:lnSpc>
            </a:pPr>
            <a:r>
              <a:rPr lang="en-US" sz="4800" b="1" dirty="0">
                <a:latin typeface="Londrina Solid Heavy" panose="020B0604020202020204" charset="0"/>
              </a:rPr>
              <a:t>Healthcare providers assess your response to the increased workload by measuring:</a:t>
            </a:r>
          </a:p>
          <a:p>
            <a:pPr lvl="0">
              <a:lnSpc>
                <a:spcPts val="3899"/>
              </a:lnSpc>
            </a:pPr>
            <a:endParaRPr lang="en-US" sz="2999" dirty="0">
              <a:solidFill>
                <a:srgbClr val="FFFFFF"/>
              </a:solidFill>
              <a:latin typeface="Agrandir"/>
            </a:endParaRPr>
          </a:p>
          <a:p>
            <a:pPr lvl="0">
              <a:lnSpc>
                <a:spcPts val="3899"/>
              </a:lnSpc>
            </a:pPr>
            <a:r>
              <a:rPr lang="en-US" sz="2999" dirty="0">
                <a:solidFill>
                  <a:srgbClr val="FFFFFF"/>
                </a:solidFill>
                <a:latin typeface="Agrandir"/>
              </a:rPr>
              <a:t>Blood pressure.</a:t>
            </a:r>
          </a:p>
          <a:p>
            <a:pPr lvl="0">
              <a:lnSpc>
                <a:spcPts val="3899"/>
              </a:lnSpc>
            </a:pPr>
            <a:r>
              <a:rPr lang="en-US" sz="2999" dirty="0">
                <a:solidFill>
                  <a:srgbClr val="FFFFFF"/>
                </a:solidFill>
                <a:latin typeface="Agrandir"/>
              </a:rPr>
              <a:t>Heart rate.</a:t>
            </a:r>
          </a:p>
          <a:p>
            <a:pPr lvl="0">
              <a:lnSpc>
                <a:spcPts val="3899"/>
              </a:lnSpc>
            </a:pPr>
            <a:r>
              <a:rPr lang="en-US" sz="2999" dirty="0">
                <a:solidFill>
                  <a:srgbClr val="FFFFFF"/>
                </a:solidFill>
                <a:latin typeface="Agrandir"/>
              </a:rPr>
              <a:t>Oxygen levels.</a:t>
            </a:r>
          </a:p>
          <a:p>
            <a:pPr lvl="0">
              <a:lnSpc>
                <a:spcPts val="3899"/>
              </a:lnSpc>
            </a:pPr>
            <a:r>
              <a:rPr lang="en-US" sz="2999" dirty="0">
                <a:solidFill>
                  <a:srgbClr val="FFFFFF"/>
                </a:solidFill>
                <a:latin typeface="Agrandir"/>
              </a:rPr>
              <a:t>Electrical activity in your heart.</a:t>
            </a:r>
          </a:p>
          <a:p>
            <a:pPr lvl="0">
              <a:lnSpc>
                <a:spcPts val="3899"/>
              </a:lnSpc>
            </a:pPr>
            <a:r>
              <a:rPr lang="en-US" sz="2999" dirty="0">
                <a:solidFill>
                  <a:srgbClr val="FFFFFF"/>
                </a:solidFill>
                <a:latin typeface="Agrandir"/>
              </a:rPr>
              <a:t>How hard your heart is working compared with others your age and sex.</a:t>
            </a:r>
          </a:p>
          <a:p>
            <a:pPr marL="0" lvl="0" indent="0">
              <a:lnSpc>
                <a:spcPts val="7752"/>
              </a:lnSpc>
            </a:pPr>
            <a:r>
              <a:rPr lang="en-US" sz="6800" dirty="0" smtClean="0">
                <a:solidFill>
                  <a:srgbClr val="A2272C"/>
                </a:solidFill>
                <a:latin typeface="Londrina Solid Heavy"/>
              </a:rPr>
              <a:t> </a:t>
            </a:r>
            <a:r>
              <a:rPr lang="en-US" sz="6800" dirty="0">
                <a:solidFill>
                  <a:srgbClr val="A2272C"/>
                </a:solidFill>
                <a:latin typeface="Londrina Solid Heavy"/>
              </a:rPr>
              <a:t>CHECK: </a:t>
            </a:r>
            <a:r>
              <a:rPr lang="en-US" sz="6800" dirty="0" smtClean="0">
                <a:solidFill>
                  <a:srgbClr val="A2272C"/>
                </a:solidFill>
                <a:latin typeface="Londrina Solid Heavy"/>
              </a:rPr>
              <a:t>THE</a:t>
            </a:r>
            <a:endParaRPr lang="en-US" sz="6800" dirty="0">
              <a:solidFill>
                <a:srgbClr val="A2272C"/>
              </a:solidFill>
              <a:latin typeface="Londrina Solid Heavy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48810" y="5708526"/>
            <a:ext cx="5401528" cy="5451083"/>
          </a:xfrm>
          <a:custGeom>
            <a:avLst/>
            <a:gdLst/>
            <a:ahLst/>
            <a:cxnLst/>
            <a:rect l="l" t="t" r="r" b="b"/>
            <a:pathLst>
              <a:path w="5401528" h="5451083">
                <a:moveTo>
                  <a:pt x="0" y="0"/>
                </a:moveTo>
                <a:lnTo>
                  <a:pt x="5401528" y="0"/>
                </a:lnTo>
                <a:lnTo>
                  <a:pt x="5401528" y="5451084"/>
                </a:lnTo>
                <a:lnTo>
                  <a:pt x="0" y="5451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62674" y="371244"/>
            <a:ext cx="6084112" cy="4236754"/>
          </a:xfrm>
          <a:custGeom>
            <a:avLst/>
            <a:gdLst/>
            <a:ahLst/>
            <a:cxnLst/>
            <a:rect l="l" t="t" r="r" b="b"/>
            <a:pathLst>
              <a:path w="6084112" h="4236754">
                <a:moveTo>
                  <a:pt x="0" y="0"/>
                </a:moveTo>
                <a:lnTo>
                  <a:pt x="6084112" y="0"/>
                </a:lnTo>
                <a:lnTo>
                  <a:pt x="6084112" y="4236754"/>
                </a:lnTo>
                <a:lnTo>
                  <a:pt x="0" y="4236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2438400" y="1485900"/>
            <a:ext cx="13110532" cy="6897838"/>
          </a:xfrm>
          <a:custGeom>
            <a:avLst/>
            <a:gdLst/>
            <a:ahLst/>
            <a:cxnLst/>
            <a:rect l="l" t="t" r="r" b="b"/>
            <a:pathLst>
              <a:path w="13110532" h="6897838">
                <a:moveTo>
                  <a:pt x="0" y="0"/>
                </a:moveTo>
                <a:lnTo>
                  <a:pt x="13110532" y="0"/>
                </a:lnTo>
                <a:lnTo>
                  <a:pt x="13110532" y="6897838"/>
                </a:lnTo>
                <a:lnTo>
                  <a:pt x="0" y="6897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298" t="-14750" b="-2077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778687" y="3319457"/>
            <a:ext cx="885041" cy="929197"/>
            <a:chOff x="0" y="0"/>
            <a:chExt cx="812800" cy="853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53352"/>
            </a:xfrm>
            <a:custGeom>
              <a:avLst/>
              <a:gdLst/>
              <a:ahLst/>
              <a:cxnLst/>
              <a:rect l="l" t="t" r="r" b="b"/>
              <a:pathLst>
                <a:path w="812800" h="853352">
                  <a:moveTo>
                    <a:pt x="406400" y="0"/>
                  </a:moveTo>
                  <a:cubicBezTo>
                    <a:pt x="181951" y="0"/>
                    <a:pt x="0" y="191029"/>
                    <a:pt x="0" y="426676"/>
                  </a:cubicBezTo>
                  <a:cubicBezTo>
                    <a:pt x="0" y="662323"/>
                    <a:pt x="181951" y="853352"/>
                    <a:pt x="406400" y="853352"/>
                  </a:cubicBezTo>
                  <a:cubicBezTo>
                    <a:pt x="630849" y="853352"/>
                    <a:pt x="812800" y="662323"/>
                    <a:pt x="812800" y="426676"/>
                  </a:cubicBezTo>
                  <a:cubicBezTo>
                    <a:pt x="812800" y="19102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22F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62873"/>
              <a:ext cx="660400" cy="8362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6EB"/>
                  </a:solidFill>
                  <a:latin typeface="Agrandir Bold"/>
                </a:rPr>
                <a:t>B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30858" y="3319457"/>
            <a:ext cx="885041" cy="929197"/>
            <a:chOff x="0" y="0"/>
            <a:chExt cx="812800" cy="8533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53352"/>
            </a:xfrm>
            <a:custGeom>
              <a:avLst/>
              <a:gdLst/>
              <a:ahLst/>
              <a:cxnLst/>
              <a:rect l="l" t="t" r="r" b="b"/>
              <a:pathLst>
                <a:path w="812800" h="853352">
                  <a:moveTo>
                    <a:pt x="406400" y="0"/>
                  </a:moveTo>
                  <a:cubicBezTo>
                    <a:pt x="181951" y="0"/>
                    <a:pt x="0" y="191029"/>
                    <a:pt x="0" y="426676"/>
                  </a:cubicBezTo>
                  <a:cubicBezTo>
                    <a:pt x="0" y="662323"/>
                    <a:pt x="181951" y="853352"/>
                    <a:pt x="406400" y="853352"/>
                  </a:cubicBezTo>
                  <a:cubicBezTo>
                    <a:pt x="630849" y="853352"/>
                    <a:pt x="812800" y="662323"/>
                    <a:pt x="812800" y="426676"/>
                  </a:cubicBezTo>
                  <a:cubicBezTo>
                    <a:pt x="812800" y="19102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22F3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2852"/>
              <a:ext cx="660400" cy="75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FFF6EB"/>
                  </a:solidFill>
                  <a:latin typeface="Agrandir Bold"/>
                </a:rPr>
                <a:t>C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778687" y="6502094"/>
            <a:ext cx="885041" cy="929197"/>
            <a:chOff x="0" y="0"/>
            <a:chExt cx="812800" cy="8533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53352"/>
            </a:xfrm>
            <a:custGeom>
              <a:avLst/>
              <a:gdLst/>
              <a:ahLst/>
              <a:cxnLst/>
              <a:rect l="l" t="t" r="r" b="b"/>
              <a:pathLst>
                <a:path w="812800" h="853352">
                  <a:moveTo>
                    <a:pt x="406400" y="0"/>
                  </a:moveTo>
                  <a:cubicBezTo>
                    <a:pt x="181951" y="0"/>
                    <a:pt x="0" y="191029"/>
                    <a:pt x="0" y="426676"/>
                  </a:cubicBezTo>
                  <a:cubicBezTo>
                    <a:pt x="0" y="662323"/>
                    <a:pt x="181951" y="853352"/>
                    <a:pt x="406400" y="853352"/>
                  </a:cubicBezTo>
                  <a:cubicBezTo>
                    <a:pt x="630849" y="853352"/>
                    <a:pt x="812800" y="662323"/>
                    <a:pt x="812800" y="426676"/>
                  </a:cubicBezTo>
                  <a:cubicBezTo>
                    <a:pt x="812800" y="19102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22F3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62873"/>
              <a:ext cx="660400" cy="8362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6EB"/>
                  </a:solidFill>
                  <a:latin typeface="Agrandir Bold"/>
                </a:rPr>
                <a:t>O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900759" y="6639834"/>
            <a:ext cx="252341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B22F30"/>
                </a:solidFill>
                <a:latin typeface="Agrandir"/>
              </a:rPr>
              <a:t>for bubbles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778687" y="4924929"/>
            <a:ext cx="885041" cy="929197"/>
            <a:chOff x="0" y="0"/>
            <a:chExt cx="812800" cy="8533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53352"/>
            </a:xfrm>
            <a:custGeom>
              <a:avLst/>
              <a:gdLst/>
              <a:ahLst/>
              <a:cxnLst/>
              <a:rect l="l" t="t" r="r" b="b"/>
              <a:pathLst>
                <a:path w="812800" h="853352">
                  <a:moveTo>
                    <a:pt x="406400" y="0"/>
                  </a:moveTo>
                  <a:cubicBezTo>
                    <a:pt x="181951" y="0"/>
                    <a:pt x="0" y="191029"/>
                    <a:pt x="0" y="426676"/>
                  </a:cubicBezTo>
                  <a:cubicBezTo>
                    <a:pt x="0" y="662323"/>
                    <a:pt x="181951" y="853352"/>
                    <a:pt x="406400" y="853352"/>
                  </a:cubicBezTo>
                  <a:cubicBezTo>
                    <a:pt x="630849" y="853352"/>
                    <a:pt x="812800" y="662323"/>
                    <a:pt x="812800" y="426676"/>
                  </a:cubicBezTo>
                  <a:cubicBezTo>
                    <a:pt x="812800" y="19102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22F3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-62873"/>
              <a:ext cx="660400" cy="8362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6EB"/>
                  </a:solidFill>
                  <a:latin typeface="Agrandir Bold"/>
                </a:rPr>
                <a:t>D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900759" y="5062669"/>
            <a:ext cx="252341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B22F30"/>
                </a:solidFill>
                <a:latin typeface="Agrandir"/>
              </a:rPr>
              <a:t>for a drumroll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30858" y="4925196"/>
            <a:ext cx="885041" cy="929197"/>
            <a:chOff x="0" y="0"/>
            <a:chExt cx="812800" cy="8533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53352"/>
            </a:xfrm>
            <a:custGeom>
              <a:avLst/>
              <a:gdLst/>
              <a:ahLst/>
              <a:cxnLst/>
              <a:rect l="l" t="t" r="r" b="b"/>
              <a:pathLst>
                <a:path w="812800" h="853352">
                  <a:moveTo>
                    <a:pt x="406400" y="0"/>
                  </a:moveTo>
                  <a:cubicBezTo>
                    <a:pt x="181951" y="0"/>
                    <a:pt x="0" y="191029"/>
                    <a:pt x="0" y="426676"/>
                  </a:cubicBezTo>
                  <a:cubicBezTo>
                    <a:pt x="0" y="662323"/>
                    <a:pt x="181951" y="853352"/>
                    <a:pt x="406400" y="853352"/>
                  </a:cubicBezTo>
                  <a:cubicBezTo>
                    <a:pt x="630849" y="853352"/>
                    <a:pt x="812800" y="662323"/>
                    <a:pt x="812800" y="426676"/>
                  </a:cubicBezTo>
                  <a:cubicBezTo>
                    <a:pt x="812800" y="19102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22F3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22852"/>
              <a:ext cx="660400" cy="75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FFF6EB"/>
                  </a:solidFill>
                  <a:latin typeface="Agrandir Bold"/>
                </a:rPr>
                <a:t>M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130858" y="6502629"/>
            <a:ext cx="885041" cy="929197"/>
            <a:chOff x="0" y="0"/>
            <a:chExt cx="812800" cy="8533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53352"/>
            </a:xfrm>
            <a:custGeom>
              <a:avLst/>
              <a:gdLst/>
              <a:ahLst/>
              <a:cxnLst/>
              <a:rect l="l" t="t" r="r" b="b"/>
              <a:pathLst>
                <a:path w="812800" h="853352">
                  <a:moveTo>
                    <a:pt x="406400" y="0"/>
                  </a:moveTo>
                  <a:cubicBezTo>
                    <a:pt x="181951" y="0"/>
                    <a:pt x="0" y="191029"/>
                    <a:pt x="0" y="426676"/>
                  </a:cubicBezTo>
                  <a:cubicBezTo>
                    <a:pt x="0" y="662323"/>
                    <a:pt x="181951" y="853352"/>
                    <a:pt x="406400" y="853352"/>
                  </a:cubicBezTo>
                  <a:cubicBezTo>
                    <a:pt x="630849" y="853352"/>
                    <a:pt x="812800" y="662323"/>
                    <a:pt x="812800" y="426676"/>
                  </a:cubicBezTo>
                  <a:cubicBezTo>
                    <a:pt x="812800" y="19102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22F3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22852"/>
              <a:ext cx="660400" cy="75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FFF6EB"/>
                  </a:solidFill>
                  <a:latin typeface="Agrandir Bold"/>
                </a:rPr>
                <a:t>O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5900759" y="3457197"/>
            <a:ext cx="1835643" cy="50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B22F30"/>
                </a:solidFill>
                <a:latin typeface="Agrandir"/>
              </a:rPr>
              <a:t>for blur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54024" y="3457197"/>
            <a:ext cx="2809254" cy="50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B22F30"/>
                </a:solidFill>
                <a:latin typeface="Agrandir"/>
              </a:rPr>
              <a:t>for confetti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54024" y="5033940"/>
            <a:ext cx="3255289" cy="50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B22F30"/>
                </a:solidFill>
                <a:latin typeface="Agrandir"/>
              </a:rPr>
              <a:t>for mic drop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54024" y="6640369"/>
            <a:ext cx="2809254" cy="50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B22F30"/>
                </a:solidFill>
                <a:latin typeface="Agrandir"/>
              </a:rPr>
              <a:t>for quiet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38300"/>
            <a:ext cx="119634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18171">
            <a:off x="-778473" y="83330"/>
            <a:ext cx="5434068" cy="3784087"/>
          </a:xfrm>
          <a:custGeom>
            <a:avLst/>
            <a:gdLst/>
            <a:ahLst/>
            <a:cxnLst/>
            <a:rect l="l" t="t" r="r" b="b"/>
            <a:pathLst>
              <a:path w="5434068" h="3784087">
                <a:moveTo>
                  <a:pt x="0" y="0"/>
                </a:moveTo>
                <a:lnTo>
                  <a:pt x="5434067" y="0"/>
                </a:lnTo>
                <a:lnTo>
                  <a:pt x="5434067" y="3784087"/>
                </a:lnTo>
                <a:lnTo>
                  <a:pt x="0" y="3784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56253" y="8062432"/>
            <a:ext cx="2914626" cy="3278209"/>
          </a:xfrm>
          <a:custGeom>
            <a:avLst/>
            <a:gdLst/>
            <a:ahLst/>
            <a:cxnLst/>
            <a:rect l="l" t="t" r="r" b="b"/>
            <a:pathLst>
              <a:path w="2914626" h="3278209">
                <a:moveTo>
                  <a:pt x="0" y="0"/>
                </a:moveTo>
                <a:lnTo>
                  <a:pt x="2914626" y="0"/>
                </a:lnTo>
                <a:lnTo>
                  <a:pt x="2914626" y="3278209"/>
                </a:lnTo>
                <a:lnTo>
                  <a:pt x="0" y="327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7009017" y="1090951"/>
            <a:ext cx="13604521" cy="9671578"/>
          </a:xfrm>
          <a:custGeom>
            <a:avLst/>
            <a:gdLst/>
            <a:ahLst/>
            <a:cxnLst/>
            <a:rect l="l" t="t" r="r" b="b"/>
            <a:pathLst>
              <a:path w="13604521" h="9671578">
                <a:moveTo>
                  <a:pt x="0" y="0"/>
                </a:moveTo>
                <a:lnTo>
                  <a:pt x="13604521" y="0"/>
                </a:lnTo>
                <a:lnTo>
                  <a:pt x="13604521" y="9671578"/>
                </a:lnTo>
                <a:lnTo>
                  <a:pt x="0" y="9671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21308" y="2331878"/>
            <a:ext cx="5134945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7752"/>
              </a:lnSpc>
            </a:pPr>
            <a:r>
              <a:rPr lang="en-US" sz="6800" dirty="0" smtClean="0">
                <a:solidFill>
                  <a:schemeClr val="bg1"/>
                </a:solidFill>
                <a:latin typeface="Londrina Solid Heavy"/>
              </a:rPr>
              <a:t>What </a:t>
            </a:r>
            <a:r>
              <a:rPr lang="en-US" sz="6800" dirty="0">
                <a:solidFill>
                  <a:schemeClr val="bg1"/>
                </a:solidFill>
                <a:latin typeface="Londrina Solid Heavy"/>
              </a:rPr>
              <a:t>happens during an exercise stress test</a:t>
            </a:r>
            <a:r>
              <a:rPr lang="en-US" sz="6800" dirty="0" smtClean="0">
                <a:solidFill>
                  <a:schemeClr val="bg1"/>
                </a:solidFill>
                <a:latin typeface="Londrina Solid Heavy"/>
              </a:rPr>
              <a:t>? </a:t>
            </a:r>
            <a:r>
              <a:rPr lang="en-US" sz="6800" dirty="0">
                <a:solidFill>
                  <a:srgbClr val="A2272C"/>
                </a:solidFill>
                <a:latin typeface="Londrina Solid Heavy"/>
              </a:rPr>
              <a:t>CHECK: THE HEART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568714" y="3277127"/>
            <a:ext cx="2126852" cy="1994337"/>
            <a:chOff x="0" y="0"/>
            <a:chExt cx="684800" cy="6421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00" cy="642133"/>
            </a:xfrm>
            <a:custGeom>
              <a:avLst/>
              <a:gdLst/>
              <a:ahLst/>
              <a:cxnLst/>
              <a:rect l="l" t="t" r="r" b="b"/>
              <a:pathLst>
                <a:path w="684800" h="642133">
                  <a:moveTo>
                    <a:pt x="0" y="0"/>
                  </a:moveTo>
                  <a:lnTo>
                    <a:pt x="684800" y="0"/>
                  </a:lnTo>
                  <a:lnTo>
                    <a:pt x="684800" y="642133"/>
                  </a:lnTo>
                  <a:lnTo>
                    <a:pt x="0" y="642133"/>
                  </a:lnTo>
                  <a:close/>
                </a:path>
              </a:pathLst>
            </a:custGeom>
            <a:solidFill>
              <a:srgbClr val="C4404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684800" cy="727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Agrandir"/>
                </a:rPr>
                <a:t>Right Atrium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46735" y="3277127"/>
            <a:ext cx="2126852" cy="1994337"/>
            <a:chOff x="0" y="0"/>
            <a:chExt cx="684800" cy="6421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84800" cy="642133"/>
            </a:xfrm>
            <a:custGeom>
              <a:avLst/>
              <a:gdLst/>
              <a:ahLst/>
              <a:cxnLst/>
              <a:rect l="l" t="t" r="r" b="b"/>
              <a:pathLst>
                <a:path w="684800" h="642133">
                  <a:moveTo>
                    <a:pt x="0" y="0"/>
                  </a:moveTo>
                  <a:lnTo>
                    <a:pt x="684800" y="0"/>
                  </a:lnTo>
                  <a:lnTo>
                    <a:pt x="684800" y="642133"/>
                  </a:lnTo>
                  <a:lnTo>
                    <a:pt x="0" y="642133"/>
                  </a:lnTo>
                  <a:close/>
                </a:path>
              </a:pathLst>
            </a:custGeom>
            <a:solidFill>
              <a:srgbClr val="565FA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684800" cy="727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Agrandir"/>
                </a:rPr>
                <a:t>Left Atrium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568714" y="5422634"/>
            <a:ext cx="2126852" cy="1994337"/>
            <a:chOff x="0" y="0"/>
            <a:chExt cx="684800" cy="6421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84800" cy="642133"/>
            </a:xfrm>
            <a:custGeom>
              <a:avLst/>
              <a:gdLst/>
              <a:ahLst/>
              <a:cxnLst/>
              <a:rect l="l" t="t" r="r" b="b"/>
              <a:pathLst>
                <a:path w="684800" h="642133">
                  <a:moveTo>
                    <a:pt x="0" y="0"/>
                  </a:moveTo>
                  <a:lnTo>
                    <a:pt x="684800" y="0"/>
                  </a:lnTo>
                  <a:lnTo>
                    <a:pt x="684800" y="642133"/>
                  </a:lnTo>
                  <a:lnTo>
                    <a:pt x="0" y="642133"/>
                  </a:lnTo>
                  <a:close/>
                </a:path>
              </a:pathLst>
            </a:custGeom>
            <a:solidFill>
              <a:srgbClr val="C4404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684800" cy="727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Agrandir"/>
                </a:rPr>
                <a:t>Right Ventricle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46735" y="5422634"/>
            <a:ext cx="2126852" cy="1994337"/>
            <a:chOff x="0" y="0"/>
            <a:chExt cx="684800" cy="6421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84800" cy="642133"/>
            </a:xfrm>
            <a:custGeom>
              <a:avLst/>
              <a:gdLst/>
              <a:ahLst/>
              <a:cxnLst/>
              <a:rect l="l" t="t" r="r" b="b"/>
              <a:pathLst>
                <a:path w="684800" h="642133">
                  <a:moveTo>
                    <a:pt x="0" y="0"/>
                  </a:moveTo>
                  <a:lnTo>
                    <a:pt x="684800" y="0"/>
                  </a:lnTo>
                  <a:lnTo>
                    <a:pt x="684800" y="642133"/>
                  </a:lnTo>
                  <a:lnTo>
                    <a:pt x="0" y="642133"/>
                  </a:lnTo>
                  <a:close/>
                </a:path>
              </a:pathLst>
            </a:custGeom>
            <a:solidFill>
              <a:srgbClr val="565FA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85725"/>
              <a:ext cx="684800" cy="727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Agrandir"/>
                </a:rPr>
                <a:t>Left Ventricle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6230858" y="2369991"/>
            <a:ext cx="1599946" cy="1387589"/>
          </a:xfrm>
          <a:custGeom>
            <a:avLst/>
            <a:gdLst/>
            <a:ahLst/>
            <a:cxnLst/>
            <a:rect l="l" t="t" r="r" b="b"/>
            <a:pathLst>
              <a:path w="1599946" h="1387589">
                <a:moveTo>
                  <a:pt x="0" y="0"/>
                </a:moveTo>
                <a:lnTo>
                  <a:pt x="1599946" y="0"/>
                </a:lnTo>
                <a:lnTo>
                  <a:pt x="1599946" y="1387589"/>
                </a:lnTo>
                <a:lnTo>
                  <a:pt x="0" y="1387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823144" y="6575397"/>
            <a:ext cx="1535203" cy="1331440"/>
          </a:xfrm>
          <a:custGeom>
            <a:avLst/>
            <a:gdLst/>
            <a:ahLst/>
            <a:cxnLst/>
            <a:rect l="l" t="t" r="r" b="b"/>
            <a:pathLst>
              <a:path w="1535203" h="1331440">
                <a:moveTo>
                  <a:pt x="0" y="0"/>
                </a:moveTo>
                <a:lnTo>
                  <a:pt x="1535203" y="0"/>
                </a:lnTo>
                <a:lnTo>
                  <a:pt x="1535203" y="1331440"/>
                </a:lnTo>
                <a:lnTo>
                  <a:pt x="0" y="13314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170479" y="1984133"/>
            <a:ext cx="767556" cy="1642629"/>
          </a:xfrm>
          <a:custGeom>
            <a:avLst/>
            <a:gdLst/>
            <a:ahLst/>
            <a:cxnLst/>
            <a:rect l="l" t="t" r="r" b="b"/>
            <a:pathLst>
              <a:path w="767556" h="1642629">
                <a:moveTo>
                  <a:pt x="0" y="0"/>
                </a:moveTo>
                <a:lnTo>
                  <a:pt x="767556" y="0"/>
                </a:lnTo>
                <a:lnTo>
                  <a:pt x="767556" y="1642629"/>
                </a:lnTo>
                <a:lnTo>
                  <a:pt x="0" y="16426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685872" y="6276928"/>
            <a:ext cx="767556" cy="1642629"/>
          </a:xfrm>
          <a:custGeom>
            <a:avLst/>
            <a:gdLst/>
            <a:ahLst/>
            <a:cxnLst/>
            <a:rect l="l" t="t" r="r" b="b"/>
            <a:pathLst>
              <a:path w="767556" h="1642629">
                <a:moveTo>
                  <a:pt x="0" y="0"/>
                </a:moveTo>
                <a:lnTo>
                  <a:pt x="767556" y="0"/>
                </a:lnTo>
                <a:lnTo>
                  <a:pt x="767556" y="1642629"/>
                </a:lnTo>
                <a:lnTo>
                  <a:pt x="0" y="16426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2073004">
            <a:off x="11087359" y="3133734"/>
            <a:ext cx="1277938" cy="386576"/>
          </a:xfrm>
          <a:custGeom>
            <a:avLst/>
            <a:gdLst/>
            <a:ahLst/>
            <a:cxnLst/>
            <a:rect l="l" t="t" r="r" b="b"/>
            <a:pathLst>
              <a:path w="1277938" h="386576">
                <a:moveTo>
                  <a:pt x="0" y="0"/>
                </a:moveTo>
                <a:lnTo>
                  <a:pt x="1277938" y="0"/>
                </a:lnTo>
                <a:lnTo>
                  <a:pt x="1277938" y="386576"/>
                </a:lnTo>
                <a:lnTo>
                  <a:pt x="0" y="38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5292800">
            <a:off x="11918846" y="5216057"/>
            <a:ext cx="1277938" cy="386576"/>
          </a:xfrm>
          <a:custGeom>
            <a:avLst/>
            <a:gdLst/>
            <a:ahLst/>
            <a:cxnLst/>
            <a:rect l="l" t="t" r="r" b="b"/>
            <a:pathLst>
              <a:path w="1277938" h="386576">
                <a:moveTo>
                  <a:pt x="0" y="0"/>
                </a:moveTo>
                <a:lnTo>
                  <a:pt x="1277938" y="0"/>
                </a:lnTo>
                <a:lnTo>
                  <a:pt x="1277938" y="386576"/>
                </a:lnTo>
                <a:lnTo>
                  <a:pt x="0" y="38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7964370">
            <a:off x="11294985" y="7047829"/>
            <a:ext cx="1277938" cy="386576"/>
          </a:xfrm>
          <a:custGeom>
            <a:avLst/>
            <a:gdLst/>
            <a:ahLst/>
            <a:cxnLst/>
            <a:rect l="l" t="t" r="r" b="b"/>
            <a:pathLst>
              <a:path w="1277938" h="386576">
                <a:moveTo>
                  <a:pt x="0" y="0"/>
                </a:moveTo>
                <a:lnTo>
                  <a:pt x="1277938" y="0"/>
                </a:lnTo>
                <a:lnTo>
                  <a:pt x="1277938" y="386576"/>
                </a:lnTo>
                <a:lnTo>
                  <a:pt x="0" y="38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7964370">
            <a:off x="15334618" y="3054841"/>
            <a:ext cx="1277938" cy="386576"/>
          </a:xfrm>
          <a:custGeom>
            <a:avLst/>
            <a:gdLst/>
            <a:ahLst/>
            <a:cxnLst/>
            <a:rect l="l" t="t" r="r" b="b"/>
            <a:pathLst>
              <a:path w="1277938" h="386576">
                <a:moveTo>
                  <a:pt x="0" y="0"/>
                </a:moveTo>
                <a:lnTo>
                  <a:pt x="1277937" y="0"/>
                </a:lnTo>
                <a:lnTo>
                  <a:pt x="1277937" y="386576"/>
                </a:lnTo>
                <a:lnTo>
                  <a:pt x="0" y="38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5179932">
            <a:off x="14271192" y="5260275"/>
            <a:ext cx="1277938" cy="386576"/>
          </a:xfrm>
          <a:custGeom>
            <a:avLst/>
            <a:gdLst/>
            <a:ahLst/>
            <a:cxnLst/>
            <a:rect l="l" t="t" r="r" b="b"/>
            <a:pathLst>
              <a:path w="1277938" h="386576">
                <a:moveTo>
                  <a:pt x="0" y="0"/>
                </a:moveTo>
                <a:lnTo>
                  <a:pt x="1277937" y="0"/>
                </a:lnTo>
                <a:lnTo>
                  <a:pt x="1277937" y="386576"/>
                </a:lnTo>
                <a:lnTo>
                  <a:pt x="0" y="38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1136392">
            <a:off x="15100850" y="7032134"/>
            <a:ext cx="1277938" cy="386576"/>
          </a:xfrm>
          <a:custGeom>
            <a:avLst/>
            <a:gdLst/>
            <a:ahLst/>
            <a:cxnLst/>
            <a:rect l="l" t="t" r="r" b="b"/>
            <a:pathLst>
              <a:path w="1277938" h="386576">
                <a:moveTo>
                  <a:pt x="0" y="0"/>
                </a:moveTo>
                <a:lnTo>
                  <a:pt x="1277938" y="0"/>
                </a:lnTo>
                <a:lnTo>
                  <a:pt x="1277938" y="386576"/>
                </a:lnTo>
                <a:lnTo>
                  <a:pt x="0" y="38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9883388" y="3771804"/>
            <a:ext cx="1341736" cy="5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grandir"/>
              </a:rPr>
              <a:t>body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827805" y="7948132"/>
            <a:ext cx="1530542" cy="5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grandir"/>
              </a:rPr>
              <a:t>lungs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230858" y="3734296"/>
            <a:ext cx="1599946" cy="5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grandir"/>
              </a:rPr>
              <a:t>lungs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383308" y="8061162"/>
            <a:ext cx="1447495" cy="5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grandir"/>
              </a:rPr>
              <a:t>body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-1485900"/>
            <a:ext cx="9296400" cy="127254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40827" y="5143500"/>
            <a:ext cx="5693246" cy="6578330"/>
          </a:xfrm>
          <a:custGeom>
            <a:avLst/>
            <a:gdLst/>
            <a:ahLst/>
            <a:cxnLst/>
            <a:rect l="l" t="t" r="r" b="b"/>
            <a:pathLst>
              <a:path w="5693246" h="6578330">
                <a:moveTo>
                  <a:pt x="0" y="0"/>
                </a:moveTo>
                <a:lnTo>
                  <a:pt x="5693246" y="0"/>
                </a:lnTo>
                <a:lnTo>
                  <a:pt x="5693246" y="6578330"/>
                </a:lnTo>
                <a:lnTo>
                  <a:pt x="0" y="6578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8242156" y="177944"/>
            <a:ext cx="12038041" cy="8557953"/>
          </a:xfrm>
          <a:custGeom>
            <a:avLst/>
            <a:gdLst/>
            <a:ahLst/>
            <a:cxnLst/>
            <a:rect l="l" t="t" r="r" b="b"/>
            <a:pathLst>
              <a:path w="12038041" h="8557953">
                <a:moveTo>
                  <a:pt x="0" y="0"/>
                </a:moveTo>
                <a:lnTo>
                  <a:pt x="12038041" y="0"/>
                </a:lnTo>
                <a:lnTo>
                  <a:pt x="12038041" y="8557952"/>
                </a:lnTo>
                <a:lnTo>
                  <a:pt x="0" y="8557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16508" y="4457938"/>
            <a:ext cx="6485821" cy="47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 dirty="0" smtClean="0">
                <a:solidFill>
                  <a:srgbClr val="FFFFFF"/>
                </a:solidFill>
                <a:latin typeface="Agrandir"/>
              </a:rPr>
              <a:t>.</a:t>
            </a:r>
            <a:endParaRPr lang="en-US" sz="2999" dirty="0">
              <a:solidFill>
                <a:srgbClr val="FFFFFF"/>
              </a:solidFill>
              <a:latin typeface="Agrandir"/>
            </a:endParaRPr>
          </a:p>
        </p:txBody>
      </p:sp>
      <p:sp>
        <p:nvSpPr>
          <p:cNvPr id="5" name="Freeform 5"/>
          <p:cNvSpPr/>
          <p:nvPr/>
        </p:nvSpPr>
        <p:spPr>
          <a:xfrm rot="357786">
            <a:off x="293684" y="-1877490"/>
            <a:ext cx="3043573" cy="5812379"/>
          </a:xfrm>
          <a:custGeom>
            <a:avLst/>
            <a:gdLst/>
            <a:ahLst/>
            <a:cxnLst/>
            <a:rect l="l" t="t" r="r" b="b"/>
            <a:pathLst>
              <a:path w="3043573" h="5812379">
                <a:moveTo>
                  <a:pt x="0" y="0"/>
                </a:moveTo>
                <a:lnTo>
                  <a:pt x="3043573" y="0"/>
                </a:lnTo>
                <a:lnTo>
                  <a:pt x="3043573" y="5812380"/>
                </a:lnTo>
                <a:lnTo>
                  <a:pt x="0" y="5812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990600" y="1790700"/>
            <a:ext cx="1035423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800" dirty="0">
                <a:solidFill>
                  <a:schemeClr val="bg1"/>
                </a:solidFill>
                <a:latin typeface="Londrina Solid Heavy"/>
              </a:rPr>
              <a:t>How do I prepare for an exercise stress test?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15600" y="1104900"/>
            <a:ext cx="7315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+mj-lt"/>
              </a:rPr>
              <a:t>Not eat anything in the hours leading up to the test. </a:t>
            </a:r>
          </a:p>
          <a:p>
            <a:pPr lvl="0"/>
            <a:endParaRPr lang="en-US" sz="2800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+mj-lt"/>
              </a:rPr>
              <a:t>Avoid caffeine for 24 hours before testing. This includes coffee, tea, energy drinks and certain over-the-counter medications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lvl="0"/>
            <a:endParaRPr lang="en-US" sz="2800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+mj-lt"/>
              </a:rPr>
              <a:t>Not smoke or use tobacco products.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+mj-lt"/>
              </a:rPr>
              <a:t>Stop taking certain prescription medications the day of your test. These include beta-blockers and asthma inhalers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Talk to your healthcare provider before stopping any medications.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+mj-lt"/>
              </a:rPr>
              <a:t>Try to relax. </a:t>
            </a:r>
            <a:endParaRPr lang="en-US" sz="2800" dirty="0" smtClean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It’s 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natural to be nervous about heart testing, but feeling anxious can affect your results.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+mj-lt"/>
              </a:rPr>
              <a:t>Wear lightweight, comfortable clothes and sturdy walking shoes.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86300"/>
            <a:ext cx="6223000" cy="471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438</Words>
  <Application>Microsoft Office PowerPoint</Application>
  <PresentationFormat>Custom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Bahnschrift Light Condensed</vt:lpstr>
      <vt:lpstr>Agrandir</vt:lpstr>
      <vt:lpstr>Londrina Solid Heavy</vt:lpstr>
      <vt:lpstr>Calibri</vt:lpstr>
      <vt:lpstr>Arial</vt:lpstr>
      <vt:lpstr>Agrandir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Circulatory System Education Presentation in 0 Hand Drawn Lightly Textured Style</dc:title>
  <dc:creator>Novin</dc:creator>
  <cp:lastModifiedBy>Novin</cp:lastModifiedBy>
  <cp:revision>19</cp:revision>
  <dcterms:created xsi:type="dcterms:W3CDTF">2006-08-16T00:00:00Z</dcterms:created>
  <dcterms:modified xsi:type="dcterms:W3CDTF">2024-03-11T01:30:12Z</dcterms:modified>
  <dc:identifier>DAF-v2dBC9U</dc:identifier>
</cp:coreProperties>
</file>