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281" r:id="rId2"/>
    <p:sldId id="262" r:id="rId3"/>
    <p:sldId id="296" r:id="rId4"/>
    <p:sldId id="297" r:id="rId5"/>
    <p:sldId id="298" r:id="rId6"/>
    <p:sldId id="263" r:id="rId7"/>
    <p:sldId id="264" r:id="rId8"/>
    <p:sldId id="265" r:id="rId9"/>
    <p:sldId id="304" r:id="rId10"/>
    <p:sldId id="269" r:id="rId11"/>
    <p:sldId id="270" r:id="rId12"/>
    <p:sldId id="289" r:id="rId13"/>
    <p:sldId id="303" r:id="rId14"/>
    <p:sldId id="291" r:id="rId15"/>
    <p:sldId id="292" r:id="rId16"/>
    <p:sldId id="295" r:id="rId17"/>
    <p:sldId id="290" r:id="rId18"/>
    <p:sldId id="299" r:id="rId19"/>
    <p:sldId id="274" r:id="rId20"/>
    <p:sldId id="275" r:id="rId21"/>
    <p:sldId id="294" r:id="rId22"/>
    <p:sldId id="276" r:id="rId23"/>
    <p:sldId id="277" r:id="rId24"/>
    <p:sldId id="278" r:id="rId25"/>
    <p:sldId id="279" r:id="rId26"/>
    <p:sldId id="280" r:id="rId27"/>
    <p:sldId id="301" r:id="rId28"/>
    <p:sldId id="302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30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33CC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94" autoAdjust="0"/>
  </p:normalViewPr>
  <p:slideViewPr>
    <p:cSldViewPr>
      <p:cViewPr varScale="1">
        <p:scale>
          <a:sx n="92" d="100"/>
          <a:sy n="92" d="100"/>
        </p:scale>
        <p:origin x="13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13249-B036-4526-A055-796CB6D835BC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46EAC-F320-4E18-BAC0-9A340ADCD9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95808C-6338-4807-A82A-AFCF147A7A15}" type="slidenum">
              <a:rPr lang="en-US" smtClean="0">
                <a:cs typeface="Arial" pitchFamily="34" charset="0"/>
              </a:rPr>
              <a:pPr/>
              <a:t>1</a:t>
            </a:fld>
            <a:endParaRPr lang="en-US">
              <a:cs typeface="Arial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8FD4BB5F-6484-42FF-AE28-D2F113B852F7}" type="slidenum">
              <a:rPr lang="en-US" smtClean="0"/>
              <a:pPr algn="r">
                <a:defRPr/>
              </a:pPr>
              <a:t>34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59DEF47E-FB82-4B08-8EAE-814FB27358E0}" type="slidenum">
              <a:rPr lang="en-US" smtClean="0"/>
              <a:pPr algn="r">
                <a:defRPr/>
              </a:pPr>
              <a:t>35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59B56812-C6ED-4C34-AF17-AAAFDA3B06FF}" type="slidenum">
              <a:rPr lang="fa-IR" smtClean="0"/>
              <a:pPr algn="r">
                <a:defRPr/>
              </a:pPr>
              <a:t>2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>
              <a:spcBef>
                <a:spcPct val="0"/>
              </a:spcBef>
            </a:pPr>
            <a:endParaRPr lang="fa-IR" sz="1100" b="1" dirty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>
              <a:latin typeface="Arial" pitchFamily="34" charset="0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C8CA29B6-17FF-413D-B416-E3981F04A5C6}" type="slidenum">
              <a:rPr lang="ar-SA" smtClean="0"/>
              <a:pPr algn="r"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cs typeface="Arial" pitchFamily="34" charset="0"/>
            </a:endParaRPr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E534E-405F-4A23-8CC3-8C22F517F076}" type="slidenum">
              <a:rPr lang="en-US" smtClean="0">
                <a:cs typeface="Arial" pitchFamily="34" charset="0"/>
              </a:rPr>
              <a:pPr/>
              <a:t>21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62D33582-629C-4350-B549-C825A6CE9A5E}" type="slidenum">
              <a:rPr lang="en-US" smtClean="0"/>
              <a:pPr algn="r">
                <a:defRPr/>
              </a:pPr>
              <a:t>29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6BAE0637-A8AB-406B-81FA-0A1C33748D60}" type="slidenum">
              <a:rPr lang="en-US" smtClean="0"/>
              <a:pPr algn="r">
                <a:defRPr/>
              </a:pPr>
              <a:t>30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98FE3C5C-5036-4BD0-9054-55DDB72AB4C2}" type="slidenum">
              <a:rPr lang="en-US" smtClean="0"/>
              <a:pPr algn="r">
                <a:defRPr/>
              </a:pPr>
              <a:t>31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6D985279-35A5-40A9-8A95-C3EF8080D425}" type="slidenum">
              <a:rPr lang="en-US" smtClean="0"/>
              <a:pPr algn="r">
                <a:defRPr/>
              </a:pPr>
              <a:t>32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 algn="l" defTabSz="895743" rtl="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defTabSz="895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26868DCB-C222-4E7E-A058-93DEA31384D8}" type="slidenum">
              <a:rPr lang="en-US" smtClean="0"/>
              <a:pPr algn="r">
                <a:defRPr/>
              </a:pPr>
              <a:t>33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10/14/2024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7467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6BF00-F3EC-4BAF-AB4D-BEACAEE30034}" type="datetimeFigureOut">
              <a:rPr lang="en-US"/>
              <a:pPr>
                <a:defRPr/>
              </a:pPr>
              <a:t>10/14/2024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45971-6A61-42E5-BD0B-E843392B4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A271A1-F6D6-438B-A432-4747EE7ECD40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A271A1-F6D6-438B-A432-4747EE7ECD40}" type="datetimeFigureOut">
              <a:rPr lang="en-US" smtClean="0"/>
              <a:pPr/>
              <a:t>10/14/2024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ESM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75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/>
          <a:lstStyle/>
          <a:p>
            <a:pPr algn="just" rtl="0" eaLnBrk="1" hangingPunct="1"/>
            <a:r>
              <a:rPr lang="en-US" sz="2800" b="1" u="sng" dirty="0">
                <a:latin typeface="Tahoma" pitchFamily="34" charset="0"/>
                <a:cs typeface="2  Zar" pitchFamily="2" charset="-78"/>
              </a:rPr>
              <a:t>Step 4</a:t>
            </a:r>
            <a:r>
              <a:rPr lang="en-US" sz="2800" b="1" dirty="0">
                <a:latin typeface="Tahoma" pitchFamily="34" charset="0"/>
                <a:cs typeface="2  Zar" pitchFamily="2" charset="-78"/>
              </a:rPr>
              <a:t> </a:t>
            </a:r>
            <a:r>
              <a:rPr lang="en-US" sz="2800" b="1" i="1" dirty="0">
                <a:latin typeface="Tahoma" pitchFamily="34" charset="0"/>
                <a:cs typeface="2  Zar" pitchFamily="2" charset="-78"/>
              </a:rPr>
              <a:t>Promote reporting</a:t>
            </a:r>
            <a:endParaRPr lang="en-US" sz="2800" dirty="0">
              <a:latin typeface="Tahoma" pitchFamily="34" charset="0"/>
              <a:cs typeface="2  Zar" pitchFamily="2" charset="-78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fa-IR" sz="2800" dirty="0">
              <a:latin typeface="Tahoma" pitchFamily="34" charset="0"/>
              <a:cs typeface="2  Zar" pitchFamily="2" charset="-78"/>
            </a:endParaRPr>
          </a:p>
          <a:p>
            <a:pPr algn="r" eaLnBrk="1" hangingPunct="1">
              <a:buNone/>
            </a:pPr>
            <a:r>
              <a:rPr lang="en-US" sz="2800" b="1" dirty="0">
                <a:solidFill>
                  <a:srgbClr val="C00000"/>
                </a:solidFill>
                <a:latin typeface="Tahoma" pitchFamily="34" charset="0"/>
                <a:cs typeface="B Lotus" pitchFamily="2" charset="-78"/>
              </a:rPr>
              <a:t>.</a:t>
            </a:r>
            <a:r>
              <a:rPr lang="fa-IR" sz="2800" b="1" dirty="0">
                <a:solidFill>
                  <a:srgbClr val="C00000"/>
                </a:solidFill>
                <a:latin typeface="Tahoma" pitchFamily="34" charset="0"/>
                <a:cs typeface="B Lotus" pitchFamily="2" charset="-78"/>
              </a:rPr>
              <a:t>گزارش دهی </a:t>
            </a:r>
            <a:r>
              <a:rPr lang="fa-IR" sz="2800" b="1" dirty="0">
                <a:latin typeface="Tahoma" pitchFamily="34" charset="0"/>
                <a:cs typeface="B Lotus" pitchFamily="2" charset="-78"/>
              </a:rPr>
              <a:t>را تشویق کرده ارتقاء دهید</a:t>
            </a:r>
          </a:p>
          <a:p>
            <a:pPr algn="r" eaLnBrk="1" hangingPunct="1">
              <a:buFont typeface="Wingdings 2" pitchFamily="18" charset="2"/>
              <a:buNone/>
            </a:pPr>
            <a:endParaRPr lang="en-US" sz="2800" dirty="0">
              <a:latin typeface="Tahoma" pitchFamily="34" charset="0"/>
              <a:cs typeface="B Lotus" pitchFamily="2" charset="-78"/>
            </a:endParaRPr>
          </a:p>
          <a:p>
            <a:pPr algn="r" eaLnBrk="1" hangingPunct="1">
              <a:buFont typeface="Wingdings 2" pitchFamily="18" charset="2"/>
              <a:buNone/>
            </a:pPr>
            <a:r>
              <a:rPr lang="fa-IR" sz="2800" dirty="0">
                <a:solidFill>
                  <a:srgbClr val="FF0000"/>
                </a:solidFill>
                <a:latin typeface="Tahoma" pitchFamily="34" charset="0"/>
                <a:cs typeface="B Lotus" pitchFamily="2" charset="-78"/>
              </a:rPr>
              <a:t>به کارکنان خود این اطمینان را بدهید که می توانند به راحتی وقایع را در گزارش کنند</a:t>
            </a:r>
            <a:r>
              <a:rPr lang="fa-IR" sz="2800" dirty="0">
                <a:latin typeface="Tahoma" pitchFamily="34" charset="0"/>
                <a:cs typeface="2  Zar" pitchFamily="2" charset="-78"/>
              </a:rPr>
              <a:t>.</a:t>
            </a:r>
            <a:endParaRPr lang="en-US" sz="2800" dirty="0">
              <a:latin typeface="Tahoma" pitchFamily="34" charset="0"/>
              <a:cs typeface="2  Zar" pitchFamily="2" charset="-78"/>
            </a:endParaRPr>
          </a:p>
        </p:txBody>
      </p:sp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143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sz="2800">
                <a:solidFill>
                  <a:srgbClr val="FF9933"/>
                </a:solidFill>
                <a:cs typeface="2  Zar" pitchFamily="2" charset="-78"/>
              </a:rPr>
              <a:t>4</a:t>
            </a:r>
            <a:endParaRPr lang="en-US" sz="2800">
              <a:solidFill>
                <a:srgbClr val="FF9933"/>
              </a:solidFill>
              <a:cs typeface="2 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/>
          </p:cNvSpPr>
          <p:nvPr>
            <p:ph idx="1"/>
          </p:nvPr>
        </p:nvSpPr>
        <p:spPr>
          <a:xfrm>
            <a:off x="485775" y="762000"/>
            <a:ext cx="7972425" cy="5029200"/>
          </a:xfrm>
        </p:spPr>
        <p:txBody>
          <a:bodyPr/>
          <a:lstStyle/>
          <a:p>
            <a:pPr algn="just" rtl="0" eaLnBrk="1" hangingPunct="1"/>
            <a:r>
              <a:rPr lang="en-US" sz="2000" b="1" u="sng" dirty="0">
                <a:latin typeface="Tahoma" pitchFamily="34" charset="0"/>
                <a:cs typeface="2  Zar" pitchFamily="2" charset="-78"/>
              </a:rPr>
              <a:t>Step 5</a:t>
            </a:r>
            <a:r>
              <a:rPr lang="en-US" sz="2000" b="1" dirty="0">
                <a:latin typeface="Tahoma" pitchFamily="34" charset="0"/>
                <a:cs typeface="2  Zar" pitchFamily="2" charset="-78"/>
              </a:rPr>
              <a:t> </a:t>
            </a:r>
            <a:r>
              <a:rPr lang="en-US" sz="2000" b="1" i="1" dirty="0">
                <a:latin typeface="Tahoma" pitchFamily="34" charset="0"/>
                <a:cs typeface="2  Zar" pitchFamily="2" charset="-78"/>
              </a:rPr>
              <a:t>Involve and communicate with patients and the public</a:t>
            </a:r>
            <a:endParaRPr lang="fa-IR" sz="2000" b="1" i="1" dirty="0">
              <a:latin typeface="Tahoma" pitchFamily="34" charset="0"/>
              <a:cs typeface="2  Zar" pitchFamily="2" charset="-78"/>
            </a:endParaRPr>
          </a:p>
          <a:p>
            <a:pPr algn="just" eaLnBrk="1" hangingPunct="1"/>
            <a:endParaRPr lang="en-US" sz="2000" dirty="0">
              <a:latin typeface="Tahoma" pitchFamily="34" charset="0"/>
              <a:cs typeface="2  Zar" pitchFamily="2" charset="-78"/>
            </a:endParaRPr>
          </a:p>
          <a:p>
            <a:pPr algn="r" eaLnBrk="1" hangingPunct="1"/>
            <a:r>
              <a:rPr lang="fa-IR" sz="3200" b="1" dirty="0">
                <a:solidFill>
                  <a:srgbClr val="C00000"/>
                </a:solidFill>
                <a:latin typeface="Tahoma" pitchFamily="34" charset="0"/>
                <a:cs typeface="B Lotus" pitchFamily="2" charset="-78"/>
              </a:rPr>
              <a:t>مردم و جامعه </a:t>
            </a:r>
            <a:r>
              <a:rPr lang="fa-IR" sz="3200" b="1" dirty="0">
                <a:latin typeface="Tahoma" pitchFamily="34" charset="0"/>
                <a:cs typeface="B Lotus" pitchFamily="2" charset="-78"/>
              </a:rPr>
              <a:t>را در موضوع</a:t>
            </a:r>
            <a:r>
              <a:rPr lang="fa-IR" sz="3200" b="1" dirty="0">
                <a:solidFill>
                  <a:srgbClr val="C00000"/>
                </a:solidFill>
                <a:latin typeface="Tahoma" pitchFamily="34" charset="0"/>
                <a:cs typeface="B Lotus" pitchFamily="2" charset="-78"/>
              </a:rPr>
              <a:t> درگیرکرده </a:t>
            </a:r>
            <a:r>
              <a:rPr lang="fa-IR" sz="3200" b="1" dirty="0">
                <a:latin typeface="Tahoma" pitchFamily="34" charset="0"/>
                <a:cs typeface="B Lotus" pitchFamily="2" charset="-78"/>
              </a:rPr>
              <a:t>با انها ارتباط برقرار کنید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fa-IR" sz="2000" dirty="0">
                <a:latin typeface="Tahoma" pitchFamily="34" charset="0"/>
                <a:cs typeface="B Lotus" pitchFamily="2" charset="-78"/>
              </a:rPr>
              <a:t>راههایی را برای </a:t>
            </a:r>
            <a:r>
              <a:rPr lang="fa-IR" sz="2000" b="1" dirty="0">
                <a:solidFill>
                  <a:srgbClr val="C00000"/>
                </a:solidFill>
                <a:latin typeface="Tahoma" pitchFamily="34" charset="0"/>
                <a:cs typeface="B Lotus" pitchFamily="2" charset="-78"/>
              </a:rPr>
              <a:t>برقراری ارتباط صریح </a:t>
            </a:r>
            <a:r>
              <a:rPr lang="fa-IR" sz="2000" dirty="0">
                <a:latin typeface="Tahoma" pitchFamily="34" charset="0"/>
                <a:cs typeface="B Lotus" pitchFamily="2" charset="-78"/>
              </a:rPr>
              <a:t>با بیماران ایجاد و به حرف انها گوش دهید.</a:t>
            </a:r>
            <a:endParaRPr lang="en-US" sz="2000" dirty="0">
              <a:latin typeface="Tahoma" pitchFamily="34" charset="0"/>
              <a:cs typeface="B Lotus" pitchFamily="2" charset="-78"/>
            </a:endParaRPr>
          </a:p>
        </p:txBody>
      </p:sp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590550"/>
          </a:xfrm>
        </p:spPr>
        <p:txBody>
          <a:bodyPr/>
          <a:lstStyle/>
          <a:p>
            <a:pPr algn="ctr" eaLnBrk="1" hangingPunct="1"/>
            <a:r>
              <a:rPr lang="fa-IR" sz="2800">
                <a:solidFill>
                  <a:srgbClr val="FF9933"/>
                </a:solidFill>
                <a:cs typeface="2  Zar" pitchFamily="2" charset="-78"/>
              </a:rPr>
              <a:t>5</a:t>
            </a:r>
            <a:endParaRPr lang="en-US" sz="2800">
              <a:solidFill>
                <a:srgbClr val="FF9933"/>
              </a:solidFill>
              <a:cs typeface="2  Zar" pitchFamily="2" charset="-78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3090863"/>
            <a:ext cx="3721100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 r="112"/>
          <a:stretch>
            <a:fillRect/>
          </a:stretch>
        </p:blipFill>
        <p:spPr bwMode="auto">
          <a:xfrm>
            <a:off x="5105400" y="3200400"/>
            <a:ext cx="4013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143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sz="2800">
                <a:solidFill>
                  <a:srgbClr val="FF9933"/>
                </a:solidFill>
                <a:cs typeface="2  Zar" pitchFamily="2" charset="-78"/>
              </a:rPr>
              <a:t>6</a:t>
            </a:r>
            <a:endParaRPr lang="en-US" sz="2800">
              <a:solidFill>
                <a:srgbClr val="FF9933"/>
              </a:solidFill>
              <a:cs typeface="2  Zar" pitchFamily="2" charset="-78"/>
            </a:endParaRPr>
          </a:p>
        </p:txBody>
      </p:sp>
      <p:sp>
        <p:nvSpPr>
          <p:cNvPr id="58371" name="Rectangle 3"/>
          <p:cNvSpPr>
            <a:spLocks noGrp="1"/>
          </p:cNvSpPr>
          <p:nvPr>
            <p:ph idx="1"/>
          </p:nvPr>
        </p:nvSpPr>
        <p:spPr>
          <a:xfrm>
            <a:off x="228600" y="609600"/>
            <a:ext cx="8534400" cy="6019800"/>
          </a:xfrm>
        </p:spPr>
        <p:txBody>
          <a:bodyPr/>
          <a:lstStyle/>
          <a:p>
            <a:pPr algn="just" rtl="0" eaLnBrk="1" hangingPunct="1">
              <a:lnSpc>
                <a:spcPct val="90000"/>
              </a:lnSpc>
            </a:pPr>
            <a:r>
              <a:rPr lang="en-US" sz="2800" b="1" u="sng" dirty="0">
                <a:latin typeface="Tahoma" pitchFamily="34" charset="0"/>
                <a:cs typeface="2  Zar" pitchFamily="2" charset="-78"/>
              </a:rPr>
              <a:t>Step 6</a:t>
            </a:r>
            <a:r>
              <a:rPr lang="en-US" sz="2800" b="1" dirty="0">
                <a:latin typeface="Tahoma" pitchFamily="34" charset="0"/>
                <a:cs typeface="2  Zar" pitchFamily="2" charset="-78"/>
              </a:rPr>
              <a:t> </a:t>
            </a:r>
            <a:r>
              <a:rPr lang="en-US" sz="2800" b="1" i="1" dirty="0">
                <a:latin typeface="Tahoma" pitchFamily="34" charset="0"/>
                <a:cs typeface="2  Zar" pitchFamily="2" charset="-78"/>
              </a:rPr>
              <a:t>Learn and share safety lessons</a:t>
            </a:r>
            <a:endParaRPr lang="fa-IR" sz="2800" b="1" i="1" dirty="0">
              <a:latin typeface="Tahoma" pitchFamily="34" charset="0"/>
              <a:cs typeface="2  Zar" pitchFamily="2" charset="-78"/>
            </a:endParaRPr>
          </a:p>
          <a:p>
            <a:pPr algn="just" eaLnBrk="1" hangingPunct="1">
              <a:lnSpc>
                <a:spcPct val="90000"/>
              </a:lnSpc>
            </a:pPr>
            <a:endParaRPr lang="en-US" sz="2400" dirty="0">
              <a:latin typeface="Tahoma" pitchFamily="34" charset="0"/>
              <a:cs typeface="2  Zar" pitchFamily="2" charset="-78"/>
            </a:endParaRPr>
          </a:p>
          <a:p>
            <a:pPr algn="r" eaLnBrk="1" hangingPunct="1">
              <a:lnSpc>
                <a:spcPct val="90000"/>
              </a:lnSpc>
            </a:pPr>
            <a:r>
              <a:rPr lang="fa-IR" sz="3200" b="1" i="1" u="sng" dirty="0">
                <a:solidFill>
                  <a:srgbClr val="FF0000"/>
                </a:solidFill>
                <a:latin typeface="Tahoma" pitchFamily="34" charset="0"/>
                <a:cs typeface="B Lotus" pitchFamily="2" charset="-78"/>
              </a:rPr>
              <a:t>درسهای ایمنی را بیاموزید</a:t>
            </a:r>
            <a:r>
              <a:rPr lang="fa-IR" sz="3200" b="1" i="1" u="sng" dirty="0">
                <a:latin typeface="Tahoma" pitchFamily="34" charset="0"/>
                <a:cs typeface="B Lotus" pitchFamily="2" charset="-78"/>
              </a:rPr>
              <a:t> و به </a:t>
            </a:r>
            <a:r>
              <a:rPr lang="fa-IR" sz="3200" b="1" i="1" u="sng" dirty="0">
                <a:solidFill>
                  <a:srgbClr val="C00000"/>
                </a:solidFill>
                <a:latin typeface="Tahoma" pitchFamily="34" charset="0"/>
                <a:cs typeface="B Lotus" pitchFamily="2" charset="-78"/>
              </a:rPr>
              <a:t>دیگران هم یاد دهید</a:t>
            </a:r>
          </a:p>
          <a:p>
            <a:pPr algn="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a-IR" sz="2400" dirty="0">
                <a:latin typeface="Tahoma" pitchFamily="34" charset="0"/>
                <a:cs typeface="B Lotus" pitchFamily="2" charset="-78"/>
              </a:rPr>
              <a:t>کارکنان را به </a:t>
            </a:r>
            <a:r>
              <a:rPr lang="fa-IR" sz="2400" b="1" dirty="0">
                <a:solidFill>
                  <a:srgbClr val="C00000"/>
                </a:solidFill>
                <a:latin typeface="Tahoma" pitchFamily="34" charset="0"/>
                <a:cs typeface="B Lotus" pitchFamily="2" charset="-78"/>
              </a:rPr>
              <a:t>تحلیل ریشه ای علل </a:t>
            </a:r>
            <a:r>
              <a:rPr lang="fa-IR" sz="2400" dirty="0">
                <a:latin typeface="Tahoma" pitchFamily="34" charset="0"/>
                <a:cs typeface="B Lotus" pitchFamily="2" charset="-78"/>
              </a:rPr>
              <a:t>تشویق کنید تا یاد بگیرند که چرا و چگونه حوادث رخ می دهند.</a:t>
            </a:r>
          </a:p>
          <a:p>
            <a:pPr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fa-IR" sz="2800" dirty="0">
              <a:latin typeface="Tahoma" pitchFamily="34" charset="0"/>
              <a:cs typeface="B Lotus" pitchFamily="2" charset="-78"/>
            </a:endParaRPr>
          </a:p>
          <a:p>
            <a:pPr algn="r" eaLnBrk="1" hangingPunct="1">
              <a:lnSpc>
                <a:spcPct val="90000"/>
              </a:lnSpc>
            </a:pPr>
            <a:r>
              <a:rPr lang="fa-IR" sz="2800" dirty="0">
                <a:latin typeface="Tahoma" pitchFamily="34" charset="0"/>
                <a:cs typeface="B Lotus" pitchFamily="2" charset="-78"/>
              </a:rPr>
              <a:t>ایجاد روحیه پذیرش تغییر رفتار در کارکنان </a:t>
            </a:r>
            <a:endParaRPr lang="en-US" sz="2800" dirty="0">
              <a:latin typeface="Tahoma" pitchFamily="34" charset="0"/>
              <a:cs typeface="B Lotus" pitchFamily="2" charset="-78"/>
            </a:endParaRPr>
          </a:p>
        </p:txBody>
      </p:sp>
      <p:pic>
        <p:nvPicPr>
          <p:cNvPr id="41988" name="Picture 3"/>
          <p:cNvPicPr>
            <a:picLocks noChangeAspect="1" noChangeArrowheads="1"/>
          </p:cNvPicPr>
          <p:nvPr/>
        </p:nvPicPr>
        <p:blipFill>
          <a:blip r:embed="rId2" cstate="print"/>
          <a:srcRect r="121" b="1"/>
          <a:stretch>
            <a:fillRect/>
          </a:stretch>
        </p:blipFill>
        <p:spPr bwMode="auto">
          <a:xfrm>
            <a:off x="0" y="2895600"/>
            <a:ext cx="3886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90550"/>
          </a:xfrm>
        </p:spPr>
        <p:txBody>
          <a:bodyPr/>
          <a:lstStyle/>
          <a:p>
            <a:pPr algn="ctr" eaLnBrk="1" hangingPunct="1"/>
            <a:r>
              <a:rPr lang="fa-IR" sz="2800">
                <a:solidFill>
                  <a:srgbClr val="FF9933"/>
                </a:solidFill>
                <a:cs typeface="2  Zar" pitchFamily="2" charset="-78"/>
              </a:rPr>
              <a:t>7</a:t>
            </a:r>
            <a:endParaRPr lang="en-US" sz="2800">
              <a:solidFill>
                <a:srgbClr val="FF9933"/>
              </a:solidFill>
              <a:cs typeface="2  Zar" pitchFamily="2" charset="-78"/>
            </a:endParaRPr>
          </a:p>
        </p:txBody>
      </p:sp>
      <p:sp>
        <p:nvSpPr>
          <p:cNvPr id="59395" name="Rectangle 3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2971800"/>
          </a:xfrm>
        </p:spPr>
        <p:txBody>
          <a:bodyPr/>
          <a:lstStyle/>
          <a:p>
            <a:pPr algn="just" eaLnBrk="1" hangingPunct="1"/>
            <a:r>
              <a:rPr lang="en-US" sz="2400" b="1" u="sng" dirty="0">
                <a:latin typeface="Tahoma" pitchFamily="34" charset="0"/>
                <a:cs typeface="2  Zar" pitchFamily="2" charset="-78"/>
              </a:rPr>
              <a:t>Step 7</a:t>
            </a:r>
            <a:r>
              <a:rPr lang="en-US" sz="2400" b="1" dirty="0">
                <a:latin typeface="Tahoma" pitchFamily="34" charset="0"/>
                <a:cs typeface="2  Zar" pitchFamily="2" charset="-78"/>
              </a:rPr>
              <a:t> </a:t>
            </a:r>
            <a:r>
              <a:rPr lang="en-US" sz="2400" b="1" i="1" dirty="0">
                <a:latin typeface="Tahoma" pitchFamily="34" charset="0"/>
                <a:cs typeface="2  Zar" pitchFamily="2" charset="-78"/>
              </a:rPr>
              <a:t>Implement solutions to prevent harm</a:t>
            </a:r>
            <a:endParaRPr lang="en-US" sz="2400" b="1" dirty="0">
              <a:latin typeface="Tahoma" pitchFamily="34" charset="0"/>
              <a:cs typeface="2  Zar" pitchFamily="2" charset="-78"/>
            </a:endParaRPr>
          </a:p>
          <a:p>
            <a:pPr algn="just" eaLnBrk="1" hangingPunct="1"/>
            <a:endParaRPr lang="fa-IR" sz="2400" dirty="0">
              <a:latin typeface="Tahoma" pitchFamily="34" charset="0"/>
              <a:cs typeface="2  Zar" pitchFamily="2" charset="-78"/>
            </a:endParaRPr>
          </a:p>
          <a:p>
            <a:pPr algn="r" eaLnBrk="1" hangingPunct="1"/>
            <a:r>
              <a:rPr lang="fa-IR" sz="2400" b="1" dirty="0">
                <a:solidFill>
                  <a:srgbClr val="C00000"/>
                </a:solidFill>
                <a:latin typeface="Tahoma" pitchFamily="34" charset="0"/>
                <a:cs typeface="2  Zar" pitchFamily="2" charset="-78"/>
              </a:rPr>
              <a:t>راه حلهایتان</a:t>
            </a:r>
            <a:r>
              <a:rPr lang="fa-IR" sz="2400" b="1" dirty="0">
                <a:solidFill>
                  <a:srgbClr val="FFFF00"/>
                </a:solidFill>
                <a:latin typeface="Tahoma" pitchFamily="34" charset="0"/>
                <a:cs typeface="2  Zar" pitchFamily="2" charset="-78"/>
              </a:rPr>
              <a:t> </a:t>
            </a:r>
            <a:r>
              <a:rPr lang="fa-IR" sz="2400" b="1" dirty="0">
                <a:latin typeface="Tahoma" pitchFamily="34" charset="0"/>
                <a:cs typeface="2  Zar" pitchFamily="2" charset="-78"/>
              </a:rPr>
              <a:t>را برای جلوگیری از بروز آسیب </a:t>
            </a:r>
            <a:r>
              <a:rPr lang="fa-IR" sz="2400" b="1" dirty="0">
                <a:solidFill>
                  <a:srgbClr val="C00000"/>
                </a:solidFill>
                <a:latin typeface="Tahoma" pitchFamily="34" charset="0"/>
                <a:cs typeface="2  Zar" pitchFamily="2" charset="-78"/>
              </a:rPr>
              <a:t>اجرایی</a:t>
            </a:r>
            <a:r>
              <a:rPr lang="fa-IR" sz="2400" b="1" dirty="0">
                <a:latin typeface="Tahoma" pitchFamily="34" charset="0"/>
                <a:cs typeface="2  Zar" pitchFamily="2" charset="-78"/>
              </a:rPr>
              <a:t> کنید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fa-IR" sz="2400" dirty="0">
                <a:latin typeface="Tahoma" pitchFamily="34" charset="0"/>
                <a:cs typeface="2  Zar" pitchFamily="2" charset="-78"/>
              </a:rPr>
              <a:t>درسهایی را که آموخته اید با تغییر در عملیات، فرایندها یا سیستم نهادینه و عملی سازید. </a:t>
            </a:r>
          </a:p>
          <a:p>
            <a:pPr algn="just" eaLnBrk="1" hangingPunct="1">
              <a:buFont typeface="Wingdings 2" pitchFamily="18" charset="2"/>
              <a:buNone/>
            </a:pPr>
            <a:endParaRPr lang="fa-IR" sz="2400" dirty="0">
              <a:latin typeface="Tahoma" pitchFamily="34" charset="0"/>
              <a:cs typeface="2  Zar" pitchFamily="2" charset="-78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en-US" sz="2400" dirty="0">
              <a:latin typeface="Tahoma" pitchFamily="34" charset="0"/>
              <a:cs typeface="2  Zar" pitchFamily="2" charset="-78"/>
            </a:endParaRPr>
          </a:p>
        </p:txBody>
      </p:sp>
      <p:pic>
        <p:nvPicPr>
          <p:cNvPr id="43012" name="Picture 4" descr="G:\Patient Safety\ایمنی تصادف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3581400"/>
            <a:ext cx="5105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a-IR" sz="3600" dirty="0">
                <a:solidFill>
                  <a:srgbClr val="FF0000"/>
                </a:solidFill>
              </a:rPr>
              <a:t>9 راه حل ایمنی بیمار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000125"/>
            <a:ext cx="8543925" cy="5643563"/>
          </a:xfrm>
        </p:spPr>
        <p:txBody>
          <a:bodyPr/>
          <a:lstStyle/>
          <a:p>
            <a:pPr marL="514350" indent="-514350" algn="r" rtl="1">
              <a:lnSpc>
                <a:spcPct val="80000"/>
              </a:lnSpc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fa-IR" dirty="0"/>
              <a:t>توجه به داروهای با نام و تلفظ مشابه جهت جلوگیری از خطای دارویی</a:t>
            </a:r>
          </a:p>
          <a:p>
            <a:pPr marL="514350" indent="-514350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FF0000"/>
                </a:solidFill>
              </a:rPr>
              <a:t>Look-alike, sound-alike medication names</a:t>
            </a:r>
            <a:endParaRPr lang="fa-IR" sz="2800" dirty="0">
              <a:solidFill>
                <a:srgbClr val="FF0000"/>
              </a:solidFill>
            </a:endParaRPr>
          </a:p>
          <a:p>
            <a:pPr marL="514350" indent="-514350" algn="r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endParaRPr lang="fa-IR" dirty="0"/>
          </a:p>
          <a:p>
            <a:pPr marL="742950" indent="-742950" algn="r" rtl="1">
              <a:lnSpc>
                <a:spcPct val="80000"/>
              </a:lnSpc>
              <a:buClr>
                <a:srgbClr val="FFFF00"/>
              </a:buClr>
              <a:buSzPct val="100000"/>
              <a:buFont typeface="+mj-lt"/>
              <a:buAutoNum type="arabicPeriod" startAt="2"/>
              <a:defRPr/>
            </a:pPr>
            <a:r>
              <a:rPr lang="fa-IR" sz="3600" dirty="0"/>
              <a:t>توجه به مشخصات فردی بیمار جهت جلوگیری از خطا</a:t>
            </a:r>
          </a:p>
          <a:p>
            <a:pPr marL="514350" indent="-514350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FF0000"/>
                </a:solidFill>
              </a:rPr>
              <a:t>patient identification</a:t>
            </a:r>
          </a:p>
          <a:p>
            <a:pPr marL="514350" indent="-514350" algn="r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endParaRPr lang="fa-IR" dirty="0"/>
          </a:p>
          <a:p>
            <a:pPr marL="742950" indent="-742950" algn="r" rtl="1">
              <a:lnSpc>
                <a:spcPct val="80000"/>
              </a:lnSpc>
              <a:buClr>
                <a:srgbClr val="FFFF00"/>
              </a:buClr>
              <a:buSzPct val="100000"/>
              <a:buFont typeface="+mj-lt"/>
              <a:buAutoNum type="arabicPeriod" startAt="3"/>
              <a:defRPr/>
            </a:pPr>
            <a:r>
              <a:rPr lang="fa-IR" sz="3600" dirty="0"/>
              <a:t>ارتباط موثر در زمان تحویل بیمار</a:t>
            </a:r>
          </a:p>
          <a:p>
            <a:pPr marL="514350" indent="-514350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FF0000"/>
                </a:solidFill>
              </a:rPr>
              <a:t>communication during patient hand-</a:t>
            </a:r>
            <a:r>
              <a:rPr lang="en-GB" sz="2800" b="1" dirty="0" err="1">
                <a:solidFill>
                  <a:srgbClr val="FF0000"/>
                </a:solidFill>
              </a:rPr>
              <a:t>overs</a:t>
            </a:r>
            <a:endParaRPr lang="en-GB" sz="2800" b="1" dirty="0">
              <a:solidFill>
                <a:srgbClr val="FF0000"/>
              </a:solidFill>
            </a:endParaRPr>
          </a:p>
          <a:p>
            <a:pPr marL="514350" indent="-514350" algn="r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endParaRPr lang="fa-IR" dirty="0"/>
          </a:p>
          <a:p>
            <a:pPr marL="742950" indent="-742950" algn="r" rtl="1">
              <a:lnSpc>
                <a:spcPct val="80000"/>
              </a:lnSpc>
              <a:buClr>
                <a:srgbClr val="FFFF00"/>
              </a:buClr>
              <a:buSzPct val="100000"/>
              <a:buFont typeface="+mj-lt"/>
              <a:buAutoNum type="arabicPeriod" startAt="4"/>
              <a:defRPr/>
            </a:pPr>
            <a:r>
              <a:rPr lang="fa-IR" sz="3600" dirty="0"/>
              <a:t>انجام پروسیژر صحیح در محل صحیح بدن بیمار</a:t>
            </a:r>
          </a:p>
          <a:p>
            <a:pPr marL="514350" indent="-514350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FF0000"/>
                </a:solidFill>
              </a:rPr>
              <a:t>performance of correct procedure at correct body site</a:t>
            </a:r>
          </a:p>
          <a:p>
            <a:pPr marL="514350" indent="-514350" algn="r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endParaRPr lang="fa-IR" dirty="0"/>
          </a:p>
          <a:p>
            <a:pPr marL="514350" indent="-514350" algn="r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endParaRPr lang="fa-IR" dirty="0"/>
          </a:p>
          <a:p>
            <a:pPr marL="514350" indent="-514350" algn="r" rtl="1">
              <a:lnSpc>
                <a:spcPct val="80000"/>
              </a:lnSpc>
              <a:buSzPct val="100000"/>
              <a:buFont typeface="+mj-lt"/>
              <a:buAutoNum type="arabicPeriod"/>
              <a:defRPr/>
            </a:pPr>
            <a:endParaRPr lang="en-US" b="1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a-IR" sz="4000" dirty="0">
                <a:solidFill>
                  <a:srgbClr val="FF0000"/>
                </a:solidFill>
              </a:rPr>
              <a:t>9 راه حل ایمنی بیمار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357313"/>
            <a:ext cx="8643937" cy="5072062"/>
          </a:xfrm>
        </p:spPr>
        <p:txBody>
          <a:bodyPr/>
          <a:lstStyle/>
          <a:p>
            <a:pPr marL="514350" indent="-514350" algn="r" rtl="1">
              <a:lnSpc>
                <a:spcPct val="80000"/>
              </a:lnSpc>
              <a:buClr>
                <a:srgbClr val="FFFF00"/>
              </a:buClr>
              <a:buSzPct val="100000"/>
              <a:buFont typeface="+mj-lt"/>
              <a:buAutoNum type="arabicPeriod" startAt="5"/>
              <a:defRPr/>
            </a:pPr>
            <a:r>
              <a:rPr lang="fa-IR" dirty="0"/>
              <a:t>کنترل غلظت محلول های الکترولیت</a:t>
            </a:r>
          </a:p>
          <a:p>
            <a:pPr marL="514350" indent="-514350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00B050"/>
                </a:solidFill>
              </a:rPr>
              <a:t>control of concentrated electrolyte solutions </a:t>
            </a:r>
            <a:endParaRPr lang="fa-IR" sz="2800" b="1" dirty="0">
              <a:solidFill>
                <a:srgbClr val="00B050"/>
              </a:solidFill>
            </a:endParaRPr>
          </a:p>
          <a:p>
            <a:pPr marL="514350" indent="-514350" algn="r" rtl="1">
              <a:lnSpc>
                <a:spcPct val="80000"/>
              </a:lnSpc>
              <a:buClr>
                <a:srgbClr val="FFFF00"/>
              </a:buClr>
              <a:buSzPct val="100000"/>
              <a:buFont typeface="+mj-lt"/>
              <a:buAutoNum type="arabicPeriod" startAt="6"/>
              <a:defRPr/>
            </a:pPr>
            <a:endParaRPr lang="fa-IR" b="1" dirty="0"/>
          </a:p>
          <a:p>
            <a:pPr marL="514350" indent="-514350" algn="r" rtl="1">
              <a:lnSpc>
                <a:spcPct val="80000"/>
              </a:lnSpc>
              <a:buClr>
                <a:srgbClr val="FFFF00"/>
              </a:buClr>
              <a:buSzPct val="100000"/>
              <a:buFont typeface="+mj-lt"/>
              <a:buAutoNum type="arabicPeriod" startAt="6"/>
              <a:defRPr/>
            </a:pPr>
            <a:endParaRPr lang="fa-IR" b="1" dirty="0"/>
          </a:p>
          <a:p>
            <a:pPr marL="514350" indent="-514350" algn="r" rtl="1">
              <a:lnSpc>
                <a:spcPct val="80000"/>
              </a:lnSpc>
              <a:buClr>
                <a:srgbClr val="FFFF00"/>
              </a:buClr>
              <a:buSzPct val="100000"/>
              <a:buFont typeface="+mj-lt"/>
              <a:buAutoNum type="arabicPeriod" startAt="6"/>
              <a:defRPr/>
            </a:pPr>
            <a:r>
              <a:rPr lang="fa-IR" dirty="0"/>
              <a:t> اطمینان از صحت دارو درمانی در مراحل انتقالی ارایه خدمات</a:t>
            </a:r>
          </a:p>
          <a:p>
            <a:pPr marL="514350" indent="-514350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00B050"/>
                </a:solidFill>
              </a:rPr>
              <a:t>assuring medication accuracy at transitions in care</a:t>
            </a:r>
          </a:p>
          <a:p>
            <a:pPr marL="514350" indent="-514350" algn="r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endParaRPr lang="fa-IR" dirty="0"/>
          </a:p>
          <a:p>
            <a:pPr marL="514350" indent="-514350" algn="r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endParaRPr lang="fa-IR" dirty="0"/>
          </a:p>
          <a:p>
            <a:pPr marL="514350" indent="-514350" algn="r" rtl="1">
              <a:lnSpc>
                <a:spcPct val="80000"/>
              </a:lnSpc>
              <a:buClr>
                <a:srgbClr val="FFFF00"/>
              </a:buClr>
              <a:buSzPct val="100000"/>
              <a:buFont typeface="+mj-lt"/>
              <a:buAutoNum type="arabicPeriod" startAt="7"/>
              <a:defRPr/>
            </a:pPr>
            <a:r>
              <a:rPr lang="fa-IR" dirty="0"/>
              <a:t> اجتناب ازاتصالات نادرست سوند و لوله ها</a:t>
            </a:r>
          </a:p>
          <a:p>
            <a:pPr marL="514350" indent="-514350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00B050"/>
                </a:solidFill>
              </a:rPr>
              <a:t>avoiding catheter and tubing misconnections</a:t>
            </a:r>
          </a:p>
          <a:p>
            <a:pPr marL="514350" indent="-514350" algn="r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endParaRPr lang="fa-IR" dirty="0"/>
          </a:p>
          <a:p>
            <a:pPr marL="514350" indent="-514350" algn="r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r>
              <a:rPr lang="fa-IR" dirty="0"/>
              <a:t> </a:t>
            </a:r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fa-IR" dirty="0">
                <a:solidFill>
                  <a:srgbClr val="FF0000"/>
                </a:solidFill>
              </a:rPr>
              <a:t> 9راه حل ایمنی بیمار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714500"/>
            <a:ext cx="8472487" cy="4411663"/>
          </a:xfrm>
        </p:spPr>
        <p:txBody>
          <a:bodyPr/>
          <a:lstStyle/>
          <a:p>
            <a:pPr marL="514350" indent="-514350" algn="r" rtl="1">
              <a:lnSpc>
                <a:spcPct val="80000"/>
              </a:lnSpc>
              <a:buClr>
                <a:srgbClr val="FFFF00"/>
              </a:buClr>
              <a:buSzPct val="100000"/>
              <a:buFont typeface="+mj-lt"/>
              <a:buAutoNum type="arabicPeriod" startAt="8"/>
              <a:defRPr/>
            </a:pPr>
            <a:r>
              <a:rPr lang="fa-IR" dirty="0"/>
              <a:t>استفاده صرفا یکبارمصرف از وسایل تزریقات</a:t>
            </a:r>
          </a:p>
          <a:p>
            <a:pPr marL="514350" indent="-514350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chemeClr val="bg2">
                    <a:lumMod val="50000"/>
                  </a:schemeClr>
                </a:solidFill>
              </a:rPr>
              <a:t>single use of injection devices</a:t>
            </a:r>
          </a:p>
          <a:p>
            <a:pPr marL="514350" indent="-514350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endParaRPr lang="fa-IR" dirty="0"/>
          </a:p>
          <a:p>
            <a:pPr marL="514350" indent="-514350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r>
              <a:rPr lang="fa-IR" dirty="0"/>
              <a:t> </a:t>
            </a:r>
          </a:p>
          <a:p>
            <a:pPr marL="514350" indent="-514350" algn="r" rtl="1">
              <a:lnSpc>
                <a:spcPct val="80000"/>
              </a:lnSpc>
              <a:buClr>
                <a:srgbClr val="FFFF00"/>
              </a:buClr>
              <a:buSzPct val="100000"/>
              <a:buFont typeface="+mj-lt"/>
              <a:buAutoNum type="arabicPeriod" startAt="9"/>
              <a:defRPr/>
            </a:pPr>
            <a:r>
              <a:rPr lang="fa-IR" dirty="0"/>
              <a:t>بهبود بهداشت دست برای جلوگیری از عفونت مرتبط با مراقبت های سلامتی</a:t>
            </a:r>
          </a:p>
          <a:p>
            <a:pPr marL="514350" indent="-514350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chemeClr val="bg2">
                    <a:lumMod val="50000"/>
                  </a:schemeClr>
                </a:solidFill>
              </a:rPr>
              <a:t>improved hand hygiene to prevent health care-associated infection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 algn="r" rtl="1">
              <a:lnSpc>
                <a:spcPct val="80000"/>
              </a:lnSpc>
              <a:buSzPct val="100000"/>
              <a:buFont typeface="Wingdings" pitchFamily="2" charset="2"/>
              <a:buNone/>
              <a:defRPr/>
            </a:pPr>
            <a:endParaRPr lang="en-US" b="1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>
                <a:solidFill>
                  <a:srgbClr val="FF0000"/>
                </a:solidFill>
                <a:cs typeface="2  Titr" pitchFamily="2" charset="-78"/>
              </a:rPr>
              <a:t>شاخص هاي ايمني بيمار</a:t>
            </a:r>
            <a:endParaRPr lang="en-US" dirty="0">
              <a:solidFill>
                <a:srgbClr val="FF0000"/>
              </a:solidFill>
              <a:cs typeface="2  Titr" pitchFamily="2" charset="-78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>
          <a:xfrm>
            <a:off x="468313" y="692150"/>
            <a:ext cx="7704137" cy="14414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a-IR" sz="6600" b="1" dirty="0">
                <a:solidFill>
                  <a:srgbClr val="99CCFF"/>
                </a:solidFill>
                <a:latin typeface="Tahoma" pitchFamily="34" charset="0"/>
                <a:cs typeface="2  Zar" pitchFamily="2" charset="-78"/>
              </a:rPr>
              <a:t>شاخصهای ایمنی بیمار</a:t>
            </a:r>
            <a:endParaRPr lang="en-US" sz="6600" b="1" dirty="0">
              <a:solidFill>
                <a:srgbClr val="99CCFF"/>
              </a:solidFill>
              <a:latin typeface="Tahoma" pitchFamily="34" charset="0"/>
              <a:cs typeface="2  Zar" pitchFamily="2" charset="-78"/>
            </a:endParaRPr>
          </a:p>
        </p:txBody>
      </p:sp>
      <p:sp>
        <p:nvSpPr>
          <p:cNvPr id="60419" name="Rectangle 3"/>
          <p:cNvSpPr>
            <a:spLocks noGrp="1"/>
          </p:cNvSpPr>
          <p:nvPr>
            <p:ph idx="1"/>
          </p:nvPr>
        </p:nvSpPr>
        <p:spPr>
          <a:xfrm>
            <a:off x="457200" y="2565400"/>
            <a:ext cx="7570788" cy="3560763"/>
          </a:xfrm>
        </p:spPr>
        <p:txBody>
          <a:bodyPr/>
          <a:lstStyle/>
          <a:p>
            <a:pPr algn="r">
              <a:buFont typeface="Arial" pitchFamily="34" charset="0"/>
              <a:buChar char="•"/>
            </a:pPr>
            <a:r>
              <a:rPr lang="fa-IR" sz="2800" b="1" dirty="0">
                <a:solidFill>
                  <a:srgbClr val="C00000"/>
                </a:solidFill>
                <a:latin typeface="Tahoma" pitchFamily="34" charset="0"/>
                <a:cs typeface="2  Zar" pitchFamily="2" charset="-78"/>
              </a:rPr>
              <a:t>شاخص هاي ايمني بيمار</a:t>
            </a:r>
            <a:r>
              <a:rPr lang="fa-IR" sz="2800" b="1" dirty="0">
                <a:latin typeface="Tahoma" pitchFamily="34" charset="0"/>
                <a:cs typeface="2  Zar" pitchFamily="2" charset="-78"/>
              </a:rPr>
              <a:t>، مقياسهايي هستند كه به طور </a:t>
            </a:r>
            <a:r>
              <a:rPr lang="fa-IR" sz="2800" b="1" dirty="0">
                <a:solidFill>
                  <a:srgbClr val="C00000"/>
                </a:solidFill>
                <a:latin typeface="Tahoma" pitchFamily="34" charset="0"/>
                <a:cs typeface="2  Zar" pitchFamily="2" charset="-78"/>
              </a:rPr>
              <a:t>مستقيم</a:t>
            </a:r>
            <a:r>
              <a:rPr lang="fa-IR" sz="2800" b="1" dirty="0">
                <a:latin typeface="Tahoma" pitchFamily="34" charset="0"/>
                <a:cs typeface="2  Zar" pitchFamily="2" charset="-78"/>
              </a:rPr>
              <a:t> يا </a:t>
            </a:r>
            <a:r>
              <a:rPr lang="fa-IR" sz="2800" b="1" dirty="0">
                <a:solidFill>
                  <a:srgbClr val="C00000"/>
                </a:solidFill>
                <a:latin typeface="Tahoma" pitchFamily="34" charset="0"/>
                <a:cs typeface="2  Zar" pitchFamily="2" charset="-78"/>
              </a:rPr>
              <a:t>غير</a:t>
            </a:r>
            <a:r>
              <a:rPr lang="fa-IR" sz="2800" b="1" dirty="0">
                <a:latin typeface="Tahoma" pitchFamily="34" charset="0"/>
                <a:cs typeface="2  Zar" pitchFamily="2" charset="-78"/>
              </a:rPr>
              <a:t> </a:t>
            </a:r>
            <a:r>
              <a:rPr lang="fa-IR" sz="2800" b="1" dirty="0">
                <a:solidFill>
                  <a:srgbClr val="C00000"/>
                </a:solidFill>
                <a:latin typeface="Tahoma" pitchFamily="34" charset="0"/>
                <a:cs typeface="2  Zar" pitchFamily="2" charset="-78"/>
              </a:rPr>
              <a:t>مستقيم</a:t>
            </a:r>
            <a:r>
              <a:rPr lang="fa-IR" sz="2800" b="1" dirty="0">
                <a:latin typeface="Tahoma" pitchFamily="34" charset="0"/>
                <a:cs typeface="2  Zar" pitchFamily="2" charset="-78"/>
              </a:rPr>
              <a:t> حوادث ناگوار </a:t>
            </a:r>
            <a:r>
              <a:rPr lang="fa-IR" sz="2800" b="1" dirty="0">
                <a:solidFill>
                  <a:srgbClr val="C00000"/>
                </a:solidFill>
                <a:latin typeface="Tahoma" pitchFamily="34" charset="0"/>
                <a:cs typeface="2  Zar" pitchFamily="2" charset="-78"/>
              </a:rPr>
              <a:t>قابل پيشگيري </a:t>
            </a:r>
            <a:r>
              <a:rPr lang="fa-IR" sz="2800" b="1" dirty="0">
                <a:latin typeface="Tahoma" pitchFamily="34" charset="0"/>
                <a:cs typeface="2  Zar" pitchFamily="2" charset="-78"/>
              </a:rPr>
              <a:t>و کیفیت و نتایج را پايش مي كنند.</a:t>
            </a:r>
          </a:p>
          <a:p>
            <a:pPr algn="r" eaLnBrk="1" hangingPunct="1">
              <a:buFont typeface="Arial" pitchFamily="34" charset="0"/>
              <a:buChar char="•"/>
            </a:pPr>
            <a:endParaRPr lang="en-US" sz="2800" b="1" dirty="0">
              <a:latin typeface="Tahoma" pitchFamily="34" charset="0"/>
              <a:cs typeface="2  Zar" pitchFamily="2" charset="-78"/>
            </a:endParaRPr>
          </a:p>
          <a:p>
            <a:pPr algn="r" eaLnBrk="1" hangingPunct="1">
              <a:buFont typeface="Arial" pitchFamily="34" charset="0"/>
              <a:buChar char="•"/>
            </a:pPr>
            <a:r>
              <a:rPr lang="fa-IR" sz="2800" b="1" dirty="0">
                <a:latin typeface="Tahoma" pitchFamily="34" charset="0"/>
                <a:cs typeface="2  Zar" pitchFamily="2" charset="-78"/>
              </a:rPr>
              <a:t>با پایش این شاخصها  می توان </a:t>
            </a:r>
            <a:r>
              <a:rPr lang="fa-IR" sz="2800" b="1" dirty="0">
                <a:solidFill>
                  <a:srgbClr val="C00000"/>
                </a:solidFill>
                <a:latin typeface="Tahoma" pitchFamily="34" charset="0"/>
                <a:cs typeface="2  Zar" pitchFamily="2" charset="-78"/>
              </a:rPr>
              <a:t>برنامه ارتقاء ایمنی </a:t>
            </a:r>
            <a:r>
              <a:rPr lang="fa-IR" sz="2800" b="1" dirty="0">
                <a:latin typeface="Tahoma" pitchFamily="34" charset="0"/>
                <a:cs typeface="2  Zar" pitchFamily="2" charset="-78"/>
              </a:rPr>
              <a:t>و </a:t>
            </a:r>
            <a:r>
              <a:rPr lang="fa-IR" sz="2800" b="1" dirty="0">
                <a:solidFill>
                  <a:srgbClr val="C00000"/>
                </a:solidFill>
                <a:latin typeface="Tahoma" pitchFamily="34" charset="0"/>
                <a:cs typeface="2  Zar" pitchFamily="2" charset="-78"/>
              </a:rPr>
              <a:t>کیفیت</a:t>
            </a:r>
            <a:r>
              <a:rPr lang="fa-IR" sz="2800" b="1" dirty="0">
                <a:latin typeface="Tahoma" pitchFamily="34" charset="0"/>
                <a:cs typeface="2  Zar" pitchFamily="2" charset="-78"/>
              </a:rPr>
              <a:t> </a:t>
            </a:r>
            <a:r>
              <a:rPr lang="fa-IR" sz="2800" b="1" dirty="0">
                <a:solidFill>
                  <a:srgbClr val="C00000"/>
                </a:solidFill>
                <a:latin typeface="Tahoma" pitchFamily="34" charset="0"/>
                <a:cs typeface="2  Zar" pitchFamily="2" charset="-78"/>
              </a:rPr>
              <a:t>خدمات</a:t>
            </a:r>
            <a:r>
              <a:rPr lang="fa-IR" sz="2800" b="1" dirty="0">
                <a:latin typeface="Tahoma" pitchFamily="34" charset="0"/>
                <a:cs typeface="2  Zar" pitchFamily="2" charset="-78"/>
              </a:rPr>
              <a:t> را رصد نموده در جهت پیشرفت آن برنامه ریزی کرد. </a:t>
            </a:r>
          </a:p>
          <a:p>
            <a:pPr algn="just" eaLnBrk="1" hangingPunct="1"/>
            <a:endParaRPr lang="en-US" sz="2800" dirty="0">
              <a:latin typeface="Tahoma" pitchFamily="34" charset="0"/>
              <a:cs typeface="2  Zar" pitchFamily="2" charset="-78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/>
          </p:cNvSpPr>
          <p:nvPr/>
        </p:nvSpPr>
        <p:spPr bwMode="auto">
          <a:xfrm>
            <a:off x="457200" y="39688"/>
            <a:ext cx="82296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b="1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AHRQ </a:t>
            </a:r>
            <a:r>
              <a:rPr lang="fa-IR" sz="3600" b="1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شاخص های ایمنی بیمار</a:t>
            </a:r>
            <a:endParaRPr lang="en-US" sz="3600" b="1">
              <a:solidFill>
                <a:srgbClr val="99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0" y="1052513"/>
            <a:ext cx="8686800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r" rtl="1">
              <a:spcBef>
                <a:spcPct val="20000"/>
              </a:spcBef>
              <a:buClr>
                <a:srgbClr val="AAADCA"/>
              </a:buClr>
              <a:buSzPct val="80000"/>
              <a:buFont typeface="Wingdings 2" pitchFamily="18" charset="2"/>
              <a:buNone/>
              <a:defRPr/>
            </a:pPr>
            <a:r>
              <a:rPr lang="fa-IR" sz="2400" dirty="0">
                <a:latin typeface="Tahoma" pitchFamily="34" charset="0"/>
                <a:cs typeface="+mj-cs"/>
              </a:rPr>
              <a:t>1-عوارض بيهوشي </a:t>
            </a:r>
          </a:p>
          <a:p>
            <a:pPr marL="273050" indent="-273050" algn="r" rtl="1">
              <a:spcBef>
                <a:spcPct val="20000"/>
              </a:spcBef>
              <a:buClr>
                <a:srgbClr val="AAADCA"/>
              </a:buClr>
              <a:buSzPct val="80000"/>
              <a:buFont typeface="Wingdings 2" pitchFamily="18" charset="2"/>
              <a:buNone/>
              <a:defRPr/>
            </a:pPr>
            <a:r>
              <a:rPr lang="fa-IR" sz="2400" dirty="0">
                <a:latin typeface="Tahoma" pitchFamily="34" charset="0"/>
                <a:cs typeface="+mj-cs"/>
              </a:rPr>
              <a:t>2-مرگ در گروههاي تشخیصی </a:t>
            </a:r>
            <a:r>
              <a:rPr lang="en-US" sz="2400" dirty="0">
                <a:latin typeface="Tahoma" pitchFamily="34" charset="0"/>
                <a:cs typeface="+mj-cs"/>
              </a:rPr>
              <a:t>(DRG)</a:t>
            </a:r>
            <a:r>
              <a:rPr lang="fa-IR" sz="2400" dirty="0">
                <a:latin typeface="Tahoma" pitchFamily="34" charset="0"/>
                <a:cs typeface="+mj-cs"/>
              </a:rPr>
              <a:t> با احتمال مرگ پايين</a:t>
            </a:r>
          </a:p>
          <a:p>
            <a:pPr marL="273050" indent="-273050" algn="r" rtl="1">
              <a:spcBef>
                <a:spcPct val="20000"/>
              </a:spcBef>
              <a:buClr>
                <a:srgbClr val="AAADCA"/>
              </a:buClr>
              <a:buSzPct val="80000"/>
              <a:buFont typeface="Wingdings 2" pitchFamily="18" charset="2"/>
              <a:buNone/>
              <a:defRPr/>
            </a:pPr>
            <a:r>
              <a:rPr lang="fa-IR" sz="2400" dirty="0">
                <a:solidFill>
                  <a:srgbClr val="FF0000"/>
                </a:solidFill>
                <a:latin typeface="Tahoma" pitchFamily="34" charset="0"/>
                <a:cs typeface="+mj-cs"/>
              </a:rPr>
              <a:t>3-زخم بستر</a:t>
            </a:r>
          </a:p>
          <a:p>
            <a:pPr marL="273050" indent="-273050" algn="r" rtl="1">
              <a:spcBef>
                <a:spcPct val="20000"/>
              </a:spcBef>
              <a:buClr>
                <a:srgbClr val="AAADCA"/>
              </a:buClr>
              <a:buSzPct val="80000"/>
              <a:buFont typeface="Wingdings 2" pitchFamily="18" charset="2"/>
              <a:buNone/>
              <a:defRPr/>
            </a:pPr>
            <a:r>
              <a:rPr lang="fa-IR" sz="2400" dirty="0">
                <a:latin typeface="Tahoma" pitchFamily="34" charset="0"/>
                <a:cs typeface="+mj-cs"/>
              </a:rPr>
              <a:t>4- شکست در نجات بیمار</a:t>
            </a:r>
          </a:p>
          <a:p>
            <a:pPr marL="273050" indent="-273050" algn="r" rtl="1">
              <a:spcBef>
                <a:spcPct val="20000"/>
              </a:spcBef>
              <a:buClr>
                <a:srgbClr val="AAADCA"/>
              </a:buClr>
              <a:buSzPct val="80000"/>
              <a:buFont typeface="Wingdings 2" pitchFamily="18" charset="2"/>
              <a:buNone/>
              <a:defRPr/>
            </a:pPr>
            <a:r>
              <a:rPr lang="fa-IR" sz="2400" dirty="0">
                <a:latin typeface="Tahoma" pitchFamily="34" charset="0"/>
                <a:cs typeface="+mj-cs"/>
              </a:rPr>
              <a:t>5-جسم خارجي بجا مانده در بدن بيمار به هنگام عمل جراحي </a:t>
            </a:r>
          </a:p>
          <a:p>
            <a:pPr marL="273050" indent="-273050" algn="r" rtl="1">
              <a:spcBef>
                <a:spcPct val="20000"/>
              </a:spcBef>
              <a:buClr>
                <a:srgbClr val="AAADCA"/>
              </a:buClr>
              <a:buSzPct val="80000"/>
              <a:buFont typeface="Wingdings 2" pitchFamily="18" charset="2"/>
              <a:buNone/>
              <a:defRPr/>
            </a:pPr>
            <a:r>
              <a:rPr lang="fa-IR" sz="2400" dirty="0">
                <a:latin typeface="Tahoma" pitchFamily="34" charset="0"/>
                <a:cs typeface="+mj-cs"/>
              </a:rPr>
              <a:t>6-پنوموتوراكس در اثر بي احتياطي گروه درماني</a:t>
            </a:r>
          </a:p>
          <a:p>
            <a:pPr marL="273050" indent="-273050" algn="r" rtl="1">
              <a:spcBef>
                <a:spcPct val="20000"/>
              </a:spcBef>
              <a:buClr>
                <a:srgbClr val="AAADCA"/>
              </a:buClr>
              <a:buSzPct val="80000"/>
              <a:buFont typeface="Wingdings 2" pitchFamily="18" charset="2"/>
              <a:buNone/>
              <a:defRPr/>
            </a:pPr>
            <a:r>
              <a:rPr lang="fa-IR" sz="2400" dirty="0">
                <a:solidFill>
                  <a:srgbClr val="FF0000"/>
                </a:solidFill>
                <a:latin typeface="Tahoma" pitchFamily="34" charset="0"/>
                <a:cs typeface="+mj-cs"/>
              </a:rPr>
              <a:t>7-عفونت انتخابي به دليل مراقبت درماني</a:t>
            </a:r>
          </a:p>
          <a:p>
            <a:pPr marL="273050" indent="-273050" algn="r" rtl="1">
              <a:spcBef>
                <a:spcPct val="20000"/>
              </a:spcBef>
              <a:buClr>
                <a:srgbClr val="AAADCA"/>
              </a:buClr>
              <a:buSzPct val="80000"/>
              <a:buFont typeface="Wingdings 2" pitchFamily="18" charset="2"/>
              <a:buNone/>
              <a:defRPr/>
            </a:pPr>
            <a:r>
              <a:rPr lang="fa-IR" sz="2400" dirty="0">
                <a:latin typeface="Tahoma" pitchFamily="34" charset="0"/>
                <a:cs typeface="+mj-cs"/>
              </a:rPr>
              <a:t>8-شكستگي لگن بعد از عمل جراحي</a:t>
            </a:r>
          </a:p>
          <a:p>
            <a:pPr marL="273050" indent="-273050" algn="r" rtl="1">
              <a:spcBef>
                <a:spcPct val="20000"/>
              </a:spcBef>
              <a:buClr>
                <a:srgbClr val="AAADCA"/>
              </a:buClr>
              <a:buSzPct val="80000"/>
              <a:buFont typeface="Wingdings 2" pitchFamily="18" charset="2"/>
              <a:buNone/>
              <a:defRPr/>
            </a:pPr>
            <a:r>
              <a:rPr lang="fa-IR" sz="2400" dirty="0">
                <a:latin typeface="Tahoma" pitchFamily="34" charset="0"/>
                <a:cs typeface="+mj-cs"/>
              </a:rPr>
              <a:t>9-هماتوم يا خونريزي بعد از عمل جراحي</a:t>
            </a:r>
          </a:p>
          <a:p>
            <a:pPr marL="273050" indent="-273050" algn="r" rtl="1">
              <a:spcBef>
                <a:spcPct val="20000"/>
              </a:spcBef>
              <a:buClr>
                <a:srgbClr val="AAADCA"/>
              </a:buClr>
              <a:buSzPct val="80000"/>
              <a:buFont typeface="Wingdings 2" pitchFamily="18" charset="2"/>
              <a:buNone/>
              <a:defRPr/>
            </a:pPr>
            <a:r>
              <a:rPr lang="fa-IR" sz="2400" dirty="0">
                <a:latin typeface="Tahoma" pitchFamily="34" charset="0"/>
                <a:cs typeface="+mj-cs"/>
              </a:rPr>
              <a:t>10-اختلالات فيزيولوژيك و متابوليك بعد از عمل جراحي</a:t>
            </a:r>
            <a:endParaRPr lang="en-US" sz="2400" dirty="0">
              <a:latin typeface="Tahoma" pitchFamily="34" charset="0"/>
              <a:cs typeface="+mj-cs"/>
            </a:endParaRPr>
          </a:p>
          <a:p>
            <a:pPr marL="273050" indent="-273050" algn="r" rtl="1">
              <a:spcBef>
                <a:spcPct val="20000"/>
              </a:spcBef>
              <a:buClr>
                <a:srgbClr val="AAADCA"/>
              </a:buClr>
              <a:buSzPct val="80000"/>
              <a:buFont typeface="Wingdings 2" pitchFamily="18" charset="2"/>
              <a:buNone/>
              <a:defRPr/>
            </a:pPr>
            <a:r>
              <a:rPr lang="fa-IR" sz="2400" dirty="0">
                <a:latin typeface="Tahoma" pitchFamily="34" charset="0"/>
                <a:cs typeface="+mj-cs"/>
              </a:rPr>
              <a:t>11- نارسايي تنفسي بعد از عمل</a:t>
            </a:r>
            <a:endParaRPr lang="en-US" sz="2400" dirty="0">
              <a:latin typeface="Tahoma" pitchFamily="34" charset="0"/>
              <a:cs typeface="+mj-cs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en-US" sz="30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1752600" y="2971800"/>
            <a:ext cx="6781800" cy="34290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b="1" dirty="0">
                <a:cs typeface="B Lotus" pitchFamily="2" charset="-78"/>
              </a:rPr>
              <a:t>   پزشکی را دیدند که هر گاه به گورستان می رسید روی خود را می پوشانید. از او سبب این کار را پرسیدند. </a:t>
            </a:r>
          </a:p>
          <a:p>
            <a:pPr algn="r" eaLnBrk="1" hangingPunct="1">
              <a:lnSpc>
                <a:spcPct val="90000"/>
              </a:lnSpc>
            </a:pPr>
            <a:endParaRPr lang="fa-IR" sz="2400" b="1" dirty="0">
              <a:cs typeface="B Lotus" pitchFamily="2" charset="-78"/>
            </a:endParaRP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cs typeface="B Lotus" pitchFamily="2" charset="-78"/>
              </a:rPr>
              <a:t>    </a:t>
            </a:r>
            <a:r>
              <a:rPr lang="fa-IR" sz="2400" b="1" dirty="0">
                <a:cs typeface="B Lotus" pitchFamily="2" charset="-78"/>
              </a:rPr>
              <a:t>گفت:  از مردگان این گورستان شرم دارم. زیرا از کنار هر کدام که می گذرم می بینم از من صدمه دیده و داروی مرا خورده و مرده است!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endParaRPr lang="fa-IR" sz="2400" b="1" dirty="0">
              <a:cs typeface="B Lotus" pitchFamily="2" charset="-78"/>
            </a:endParaRP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2400" dirty="0">
                <a:cs typeface="B Lotus" pitchFamily="2" charset="-78"/>
              </a:rPr>
              <a:t>برگرفته از کتاب قصه های جامی اثر سید علی محمد رفیعی، نشردانش </a:t>
            </a:r>
            <a:endParaRPr lang="fa-IR" sz="2000" dirty="0">
              <a:cs typeface="2  Zar" pitchFamily="2" charset="-78"/>
            </a:endParaRPr>
          </a:p>
        </p:txBody>
      </p:sp>
      <p:pic>
        <p:nvPicPr>
          <p:cNvPr id="25603" name="Picture 2" descr="patient-centered-car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3813"/>
            <a:ext cx="332581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/>
          </p:cNvSpPr>
          <p:nvPr/>
        </p:nvSpPr>
        <p:spPr bwMode="auto">
          <a:xfrm>
            <a:off x="457200" y="39688"/>
            <a:ext cx="8229600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b="1" dirty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AHRQ </a:t>
            </a:r>
            <a:r>
              <a:rPr lang="fa-IR" sz="3600" b="1" dirty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شاخص های ایمنی بیمار</a:t>
            </a:r>
            <a:endParaRPr lang="en-US" sz="3600" b="1" dirty="0">
              <a:solidFill>
                <a:srgbClr val="99C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500034" y="1071546"/>
            <a:ext cx="822960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49313" lvl="1" indent="-457200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/>
            </a:pPr>
            <a:r>
              <a:rPr lang="fa-IR" sz="2000" dirty="0">
                <a:latin typeface="Tahoma" pitchFamily="34" charset="0"/>
              </a:rPr>
              <a:t>12- </a:t>
            </a:r>
            <a:r>
              <a:rPr lang="fa-IR" sz="2000" b="1" dirty="0">
                <a:latin typeface="Tahoma" pitchFamily="34" charset="0"/>
              </a:rPr>
              <a:t>آمبولي ريوي يا ترومبوز عميق وريدي</a:t>
            </a:r>
          </a:p>
          <a:p>
            <a:pPr marL="849313" lvl="1" indent="-457200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/>
            </a:pPr>
            <a:r>
              <a:rPr lang="fa-IR" sz="2000" b="1" dirty="0">
                <a:latin typeface="Tahoma" pitchFamily="34" charset="0"/>
              </a:rPr>
              <a:t>13- عفونت خون بعد از عمل جراحي</a:t>
            </a:r>
          </a:p>
          <a:p>
            <a:pPr marL="849313" lvl="1" indent="-457200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/>
            </a:pPr>
            <a:r>
              <a:rPr lang="fa-IR" sz="2000" b="1" dirty="0">
                <a:latin typeface="Tahoma" pitchFamily="34" charset="0"/>
              </a:rPr>
              <a:t>14- جدا شدن زخم بعد از عمل جراحي در بيماران جراحي شكمي و لگني</a:t>
            </a:r>
          </a:p>
          <a:p>
            <a:pPr marL="849313" lvl="1" indent="-457200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/>
            </a:pPr>
            <a:r>
              <a:rPr lang="fa-IR" sz="2000" b="1" dirty="0">
                <a:latin typeface="Tahoma" pitchFamily="34" charset="0"/>
              </a:rPr>
              <a:t>15- پارگي و سوراخ شدگي تصادفي</a:t>
            </a:r>
          </a:p>
          <a:p>
            <a:pPr marL="849313" lvl="1" indent="-457200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/>
            </a:pPr>
            <a:r>
              <a:rPr lang="fa-IR" sz="2000" b="1" dirty="0">
                <a:latin typeface="Tahoma" pitchFamily="34" charset="0"/>
              </a:rPr>
              <a:t>16- واكنش ناشی از انتقال خون</a:t>
            </a:r>
          </a:p>
          <a:p>
            <a:pPr marL="849313" lvl="1" indent="-457200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/>
            </a:pPr>
            <a:r>
              <a:rPr lang="fa-IR" sz="2000" b="1" dirty="0">
                <a:latin typeface="Tahoma" pitchFamily="34" charset="0"/>
              </a:rPr>
              <a:t>17- آسيب حين تولد- آسيب به نوزاد</a:t>
            </a:r>
          </a:p>
          <a:p>
            <a:pPr marL="849313" lvl="1" indent="-457200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/>
            </a:pPr>
            <a:r>
              <a:rPr lang="fa-IR" sz="2000" b="1" dirty="0">
                <a:latin typeface="Tahoma" pitchFamily="34" charset="0"/>
              </a:rPr>
              <a:t>18- تروماي زايمان طبيعي با ابزار</a:t>
            </a:r>
          </a:p>
          <a:p>
            <a:pPr marL="849313" lvl="1" indent="-457200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/>
            </a:pPr>
            <a:r>
              <a:rPr lang="fa-IR" sz="2000" b="1" dirty="0">
                <a:latin typeface="Tahoma" pitchFamily="34" charset="0"/>
              </a:rPr>
              <a:t>19-تروماي زايمان طبيعي بدون ابزار</a:t>
            </a:r>
          </a:p>
          <a:p>
            <a:pPr marL="849313" lvl="1" indent="-457200" algn="r" rtl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/>
            </a:pPr>
            <a:r>
              <a:rPr lang="fa-IR" sz="2000" b="1" dirty="0">
                <a:latin typeface="Tahoma" pitchFamily="34" charset="0"/>
              </a:rPr>
              <a:t>20-تروماي زايمان - سزارين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  <a:defRPr/>
            </a:pPr>
            <a:endParaRPr lang="en-US" sz="30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heel spokes="2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421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59" name="WordArt 3"/>
          <p:cNvSpPr>
            <a:spLocks noChangeArrowheads="1" noChangeShapeType="1" noTextEdit="1"/>
          </p:cNvSpPr>
          <p:nvPr/>
        </p:nvSpPr>
        <p:spPr bwMode="auto">
          <a:xfrm>
            <a:off x="2971800" y="5257800"/>
            <a:ext cx="4419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42974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>
                <a:solidFill>
                  <a:srgbClr val="00B050"/>
                </a:solidFill>
              </a:rPr>
              <a:t>20 استاندارد ضروری در برنامه ایمنی بیمار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1"/>
            <a:endParaRPr lang="en-US" dirty="0"/>
          </a:p>
          <a:p>
            <a:pPr algn="r" rtl="1"/>
            <a:r>
              <a:rPr lang="ar-SA" sz="2600" dirty="0">
                <a:solidFill>
                  <a:srgbClr val="C00000"/>
                </a:solidFill>
              </a:rPr>
              <a:t>1- بیمارستان  درمورد ایمنی بیمار برنامه استراتژیک  دارد و آن را اجرایی و عملیاتی می کند .</a:t>
            </a:r>
            <a:endParaRPr lang="en-US" sz="2600" dirty="0">
              <a:solidFill>
                <a:srgbClr val="C00000"/>
              </a:solidFill>
            </a:endParaRPr>
          </a:p>
          <a:p>
            <a:pPr algn="r" rtl="1"/>
            <a:endParaRPr lang="en-US" sz="2600" dirty="0"/>
          </a:p>
          <a:p>
            <a:pPr algn="r" rtl="1"/>
            <a:r>
              <a:rPr lang="ar-SA" sz="2600" dirty="0">
                <a:solidFill>
                  <a:srgbClr val="0070C0"/>
                </a:solidFill>
              </a:rPr>
              <a:t>2-  بیمارستان دارای مدیران وکارمندانی می باشد که وظایف ، مسئولیت و اختیاراتی در خصوص ایمنی بیمار دارند</a:t>
            </a:r>
            <a:endParaRPr lang="en-US" sz="2600" dirty="0">
              <a:solidFill>
                <a:srgbClr val="0070C0"/>
              </a:solidFill>
            </a:endParaRPr>
          </a:p>
          <a:p>
            <a:pPr algn="r" rtl="1"/>
            <a:endParaRPr lang="en-US" sz="2600" dirty="0"/>
          </a:p>
          <a:p>
            <a:pPr algn="r" rtl="1"/>
            <a:r>
              <a:rPr lang="ar-SA" sz="2600" dirty="0">
                <a:solidFill>
                  <a:srgbClr val="00B050"/>
                </a:solidFill>
              </a:rPr>
              <a:t>3- مدیران به منظور ارتقاء فرهنگ ایمنی بیمار، شیوه های  اجرایی سلامت بیمار را رهبری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fa-IR" sz="2600" dirty="0">
                <a:solidFill>
                  <a:srgbClr val="00B050"/>
                </a:solidFill>
              </a:rPr>
              <a:t>می کنند.</a:t>
            </a:r>
            <a:endParaRPr lang="en-US" sz="2600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/>
          </p:nvPr>
        </p:nvSpPr>
        <p:spPr>
          <a:xfrm>
            <a:off x="0" y="0"/>
            <a:ext cx="8763000" cy="6494443"/>
          </a:xfrm>
        </p:spPr>
        <p:txBody>
          <a:bodyPr>
            <a:normAutofit/>
          </a:bodyPr>
          <a:lstStyle/>
          <a:p>
            <a:pPr rtl="1"/>
            <a:r>
              <a:rPr lang="ar-SA" dirty="0"/>
              <a:t> </a:t>
            </a:r>
            <a:endParaRPr lang="en-US" dirty="0"/>
          </a:p>
          <a:p>
            <a:pPr algn="r" rtl="1"/>
            <a:r>
              <a:rPr lang="ar-SA" sz="2600" b="1" dirty="0">
                <a:solidFill>
                  <a:schemeClr val="accent3">
                    <a:lumMod val="75000"/>
                  </a:schemeClr>
                </a:solidFill>
                <a:cs typeface="B Lotus" pitchFamily="2" charset="-78"/>
              </a:rPr>
              <a:t>4- افراد به کار گرفته شده مدیریت ریسک و سلامت بیمار را کنترل می کنند</a:t>
            </a:r>
            <a:endParaRPr lang="en-US" sz="2600" b="1" dirty="0">
              <a:solidFill>
                <a:schemeClr val="accent3">
                  <a:lumMod val="75000"/>
                </a:schemeClr>
              </a:solidFill>
              <a:cs typeface="B Lotus" pitchFamily="2" charset="-78"/>
            </a:endParaRPr>
          </a:p>
          <a:p>
            <a:pPr algn="r" rtl="1"/>
            <a:r>
              <a:rPr lang="ar-SA" sz="2600" b="1" dirty="0">
                <a:solidFill>
                  <a:srgbClr val="00B050"/>
                </a:solidFill>
                <a:cs typeface="B Lotus" pitchFamily="2" charset="-78"/>
              </a:rPr>
              <a:t>5-</a:t>
            </a:r>
            <a:r>
              <a:rPr lang="fa-IR" sz="2600" b="1" dirty="0">
                <a:solidFill>
                  <a:srgbClr val="00B050"/>
                </a:solidFill>
                <a:cs typeface="B Lotus" pitchFamily="2" charset="-78"/>
              </a:rPr>
              <a:t> </a:t>
            </a:r>
            <a:r>
              <a:rPr lang="ar-SA" sz="2600" b="1" dirty="0">
                <a:solidFill>
                  <a:srgbClr val="00B050"/>
                </a:solidFill>
                <a:cs typeface="B Lotus" pitchFamily="2" charset="-78"/>
              </a:rPr>
              <a:t>بیمارستان به طور ماهیانه مورتالیتی و موربیدیتی را در کمیته های بیمارستانی بررسی می کند .</a:t>
            </a:r>
            <a:endParaRPr lang="en-US" sz="2600" b="1" dirty="0">
              <a:solidFill>
                <a:srgbClr val="00B050"/>
              </a:solidFill>
              <a:cs typeface="B Lotus" pitchFamily="2" charset="-78"/>
            </a:endParaRPr>
          </a:p>
          <a:p>
            <a:pPr algn="r" rtl="1"/>
            <a:r>
              <a:rPr lang="ar-SA" sz="2600" b="1" dirty="0">
                <a:cs typeface="B Lotus" pitchFamily="2" charset="-78"/>
              </a:rPr>
              <a:t>6- </a:t>
            </a:r>
            <a:r>
              <a:rPr lang="ar-SA" sz="2600" b="1" dirty="0">
                <a:solidFill>
                  <a:schemeClr val="bg2">
                    <a:lumMod val="50000"/>
                  </a:schemeClr>
                </a:solidFill>
                <a:cs typeface="B Lotus" pitchFamily="2" charset="-78"/>
              </a:rPr>
              <a:t> وسایل و لوازم ضروری در بیمارستان در دسترس ، آماده و کالیبر می باشد </a:t>
            </a:r>
            <a:endParaRPr lang="en-US" sz="2600" b="1" dirty="0">
              <a:solidFill>
                <a:schemeClr val="bg2">
                  <a:lumMod val="50000"/>
                </a:schemeClr>
              </a:solidFill>
              <a:cs typeface="B Lotus" pitchFamily="2" charset="-78"/>
            </a:endParaRPr>
          </a:p>
          <a:p>
            <a:pPr algn="r" rtl="1"/>
            <a:r>
              <a:rPr lang="ar-SA" sz="2600" b="1" dirty="0">
                <a:cs typeface="B Lotus" pitchFamily="2" charset="-78"/>
              </a:rPr>
              <a:t>7- </a:t>
            </a:r>
            <a:r>
              <a:rPr lang="ar-SA" sz="2600" b="1" dirty="0">
                <a:solidFill>
                  <a:srgbClr val="FF0000"/>
                </a:solidFill>
                <a:cs typeface="B Lotus" pitchFamily="2" charset="-78"/>
              </a:rPr>
              <a:t>بیمارستان برنامه و پروتکل مشخصی جهت پاک سازی لوازم پزشکی جهت استفاده مجدد آنها دارد .</a:t>
            </a:r>
            <a:endParaRPr lang="en-US" sz="2600" b="1" dirty="0">
              <a:solidFill>
                <a:srgbClr val="FF0000"/>
              </a:solidFill>
              <a:cs typeface="B Lotus" pitchFamily="2" charset="-78"/>
            </a:endParaRPr>
          </a:p>
          <a:p>
            <a:pPr algn="r" rtl="1"/>
            <a:r>
              <a:rPr lang="ar-SA" sz="2600" b="1" dirty="0">
                <a:solidFill>
                  <a:srgbClr val="0070C0"/>
                </a:solidFill>
                <a:cs typeface="B Lotus" pitchFamily="2" charset="-78"/>
              </a:rPr>
              <a:t>8- بیمارستان تجهیزات کافی جهت پاک سازی و استریلیزه کردن سریع لوازم را دارد</a:t>
            </a:r>
            <a:r>
              <a:rPr lang="ar-SA" sz="2600" b="1" dirty="0">
                <a:cs typeface="B Lotus" pitchFamily="2" charset="-78"/>
              </a:rPr>
              <a:t>.</a:t>
            </a:r>
            <a:endParaRPr lang="en-US" sz="2600" b="1" dirty="0">
              <a:cs typeface="B Lotus" pitchFamily="2" charset="-78"/>
            </a:endParaRPr>
          </a:p>
          <a:p>
            <a:pPr algn="r" rtl="1"/>
            <a:r>
              <a:rPr lang="ar-SA" sz="2600" b="1" dirty="0">
                <a:cs typeface="B Lotus" pitchFamily="2" charset="-78"/>
              </a:rPr>
              <a:t> ( بخش </a:t>
            </a:r>
            <a:r>
              <a:rPr lang="en-US" sz="2600" b="1" dirty="0">
                <a:cs typeface="B Lotus" pitchFamily="2" charset="-78"/>
              </a:rPr>
              <a:t>CSR</a:t>
            </a:r>
            <a:r>
              <a:rPr lang="ar-SA" sz="2600" b="1" dirty="0">
                <a:cs typeface="B Lotus" pitchFamily="2" charset="-78"/>
              </a:rPr>
              <a:t> و استریل بیمارستان فعال بوده و دستور العمل های جهت اجرای برنامه ها دارد ) </a:t>
            </a:r>
            <a:endParaRPr lang="en-US" sz="2600" b="1" dirty="0">
              <a:cs typeface="B Lotus" pitchFamily="2" charset="-78"/>
            </a:endParaRPr>
          </a:p>
          <a:p>
            <a:pPr algn="r" rtl="1"/>
            <a:r>
              <a:rPr lang="ar-SA" sz="2600" b="1" dirty="0">
                <a:cs typeface="B Lotus" pitchFamily="2" charset="-78"/>
              </a:rPr>
              <a:t>9- </a:t>
            </a:r>
            <a:r>
              <a:rPr lang="ar-SA" sz="2600" b="1" dirty="0">
                <a:solidFill>
                  <a:srgbClr val="66FF33"/>
                </a:solidFill>
                <a:cs typeface="B Lotus" pitchFamily="2" charset="-78"/>
              </a:rPr>
              <a:t>پرسنل استخدام شده چه دائم و چه موقت مهارت کافی و دانش لازم جهت اجرای برنامه های فرایندی را دارند .</a:t>
            </a:r>
            <a:endParaRPr lang="en-US" sz="2600" b="1" dirty="0">
              <a:solidFill>
                <a:srgbClr val="66FF33"/>
              </a:solidFill>
              <a:cs typeface="B Lotus" pitchFamily="2" charset="-78"/>
            </a:endParaRPr>
          </a:p>
          <a:p>
            <a:endParaRPr lang="en-US" dirty="0"/>
          </a:p>
        </p:txBody>
      </p:sp>
    </p:spTree>
  </p:cSld>
  <p:clrMapOvr>
    <a:masterClrMapping/>
  </p:clrMapOvr>
  <p:transition>
    <p:pull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457200"/>
            <a:ext cx="8610600" cy="6400800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>
                <a:cs typeface="2  Zar" pitchFamily="2" charset="-78"/>
              </a:rPr>
              <a:t>10</a:t>
            </a:r>
            <a:r>
              <a:rPr lang="ar-SA" sz="2400" dirty="0">
                <a:solidFill>
                  <a:srgbClr val="FF0000"/>
                </a:solidFill>
                <a:cs typeface="2  Zar" pitchFamily="2" charset="-78"/>
              </a:rPr>
              <a:t>- </a:t>
            </a:r>
            <a:r>
              <a:rPr lang="ar-SA" sz="2400" b="1" dirty="0">
                <a:solidFill>
                  <a:srgbClr val="FF0000"/>
                </a:solidFill>
                <a:cs typeface="B Lotus" pitchFamily="2" charset="-78"/>
              </a:rPr>
              <a:t> قبل از انجام هر پروسه تهاجمی از بیمار رضایت گرفته می شود و بیمار از تمام خطرات احتمالی پروسه اطلاع دارد .  بیمارستان به اندازه کافی به بیمار اطلاعات داده و بیمار اجازه دخالت و تصمیم گیری در مراحل درمان را دارد .</a:t>
            </a:r>
            <a:endParaRPr lang="fa-IR" sz="2400" b="1" dirty="0">
              <a:solidFill>
                <a:srgbClr val="FF0000"/>
              </a:solidFill>
              <a:cs typeface="B Lotus" pitchFamily="2" charset="-78"/>
            </a:endParaRPr>
          </a:p>
          <a:p>
            <a:pPr algn="r" rtl="1"/>
            <a:endParaRPr lang="fa-IR" sz="2400" b="1" dirty="0">
              <a:solidFill>
                <a:srgbClr val="FF0000"/>
              </a:solidFill>
              <a:cs typeface="B Lotus" pitchFamily="2" charset="-78"/>
            </a:endParaRPr>
          </a:p>
          <a:p>
            <a:pPr algn="r" rtl="1"/>
            <a:r>
              <a:rPr lang="ar-SA" sz="2400" b="1" dirty="0">
                <a:cs typeface="B Lotus" pitchFamily="2" charset="-78"/>
              </a:rPr>
              <a:t>11</a:t>
            </a:r>
            <a:r>
              <a:rPr lang="ar-SA" sz="2400" b="1" dirty="0">
                <a:solidFill>
                  <a:srgbClr val="0070C0"/>
                </a:solidFill>
                <a:cs typeface="B Lotus" pitchFamily="2" charset="-78"/>
              </a:rPr>
              <a:t>- تمامی بیماران از طریق مشخصات کامل ، تاریخ تولد شناسایی می شوند ولی شماره اتاق و تخت وسیله شناسایی نمی باشد ( بیمارستان بهترین</a:t>
            </a:r>
            <a:r>
              <a:rPr lang="en-US" sz="2400" b="1" dirty="0">
                <a:solidFill>
                  <a:srgbClr val="0070C0"/>
                </a:solidFill>
                <a:cs typeface="B Lotus" pitchFamily="2" charset="-78"/>
              </a:rPr>
              <a:t>   </a:t>
            </a:r>
            <a:r>
              <a:rPr lang="ar-SA" sz="2400" b="1" dirty="0">
                <a:solidFill>
                  <a:srgbClr val="0070C0"/>
                </a:solidFill>
                <a:cs typeface="B Lotus" pitchFamily="2" charset="-78"/>
              </a:rPr>
              <a:t>سیستم  را  جهت شناسایی بیماران دارد )</a:t>
            </a:r>
            <a:endParaRPr lang="fa-IR" sz="2400" b="1" dirty="0">
              <a:solidFill>
                <a:srgbClr val="0070C0"/>
              </a:solidFill>
              <a:cs typeface="B Lotus" pitchFamily="2" charset="-78"/>
            </a:endParaRPr>
          </a:p>
          <a:p>
            <a:pPr algn="r" rtl="1"/>
            <a:endParaRPr lang="fa-IR" sz="2400" b="1" dirty="0">
              <a:solidFill>
                <a:srgbClr val="0070C0"/>
              </a:solidFill>
              <a:cs typeface="B Lotus" pitchFamily="2" charset="-78"/>
            </a:endParaRPr>
          </a:p>
          <a:p>
            <a:pPr algn="r" rtl="1"/>
            <a:r>
              <a:rPr lang="ar-SA" sz="2400" b="1" dirty="0">
                <a:cs typeface="B Lotus" pitchFamily="2" charset="-78"/>
              </a:rPr>
              <a:t>12</a:t>
            </a:r>
            <a:r>
              <a:rPr lang="ar-SA" sz="2400" b="1" dirty="0">
                <a:solidFill>
                  <a:srgbClr val="7030A0"/>
                </a:solidFill>
                <a:cs typeface="B Lotus" pitchFamily="2" charset="-78"/>
              </a:rPr>
              <a:t>-  بیمارستان کانالهای ارتباطی برای بحرانهای ضروری دارد و دارای یک نظام و برنامه مشخص جهت شناسایی موارد مربوط  به ایمنی بیمار می باشد </a:t>
            </a:r>
            <a:r>
              <a:rPr lang="ar-SA" sz="2400" b="1" dirty="0">
                <a:cs typeface="B Lotus" pitchFamily="2" charset="-78"/>
              </a:rPr>
              <a:t>.</a:t>
            </a:r>
            <a:endParaRPr lang="fa-IR" sz="2400" b="1" dirty="0">
              <a:cs typeface="B Lotus" pitchFamily="2" charset="-78"/>
            </a:endParaRPr>
          </a:p>
          <a:p>
            <a:pPr algn="r" rtl="1"/>
            <a:endParaRPr lang="en-US" sz="2400" b="1" dirty="0">
              <a:cs typeface="B Lotus" pitchFamily="2" charset="-78"/>
            </a:endParaRPr>
          </a:p>
          <a:p>
            <a:pPr algn="r" rtl="1"/>
            <a:r>
              <a:rPr lang="ar-SA" sz="2400" b="1" dirty="0">
                <a:cs typeface="B Lotus" pitchFamily="2" charset="-78"/>
              </a:rPr>
              <a:t>13</a:t>
            </a:r>
            <a:r>
              <a:rPr lang="ar-SA" sz="2400" b="1" dirty="0">
                <a:solidFill>
                  <a:srgbClr val="00B050"/>
                </a:solidFill>
                <a:cs typeface="B Lotus" pitchFamily="2" charset="-78"/>
              </a:rPr>
              <a:t>-  بیمار ستان برنامه مشخص و مناسبی در مورد نتایج آزمایشاتی که پس از ترخیص بیماران دریافت می شود</a:t>
            </a:r>
            <a:r>
              <a:rPr lang="fa-IR" sz="2400" b="1" dirty="0">
                <a:solidFill>
                  <a:srgbClr val="00B050"/>
                </a:solidFill>
                <a:cs typeface="B Lotus" pitchFamily="2" charset="-78"/>
              </a:rPr>
              <a:t> </a:t>
            </a:r>
            <a:r>
              <a:rPr lang="ar-SA" sz="2400" b="1" dirty="0">
                <a:solidFill>
                  <a:srgbClr val="00B050"/>
                </a:solidFill>
                <a:cs typeface="B Lotus" pitchFamily="2" charset="-78"/>
              </a:rPr>
              <a:t>دارد. </a:t>
            </a:r>
            <a:endParaRPr lang="en-US" sz="2400" b="1" dirty="0">
              <a:solidFill>
                <a:srgbClr val="00B050"/>
              </a:solidFill>
              <a:cs typeface="B Lotus" pitchFamily="2" charset="-7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28662" y="785794"/>
            <a:ext cx="7467600" cy="5851525"/>
          </a:xfrm>
        </p:spPr>
        <p:txBody>
          <a:bodyPr>
            <a:normAutofit/>
          </a:bodyPr>
          <a:lstStyle/>
          <a:p>
            <a:pPr rtl="1"/>
            <a:r>
              <a:rPr lang="ar-SA" dirty="0"/>
              <a:t> </a:t>
            </a:r>
            <a:endParaRPr lang="en-US" dirty="0"/>
          </a:p>
          <a:p>
            <a:pPr algn="r" rtl="1"/>
            <a:r>
              <a:rPr lang="ar-SA" sz="2400" b="1" dirty="0">
                <a:cs typeface="B Lotus" pitchFamily="2" charset="-78"/>
              </a:rPr>
              <a:t>14- </a:t>
            </a:r>
            <a:r>
              <a:rPr lang="ar-SA" sz="2400" b="1" dirty="0">
                <a:solidFill>
                  <a:srgbClr val="92D050"/>
                </a:solidFill>
                <a:cs typeface="B Lotus" pitchFamily="2" charset="-78"/>
              </a:rPr>
              <a:t>بیمارستان گایدلاین ها و دستور العمل هایی در خصوص کنترل و پیشگیری از عفونت دارد </a:t>
            </a:r>
            <a:r>
              <a:rPr lang="ar-SA" sz="2400" b="1" dirty="0">
                <a:cs typeface="B Lotus" pitchFamily="2" charset="-78"/>
              </a:rPr>
              <a:t>.</a:t>
            </a:r>
            <a:endParaRPr lang="en-US" sz="2400" b="1" dirty="0">
              <a:cs typeface="B Lotus" pitchFamily="2" charset="-78"/>
            </a:endParaRPr>
          </a:p>
          <a:p>
            <a:pPr algn="r" rtl="1"/>
            <a:r>
              <a:rPr lang="ar-SA" sz="2400" b="1" dirty="0">
                <a:cs typeface="B Lotus" pitchFamily="2" charset="-78"/>
              </a:rPr>
              <a:t>15- </a:t>
            </a:r>
            <a:r>
              <a:rPr lang="ar-SA" sz="2400" b="1" dirty="0">
                <a:solidFill>
                  <a:schemeClr val="accent3"/>
                </a:solidFill>
                <a:cs typeface="B Lotus" pitchFamily="2" charset="-78"/>
              </a:rPr>
              <a:t>بیمارستان نظام و دستور العمل مشخص در خصوص ضد عفونی تمام تجهیزات و لوازم بخصوص در شرایط بحران را دارد . </a:t>
            </a:r>
            <a:endParaRPr lang="fa-IR" sz="2400" b="1" dirty="0">
              <a:solidFill>
                <a:schemeClr val="accent3"/>
              </a:solidFill>
              <a:cs typeface="B Lotus" pitchFamily="2" charset="-78"/>
            </a:endParaRPr>
          </a:p>
          <a:p>
            <a:pPr algn="r" rtl="1"/>
            <a:endParaRPr lang="fa-IR" sz="2400" b="1" dirty="0">
              <a:cs typeface="B Lotus" pitchFamily="2" charset="-78"/>
            </a:endParaRPr>
          </a:p>
          <a:p>
            <a:pPr algn="r" rtl="1"/>
            <a:r>
              <a:rPr lang="ar-SA" sz="2400" b="1" dirty="0">
                <a:cs typeface="B Lotus" pitchFamily="2" charset="-78"/>
              </a:rPr>
              <a:t>16- </a:t>
            </a:r>
            <a:r>
              <a:rPr lang="ar-SA" sz="2400" b="1" dirty="0">
                <a:solidFill>
                  <a:schemeClr val="accent1">
                    <a:lumMod val="75000"/>
                  </a:schemeClr>
                </a:solidFill>
                <a:cs typeface="B Lotus" pitchFamily="2" charset="-78"/>
              </a:rPr>
              <a:t>بیمارستان گایدلاین و دستورالعمل هایی در مورد ایمنی خون و فرآورده های آن دارد که آن را عملیاتی و اجرایی می کند</a:t>
            </a: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cs typeface="B Lotus" pitchFamily="2" charset="-78"/>
              </a:rPr>
              <a:t>.</a:t>
            </a:r>
            <a:r>
              <a:rPr lang="ar-SA" sz="2400" b="1" dirty="0">
                <a:solidFill>
                  <a:schemeClr val="accent1">
                    <a:lumMod val="75000"/>
                  </a:schemeClr>
                </a:solidFill>
                <a:cs typeface="B Lotus" pitchFamily="2" charset="-78"/>
              </a:rPr>
              <a:t> ( گایدلاین درمورد پروسیجر خون– ترانسفوزیون خون – کراس مچ خون- خون ناسالم وحوادث غیر منتظره و ... دارد ) </a:t>
            </a:r>
            <a:endParaRPr lang="fa-IR" sz="2400" b="1" dirty="0">
              <a:solidFill>
                <a:schemeClr val="accent1">
                  <a:lumMod val="75000"/>
                </a:schemeClr>
              </a:solidFill>
              <a:cs typeface="B Lotus" pitchFamily="2" charset="-78"/>
            </a:endParaRPr>
          </a:p>
          <a:p>
            <a:pPr algn="r" rtl="1"/>
            <a:endParaRPr lang="fa-IR" sz="2400" b="1" dirty="0">
              <a:cs typeface="B Lotus" pitchFamily="2" charset="-78"/>
            </a:endParaRPr>
          </a:p>
          <a:p>
            <a:pPr algn="r" rtl="1"/>
            <a:r>
              <a:rPr lang="ar-SA" sz="2400" b="1" dirty="0">
                <a:cs typeface="B Lotus" pitchFamily="2" charset="-78"/>
              </a:rPr>
              <a:t>17-  </a:t>
            </a:r>
            <a:r>
              <a:rPr lang="fa-IR" sz="2400" b="1" dirty="0">
                <a:solidFill>
                  <a:srgbClr val="00B0F0"/>
                </a:solidFill>
                <a:cs typeface="B Lotus" pitchFamily="2" charset="-78"/>
              </a:rPr>
              <a:t>ب</a:t>
            </a:r>
            <a:r>
              <a:rPr lang="ar-SA" sz="2400" b="1" dirty="0">
                <a:solidFill>
                  <a:srgbClr val="00B0F0"/>
                </a:solidFill>
                <a:cs typeface="B Lotus" pitchFamily="2" charset="-78"/>
              </a:rPr>
              <a:t>یمارستان سیاست انجام تزریقات ایمن ، تزریقات واکسن و</a:t>
            </a:r>
            <a:r>
              <a:rPr lang="en-US" sz="2400" b="1" dirty="0">
                <a:solidFill>
                  <a:srgbClr val="00B0F0"/>
                </a:solidFill>
                <a:cs typeface="B Lotus" pitchFamily="2" charset="-78"/>
              </a:rPr>
              <a:t>infusion </a:t>
            </a:r>
            <a:r>
              <a:rPr lang="ar-SA" sz="2400" b="1" dirty="0">
                <a:solidFill>
                  <a:srgbClr val="00B0F0"/>
                </a:solidFill>
                <a:cs typeface="B Lotus" pitchFamily="2" charset="-78"/>
              </a:rPr>
              <a:t>  ایمن –جراحی ایمن را دارد.</a:t>
            </a:r>
            <a:endParaRPr lang="en-US" sz="2400" b="1" dirty="0">
              <a:solidFill>
                <a:srgbClr val="00B0F0"/>
              </a:solidFill>
              <a:cs typeface="B Lotus" pitchFamily="2" charset="-78"/>
            </a:endParaRPr>
          </a:p>
          <a:p>
            <a:endParaRPr lang="en-US" dirty="0"/>
          </a:p>
        </p:txBody>
      </p:sp>
    </p:spTree>
  </p:cSld>
  <p:clrMapOvr>
    <a:masterClrMapping/>
  </p:clrMapOvr>
  <p:transition>
    <p:pull dir="l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85786" y="785794"/>
            <a:ext cx="7467600" cy="5851525"/>
          </a:xfrm>
        </p:spPr>
        <p:txBody>
          <a:bodyPr>
            <a:noAutofit/>
          </a:bodyPr>
          <a:lstStyle/>
          <a:p>
            <a:pPr algn="r" rtl="1"/>
            <a:r>
              <a:rPr lang="ar-SA" sz="2400" dirty="0">
                <a:cs typeface="2  Zar" pitchFamily="2" charset="-78"/>
              </a:rPr>
              <a:t> </a:t>
            </a:r>
            <a:endParaRPr lang="en-US" sz="2400" dirty="0">
              <a:cs typeface="2  Zar" pitchFamily="2" charset="-78"/>
            </a:endParaRPr>
          </a:p>
          <a:p>
            <a:pPr algn="r" rtl="1"/>
            <a:r>
              <a:rPr lang="ar-SA" sz="2400" dirty="0">
                <a:cs typeface="2  Zar" pitchFamily="2" charset="-78"/>
              </a:rPr>
              <a:t>18-  </a:t>
            </a:r>
            <a:r>
              <a:rPr lang="ar-SA" sz="2400" b="1" dirty="0">
                <a:solidFill>
                  <a:srgbClr val="0033CC"/>
                </a:solidFill>
                <a:cs typeface="B Lotus" pitchFamily="2" charset="-78"/>
              </a:rPr>
              <a:t>بیمارستان یک سیستم دارو دهی ایمن دارد ( وجود دارو های حیاتی 24 ساعته  در بیمارستان )  ( بیمارستان برای مراحل انتخاب دارو ، خرید و تامین دارو ، نگهداری و انبار دارو، </a:t>
            </a:r>
            <a:r>
              <a:rPr lang="en-US" sz="2400" b="1" dirty="0">
                <a:solidFill>
                  <a:srgbClr val="0033CC"/>
                </a:solidFill>
                <a:cs typeface="B Lotus" pitchFamily="2" charset="-78"/>
              </a:rPr>
              <a:t>order</a:t>
            </a:r>
            <a:r>
              <a:rPr lang="ar-SA" sz="2400" b="1" dirty="0">
                <a:solidFill>
                  <a:srgbClr val="0033CC"/>
                </a:solidFill>
                <a:cs typeface="B Lotus" pitchFamily="2" charset="-78"/>
              </a:rPr>
              <a:t>  نویسی آماده کردن دارو وتجویز  دارو به بیمار دستور العمل مشخصی دارد )</a:t>
            </a:r>
            <a:endParaRPr lang="en-US" sz="2400" b="1" dirty="0">
              <a:solidFill>
                <a:srgbClr val="0033CC"/>
              </a:solidFill>
              <a:cs typeface="B Lotus" pitchFamily="2" charset="-78"/>
            </a:endParaRPr>
          </a:p>
          <a:p>
            <a:pPr algn="r" rtl="1"/>
            <a:r>
              <a:rPr lang="ar-SA" sz="2400" b="1" dirty="0">
                <a:cs typeface="B Lotus" pitchFamily="2" charset="-78"/>
              </a:rPr>
              <a:t>19-  </a:t>
            </a:r>
            <a:r>
              <a:rPr lang="ar-SA" sz="2400" b="1" dirty="0">
                <a:solidFill>
                  <a:srgbClr val="FF9900"/>
                </a:solidFill>
                <a:cs typeface="B Lotus" pitchFamily="2" charset="-78"/>
              </a:rPr>
              <a:t>بیمارستان دارای استاندارد های  محیط ایمن می باشد.(بیمارستان محیط فیزیکی ایمن برای بیماران ، برای کارکنان و ملاقات کنندگان دارد . کمیته ایمنی محیط در بیمارستان تشکیل می شودو امنیت بیمارستان بخصوص در بخش های  اورژانس – ویژه – نوزادان و....در نظر گرفته  می شود.</a:t>
            </a:r>
            <a:endParaRPr lang="en-US" sz="2400" b="1" dirty="0">
              <a:solidFill>
                <a:srgbClr val="FF9900"/>
              </a:solidFill>
              <a:cs typeface="B Lotus" pitchFamily="2" charset="-78"/>
            </a:endParaRPr>
          </a:p>
          <a:p>
            <a:pPr algn="r" rtl="1"/>
            <a:r>
              <a:rPr lang="ar-SA" sz="2400" b="1" dirty="0">
                <a:cs typeface="B Lotus" pitchFamily="2" charset="-78"/>
              </a:rPr>
              <a:t>20- </a:t>
            </a:r>
            <a:r>
              <a:rPr lang="ar-SA" sz="2400" b="1" dirty="0">
                <a:solidFill>
                  <a:srgbClr val="00B050"/>
                </a:solidFill>
                <a:cs typeface="B Lotus" pitchFamily="2" charset="-78"/>
              </a:rPr>
              <a:t>بیمارستان دارای سیستم مدیریت دفع مناسب پس مانده های بیمارستانی می باشد</a:t>
            </a:r>
            <a:r>
              <a:rPr lang="fa-IR" sz="2400" b="1" dirty="0">
                <a:solidFill>
                  <a:srgbClr val="00B050"/>
                </a:solidFill>
                <a:cs typeface="B Lotus" pitchFamily="2" charset="-78"/>
              </a:rPr>
              <a:t>.</a:t>
            </a:r>
            <a:r>
              <a:rPr lang="ar-SA" sz="2400" b="1" dirty="0">
                <a:solidFill>
                  <a:srgbClr val="00B050"/>
                </a:solidFill>
                <a:cs typeface="B Lotus" pitchFamily="2" charset="-78"/>
              </a:rPr>
              <a:t> (بیمارستان دارای گایدلاین برای دفع بهداشتی زباله های عفونی و غیر عفونی –وسایل برنده و نوک تیز و .... دارد)</a:t>
            </a:r>
            <a:endParaRPr lang="en-US" sz="2400" b="1" dirty="0">
              <a:solidFill>
                <a:srgbClr val="00B050"/>
              </a:solidFill>
              <a:cs typeface="B Lotus" pitchFamily="2" charset="-78"/>
            </a:endParaRPr>
          </a:p>
          <a:p>
            <a:pPr algn="r"/>
            <a:endParaRPr lang="en-US" sz="2400" dirty="0">
              <a:cs typeface="2  Zar" pitchFamily="2" charset="-78"/>
            </a:endParaRPr>
          </a:p>
        </p:txBody>
      </p:sp>
    </p:spTree>
  </p:cSld>
  <p:clrMapOvr>
    <a:masterClrMapping/>
  </p:clrMapOvr>
  <p:transition>
    <p:pull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sz="2800" b="1">
                <a:cs typeface="2  Zar" pitchFamily="2" charset="-78"/>
              </a:rPr>
              <a:t>Safety Box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6388" name="Picture 4" descr="عکس-00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989138"/>
            <a:ext cx="5903912" cy="4535487"/>
          </a:xfrm>
          <a:prstGeom prst="rect">
            <a:avLst/>
          </a:prstGeom>
          <a:noFill/>
          <a:ln w="76200" cmpd="tri">
            <a:solidFill>
              <a:srgbClr val="80008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sz="2800">
                <a:cs typeface="2  Zar" pitchFamily="2" charset="-78"/>
              </a:rPr>
              <a:t/>
            </a:r>
            <a:br>
              <a:rPr lang="fa-IR" sz="2800">
                <a:cs typeface="2  Zar" pitchFamily="2" charset="-78"/>
              </a:rPr>
            </a:br>
            <a:r>
              <a:rPr lang="fa-IR" sz="2800">
                <a:cs typeface="2  Zar" pitchFamily="2" charset="-78"/>
              </a:rPr>
              <a:t>باکس  کنارتخت </a:t>
            </a:r>
            <a:r>
              <a:rPr lang="en-US" sz="2800">
                <a:cs typeface="2  Zar" pitchFamily="2" charset="-78"/>
              </a:rPr>
              <a:t>ICU</a:t>
            </a:r>
            <a:br>
              <a:rPr lang="en-US" sz="2800">
                <a:cs typeface="2  Zar" pitchFamily="2" charset="-78"/>
              </a:rPr>
            </a:br>
            <a:endParaRPr lang="en-US" sz="2800">
              <a:cs typeface="2  Zar" pitchFamily="2" charset="-7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4340" name="Picture 4" descr="Copy of عکس-00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817563"/>
            <a:ext cx="7632700" cy="4897437"/>
          </a:xfrm>
          <a:prstGeom prst="rect">
            <a:avLst/>
          </a:prstGeom>
          <a:noFill/>
          <a:ln w="76200" cmpd="tri">
            <a:solidFill>
              <a:srgbClr val="00008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305800" cy="868362"/>
          </a:xfrm>
        </p:spPr>
        <p:txBody>
          <a:bodyPr>
            <a:noAutofit/>
          </a:bodyPr>
          <a:lstStyle/>
          <a:p>
            <a:pPr algn="ctr" rtl="1" eaLnBrk="1" hangingPunct="1"/>
            <a:r>
              <a:rPr lang="fa-IR" sz="8000" b="0" i="1" u="sng" dirty="0">
                <a:solidFill>
                  <a:srgbClr val="00B050"/>
                </a:solidFill>
                <a:cs typeface="B Lotus" pitchFamily="2" charset="-78"/>
              </a:rPr>
              <a:t>تجربیات بیمارستان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514600"/>
            <a:ext cx="8458200" cy="4114800"/>
          </a:xfrm>
        </p:spPr>
        <p:txBody>
          <a:bodyPr>
            <a:normAutofit/>
          </a:bodyPr>
          <a:lstStyle/>
          <a:p>
            <a:pPr marL="812800" indent="-812800" algn="ct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4000" b="1" dirty="0">
                <a:solidFill>
                  <a:srgbClr val="CC3300"/>
                </a:solidFill>
                <a:cs typeface="B Lotus" pitchFamily="2" charset="-78"/>
              </a:rPr>
              <a:t>اقداماتی در جهت حفظ و ارتقای سطح ایمنی بیمار</a:t>
            </a:r>
            <a:endParaRPr lang="fa-IR" sz="4000" b="1" dirty="0">
              <a:cs typeface="B Lotus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6" grpId="1"/>
      <p:bldP spid="112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5720" y="304800"/>
            <a:ext cx="8686800" cy="5910282"/>
          </a:xfrm>
        </p:spPr>
        <p:txBody>
          <a:bodyPr>
            <a:noAutofit/>
          </a:bodyPr>
          <a:lstStyle/>
          <a:p>
            <a:pPr algn="ctr"/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ايمني بيمار</a:t>
            </a:r>
            <a:b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fa-I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305800" cy="868362"/>
          </a:xfrm>
        </p:spPr>
        <p:txBody>
          <a:bodyPr/>
          <a:lstStyle/>
          <a:p>
            <a:pPr algn="r" rtl="1" eaLnBrk="1" hangingPunct="1"/>
            <a:r>
              <a:rPr lang="en-US" sz="2800" b="1" dirty="0">
                <a:solidFill>
                  <a:srgbClr val="CC3300"/>
                </a:solidFill>
                <a:cs typeface="2  Zar" pitchFamily="2" charset="-78"/>
              </a:rPr>
              <a:t> </a:t>
            </a:r>
            <a:r>
              <a:rPr lang="fa-IR" sz="2800" b="0" dirty="0">
                <a:solidFill>
                  <a:srgbClr val="CC3300"/>
                </a:solidFill>
                <a:cs typeface="B Lotus" pitchFamily="2" charset="-78"/>
              </a:rPr>
              <a:t>شناسایی صحیح و</a:t>
            </a:r>
            <a:r>
              <a:rPr lang="fa-IR" sz="2800" b="0" i="1" dirty="0">
                <a:solidFill>
                  <a:srgbClr val="996633"/>
                </a:solidFill>
                <a:cs typeface="B Lotus" pitchFamily="2" charset="-78"/>
              </a:rPr>
              <a:t> </a:t>
            </a:r>
            <a:r>
              <a:rPr lang="fa-IR" sz="2800" b="0" dirty="0">
                <a:solidFill>
                  <a:srgbClr val="CC3300"/>
                </a:solidFill>
                <a:cs typeface="B Lotus" pitchFamily="2" charset="-78"/>
              </a:rPr>
              <a:t>تعیین هویت بیماران</a:t>
            </a:r>
            <a:endParaRPr lang="fa-IR" sz="2800" b="0" dirty="0">
              <a:cs typeface="B Lotus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0" y="1524000"/>
            <a:ext cx="3962400" cy="4953000"/>
          </a:xfrm>
        </p:spPr>
        <p:txBody>
          <a:bodyPr/>
          <a:lstStyle/>
          <a:p>
            <a:pPr algn="just" rtl="1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b="1" dirty="0">
                <a:cs typeface="B Lotus" pitchFamily="2" charset="-78"/>
              </a:rPr>
              <a:t>دست کم دو شیوه در شناسایی بیمار (غیر از شماره اتاق بیمار یا جایگاه او در بیمارستان)</a:t>
            </a:r>
          </a:p>
          <a:p>
            <a:pPr algn="just" rtl="1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b="1" dirty="0">
                <a:cs typeface="B Lotus" pitchFamily="2" charset="-78"/>
              </a:rPr>
              <a:t>تعیین هویت بیماران پیش از گرفتن خون و سایر نمونه ها برای انجام آزمایش بالینی</a:t>
            </a:r>
          </a:p>
          <a:p>
            <a:pPr algn="just" rtl="1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b="1" dirty="0">
                <a:cs typeface="B Lotus" pitchFamily="2" charset="-78"/>
              </a:rPr>
              <a:t>تعیین هویت بیماران پیش از استفاده از داروها، خون و یا فرآورده های خونی برای او</a:t>
            </a:r>
          </a:p>
          <a:p>
            <a:pPr algn="just" rtl="1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b="1" dirty="0">
                <a:cs typeface="B Lotus" pitchFamily="2" charset="-78"/>
              </a:rPr>
              <a:t>تعیین هویت بیماران پیش از ارائه درمانها و روشها</a:t>
            </a:r>
            <a:endParaRPr lang="en-US" sz="2400" b="1" dirty="0">
              <a:cs typeface="B Lotus" pitchFamily="2" charset="-78"/>
            </a:endParaRPr>
          </a:p>
          <a:p>
            <a:pPr marL="812800" indent="-812800" algn="just"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a-IR" sz="2400" b="1" dirty="0">
              <a:cs typeface="2  Zar" pitchFamily="2" charset="-78"/>
            </a:endParaRPr>
          </a:p>
        </p:txBody>
      </p:sp>
      <p:pic>
        <p:nvPicPr>
          <p:cNvPr id="74756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3276600"/>
            <a:ext cx="44513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7" name="Rectangle 4"/>
          <p:cNvSpPr>
            <a:spLocks noChangeArrowheads="1"/>
          </p:cNvSpPr>
          <p:nvPr/>
        </p:nvSpPr>
        <p:spPr bwMode="auto">
          <a:xfrm>
            <a:off x="304800" y="838200"/>
            <a:ext cx="3581400" cy="238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1800"/>
              </a:spcBef>
            </a:pPr>
            <a:r>
              <a:rPr lang="fa-IR" sz="2400" dirty="0">
                <a:cs typeface="2  Zar" pitchFamily="2" charset="-78"/>
              </a:rPr>
              <a:t>24000</a:t>
            </a:r>
            <a:r>
              <a:rPr lang="fa-IR" sz="3200" dirty="0">
                <a:solidFill>
                  <a:srgbClr val="FF0000"/>
                </a:solidFill>
                <a:cs typeface="B Lotus" pitchFamily="2" charset="-78"/>
              </a:rPr>
              <a:t> مورد تعیین هویت اشتباه طی یکسال طبق گزارش آژانس ایمنی بیمار</a:t>
            </a:r>
          </a:p>
          <a:p>
            <a:pPr algn="just">
              <a:lnSpc>
                <a:spcPct val="90000"/>
              </a:lnSpc>
              <a:spcBef>
                <a:spcPts val="1800"/>
              </a:spcBef>
            </a:pPr>
            <a:endParaRPr lang="fa-IR" dirty="0">
              <a:cs typeface="2  Zar" pitchFamily="2" charset="-78"/>
            </a:endParaRPr>
          </a:p>
          <a:p>
            <a:pPr algn="just">
              <a:lnSpc>
                <a:spcPct val="90000"/>
              </a:lnSpc>
              <a:spcBef>
                <a:spcPts val="1800"/>
              </a:spcBef>
            </a:pPr>
            <a:endParaRPr lang="fa-IR" dirty="0">
              <a:cs typeface="2  Za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6" grpId="1"/>
      <p:bldP spid="1126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305800" cy="868362"/>
          </a:xfrm>
        </p:spPr>
        <p:txBody>
          <a:bodyPr>
            <a:noAutofit/>
          </a:bodyPr>
          <a:lstStyle/>
          <a:p>
            <a:pPr algn="ctr" rtl="1" eaLnBrk="1" hangingPunct="1"/>
            <a:r>
              <a:rPr lang="fa-IR" sz="5400" b="1" i="1" dirty="0">
                <a:solidFill>
                  <a:srgbClr val="CC3300"/>
                </a:solidFill>
                <a:cs typeface="2  Zar" pitchFamily="2" charset="-78"/>
              </a:rPr>
              <a:t>توسعه ارتباط موثر</a:t>
            </a:r>
            <a:endParaRPr lang="fa-IR" sz="5400" dirty="0">
              <a:cs typeface="2  Zar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543800" cy="5410200"/>
          </a:xfrm>
        </p:spPr>
        <p:txBody>
          <a:bodyPr/>
          <a:lstStyle/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800" dirty="0">
                <a:cs typeface="B Lotus" pitchFamily="2" charset="-78"/>
              </a:rPr>
              <a:t>سیاستها و روشهایی که به </a:t>
            </a:r>
            <a:r>
              <a:rPr lang="fa-IR" sz="2800" dirty="0">
                <a:solidFill>
                  <a:srgbClr val="00B050"/>
                </a:solidFill>
                <a:cs typeface="B Lotus" pitchFamily="2" charset="-78"/>
              </a:rPr>
              <a:t>دقت ارتباطات تلفنی و شفاهی </a:t>
            </a:r>
            <a:r>
              <a:rPr lang="fa-IR" sz="2800" dirty="0">
                <a:cs typeface="B Lotus" pitchFamily="2" charset="-78"/>
              </a:rPr>
              <a:t>توجه شود.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800" dirty="0">
                <a:solidFill>
                  <a:srgbClr val="00B050"/>
                </a:solidFill>
                <a:cs typeface="B Lotus" pitchFamily="2" charset="-78"/>
              </a:rPr>
              <a:t>ثبت نتیجه آزمایش </a:t>
            </a:r>
            <a:r>
              <a:rPr lang="fa-IR" sz="2800" dirty="0">
                <a:cs typeface="B Lotus" pitchFamily="2" charset="-78"/>
              </a:rPr>
              <a:t>یا </a:t>
            </a:r>
            <a:r>
              <a:rPr lang="fa-IR" sz="2800" dirty="0">
                <a:solidFill>
                  <a:srgbClr val="00B050"/>
                </a:solidFill>
                <a:cs typeface="B Lotus" pitchFamily="2" charset="-78"/>
              </a:rPr>
              <a:t>دستور</a:t>
            </a:r>
            <a:r>
              <a:rPr lang="fa-IR" sz="2800" dirty="0">
                <a:cs typeface="B Lotus" pitchFamily="2" charset="-78"/>
              </a:rPr>
              <a:t> </a:t>
            </a:r>
            <a:r>
              <a:rPr lang="fa-IR" sz="2800" dirty="0">
                <a:solidFill>
                  <a:srgbClr val="00B050"/>
                </a:solidFill>
                <a:cs typeface="B Lotus" pitchFamily="2" charset="-78"/>
              </a:rPr>
              <a:t>کامل</a:t>
            </a:r>
            <a:r>
              <a:rPr lang="fa-IR" sz="2800" dirty="0">
                <a:cs typeface="B Lotus" pitchFamily="2" charset="-78"/>
              </a:rPr>
              <a:t> </a:t>
            </a:r>
            <a:r>
              <a:rPr lang="fa-IR" sz="2800" dirty="0">
                <a:solidFill>
                  <a:srgbClr val="00B050"/>
                </a:solidFill>
                <a:cs typeface="B Lotus" pitchFamily="2" charset="-78"/>
              </a:rPr>
              <a:t>تلفنی</a:t>
            </a:r>
            <a:r>
              <a:rPr lang="fa-IR" sz="2800" dirty="0">
                <a:cs typeface="B Lotus" pitchFamily="2" charset="-78"/>
              </a:rPr>
              <a:t> و </a:t>
            </a:r>
            <a:r>
              <a:rPr lang="fa-IR" sz="2800" dirty="0">
                <a:solidFill>
                  <a:srgbClr val="00B050"/>
                </a:solidFill>
                <a:cs typeface="B Lotus" pitchFamily="2" charset="-78"/>
              </a:rPr>
              <a:t>شفاهی،به</a:t>
            </a:r>
            <a:r>
              <a:rPr lang="fa-IR" sz="2800" dirty="0">
                <a:cs typeface="B Lotus" pitchFamily="2" charset="-78"/>
              </a:rPr>
              <a:t> وسیله دریافت کننده آن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800" dirty="0">
                <a:solidFill>
                  <a:srgbClr val="00B050"/>
                </a:solidFill>
                <a:cs typeface="B Lotus" pitchFamily="2" charset="-78"/>
              </a:rPr>
              <a:t>قرائت مجدد نتیجه آزمایش </a:t>
            </a:r>
            <a:r>
              <a:rPr lang="fa-IR" sz="2800" dirty="0">
                <a:cs typeface="B Lotus" pitchFamily="2" charset="-78"/>
              </a:rPr>
              <a:t>یا </a:t>
            </a:r>
            <a:r>
              <a:rPr lang="fa-IR" sz="2800" dirty="0">
                <a:solidFill>
                  <a:srgbClr val="00B050"/>
                </a:solidFill>
                <a:cs typeface="B Lotus" pitchFamily="2" charset="-78"/>
              </a:rPr>
              <a:t>دستور کامل تلفنی و شفاهی</a:t>
            </a:r>
            <a:r>
              <a:rPr lang="fa-IR" sz="2800" dirty="0">
                <a:cs typeface="B Lotus" pitchFamily="2" charset="-78"/>
              </a:rPr>
              <a:t>، توسط دریافت کننده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800" dirty="0">
                <a:solidFill>
                  <a:srgbClr val="00B050"/>
                </a:solidFill>
                <a:cs typeface="B Lotus" pitchFamily="2" charset="-78"/>
              </a:rPr>
              <a:t>تایید نتیجه آزمایش </a:t>
            </a:r>
            <a:r>
              <a:rPr lang="fa-IR" sz="2800" dirty="0">
                <a:cs typeface="B Lotus" pitchFamily="2" charset="-78"/>
              </a:rPr>
              <a:t>یا </a:t>
            </a:r>
            <a:r>
              <a:rPr lang="fa-IR" sz="2800" dirty="0">
                <a:solidFill>
                  <a:srgbClr val="00B050"/>
                </a:solidFill>
                <a:cs typeface="B Lotus" pitchFamily="2" charset="-78"/>
              </a:rPr>
              <a:t>دستور</a:t>
            </a:r>
            <a:r>
              <a:rPr lang="fa-IR" sz="2800" dirty="0">
                <a:cs typeface="B Lotus" pitchFamily="2" charset="-78"/>
              </a:rPr>
              <a:t> توسط </a:t>
            </a:r>
            <a:r>
              <a:rPr lang="fa-IR" sz="2800" dirty="0">
                <a:solidFill>
                  <a:srgbClr val="00B050"/>
                </a:solidFill>
                <a:cs typeface="B Lotus" pitchFamily="2" charset="-78"/>
              </a:rPr>
              <a:t>فر</a:t>
            </a:r>
            <a:r>
              <a:rPr lang="fa-IR" sz="2800" dirty="0">
                <a:solidFill>
                  <a:srgbClr val="00B050"/>
                </a:solidFill>
                <a:cs typeface="2  Zar" pitchFamily="2" charset="-78"/>
              </a:rPr>
              <a:t>د</a:t>
            </a:r>
            <a:r>
              <a:rPr lang="fa-IR" sz="2800" dirty="0">
                <a:cs typeface="2  Zar" pitchFamily="2" charset="-78"/>
              </a:rPr>
              <a:t> </a:t>
            </a:r>
            <a:r>
              <a:rPr lang="fa-IR" sz="2800" b="1" dirty="0">
                <a:cs typeface="2  Zar" pitchFamily="2" charset="-78"/>
              </a:rPr>
              <a:t>ارائه کننده گزارش</a:t>
            </a:r>
            <a:endParaRPr lang="en-US" sz="2800" b="1" dirty="0">
              <a:cs typeface="2  Zar" pitchFamily="2" charset="-78"/>
            </a:endParaRPr>
          </a:p>
          <a:p>
            <a:pPr marL="812800" indent="-812800" algn="just"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a-IR" sz="2800" b="1" dirty="0">
              <a:cs typeface="2  Za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6" grpId="1"/>
      <p:bldP spid="1126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305800" cy="868362"/>
          </a:xfrm>
        </p:spPr>
        <p:txBody>
          <a:bodyPr/>
          <a:lstStyle/>
          <a:p>
            <a:pPr algn="ctr" rtl="1" eaLnBrk="1" hangingPunct="1"/>
            <a:r>
              <a:rPr lang="fa-IR" sz="2800" b="0" i="1" dirty="0">
                <a:solidFill>
                  <a:srgbClr val="CC3300"/>
                </a:solidFill>
                <a:cs typeface="B Lotus" pitchFamily="2" charset="-78"/>
              </a:rPr>
              <a:t>بالا بردن سطح ایمنی داروهای پر خطر</a:t>
            </a:r>
            <a:endParaRPr lang="fa-IR" sz="2800" b="0" dirty="0">
              <a:cs typeface="B Lotus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953000"/>
          </a:xfrm>
        </p:spPr>
        <p:txBody>
          <a:bodyPr/>
          <a:lstStyle/>
          <a:p>
            <a:pPr algn="ctr" rtl="1" eaLnBrk="1" fontAlgn="auto" hangingPunct="1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fa-IR" sz="2400" b="1" dirty="0">
                <a:solidFill>
                  <a:srgbClr val="00B050"/>
                </a:solidFill>
                <a:cs typeface="B Lotus" pitchFamily="2" charset="-78"/>
              </a:rPr>
              <a:t>سالانه 5/1 میلیون عوارض ناخواسته دارویی 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b="1" dirty="0">
                <a:cs typeface="B Lotus" pitchFamily="2" charset="-78"/>
              </a:rPr>
              <a:t>بهبود مدیریت داروها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b="1" dirty="0">
                <a:cs typeface="B Lotus" pitchFamily="2" charset="-78"/>
              </a:rPr>
              <a:t>تدوین </a:t>
            </a:r>
            <a:r>
              <a:rPr lang="fa-IR" sz="2400" b="1" dirty="0">
                <a:solidFill>
                  <a:srgbClr val="00B050"/>
                </a:solidFill>
                <a:cs typeface="B Lotus" pitchFamily="2" charset="-78"/>
              </a:rPr>
              <a:t>لیست داروهای پرخطر </a:t>
            </a:r>
            <a:r>
              <a:rPr lang="fa-IR" sz="2400" b="1" dirty="0">
                <a:cs typeface="B Lotus" pitchFamily="2" charset="-78"/>
              </a:rPr>
              <a:t>(19 دسته دارویی و 14 داروی خاص )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fa-IR" sz="2400" b="1" dirty="0">
                <a:cs typeface="B Lotus" pitchFamily="2" charset="-78"/>
              </a:rPr>
              <a:t>مهمترین این داروها شامل: </a:t>
            </a:r>
            <a:r>
              <a:rPr lang="fa-IR" sz="2400" b="1" dirty="0">
                <a:solidFill>
                  <a:srgbClr val="C00000"/>
                </a:solidFill>
                <a:cs typeface="B Lotus" pitchFamily="2" charset="-78"/>
              </a:rPr>
              <a:t>ضد انعقادها</a:t>
            </a:r>
            <a:r>
              <a:rPr lang="fa-IR" sz="2400" b="1" dirty="0">
                <a:cs typeface="B Lotus" pitchFamily="2" charset="-78"/>
              </a:rPr>
              <a:t>، </a:t>
            </a:r>
            <a:r>
              <a:rPr lang="fa-IR" sz="2400" b="1" dirty="0">
                <a:solidFill>
                  <a:srgbClr val="C00000"/>
                </a:solidFill>
                <a:cs typeface="B Lotus" pitchFamily="2" charset="-78"/>
              </a:rPr>
              <a:t>نارکوتیکها</a:t>
            </a:r>
            <a:r>
              <a:rPr lang="fa-IR" sz="2400" b="1" dirty="0">
                <a:cs typeface="B Lotus" pitchFamily="2" charset="-78"/>
              </a:rPr>
              <a:t> و </a:t>
            </a:r>
            <a:r>
              <a:rPr lang="fa-IR" sz="2400" b="1" dirty="0">
                <a:solidFill>
                  <a:srgbClr val="C00000"/>
                </a:solidFill>
                <a:cs typeface="B Lotus" pitchFamily="2" charset="-78"/>
              </a:rPr>
              <a:t>مخدرها</a:t>
            </a:r>
            <a:r>
              <a:rPr lang="fa-IR" sz="2400" b="1" dirty="0">
                <a:cs typeface="B Lotus" pitchFamily="2" charset="-78"/>
              </a:rPr>
              <a:t>، </a:t>
            </a:r>
            <a:r>
              <a:rPr lang="fa-IR" sz="2400" b="1" dirty="0">
                <a:solidFill>
                  <a:srgbClr val="C00000"/>
                </a:solidFill>
                <a:cs typeface="B Lotus" pitchFamily="2" charset="-78"/>
              </a:rPr>
              <a:t>انسولین</a:t>
            </a:r>
            <a:r>
              <a:rPr lang="fa-IR" sz="2400" b="1" dirty="0">
                <a:cs typeface="B Lotus" pitchFamily="2" charset="-78"/>
              </a:rPr>
              <a:t> ها و </a:t>
            </a:r>
            <a:r>
              <a:rPr lang="fa-IR" sz="2400" b="1" dirty="0">
                <a:solidFill>
                  <a:srgbClr val="C00000"/>
                </a:solidFill>
                <a:cs typeface="B Lotus" pitchFamily="2" charset="-78"/>
              </a:rPr>
              <a:t>سداتیوها</a:t>
            </a:r>
            <a:r>
              <a:rPr lang="fa-IR" sz="2400" b="1" dirty="0">
                <a:cs typeface="B Lotus" pitchFamily="2" charset="-78"/>
              </a:rPr>
              <a:t> است و </a:t>
            </a:r>
            <a:r>
              <a:rPr lang="fa-IR" sz="2400" b="1" dirty="0">
                <a:solidFill>
                  <a:srgbClr val="C00000"/>
                </a:solidFill>
                <a:cs typeface="B Lotus" pitchFamily="2" charset="-78"/>
              </a:rPr>
              <a:t>الکترولیتهای</a:t>
            </a:r>
            <a:r>
              <a:rPr lang="fa-IR" sz="2400" b="1" dirty="0">
                <a:cs typeface="B Lotus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cs typeface="B Lotus" pitchFamily="2" charset="-78"/>
              </a:rPr>
              <a:t>غلیظ</a:t>
            </a:r>
            <a:r>
              <a:rPr lang="fa-IR" sz="2400" b="1" dirty="0">
                <a:cs typeface="B Lotus" pitchFamily="2" charset="-78"/>
              </a:rPr>
              <a:t> شده (پتاسیم کلراید، فسفات پتاسیم، سدیم کلراید و سولفات منیزیوم) 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b="1" dirty="0">
                <a:cs typeface="B Lotus" pitchFamily="2" charset="-78"/>
              </a:rPr>
              <a:t>تدوین سیاستها و روشهایی برای </a:t>
            </a:r>
            <a:r>
              <a:rPr lang="fa-IR" sz="2400" b="1" dirty="0">
                <a:solidFill>
                  <a:srgbClr val="00B050"/>
                </a:solidFill>
                <a:cs typeface="B Lotus" pitchFamily="2" charset="-78"/>
              </a:rPr>
              <a:t>تعیین</a:t>
            </a:r>
            <a:r>
              <a:rPr lang="fa-IR" sz="2400" b="1" dirty="0">
                <a:cs typeface="B Lotus" pitchFamily="2" charset="-78"/>
              </a:rPr>
              <a:t> </a:t>
            </a:r>
            <a:r>
              <a:rPr lang="fa-IR" sz="2400" b="1" dirty="0">
                <a:solidFill>
                  <a:srgbClr val="00B050"/>
                </a:solidFill>
                <a:cs typeface="B Lotus" pitchFamily="2" charset="-78"/>
              </a:rPr>
              <a:t>طبقه</a:t>
            </a:r>
            <a:r>
              <a:rPr lang="fa-IR" sz="2400" b="1" dirty="0">
                <a:cs typeface="B Lotus" pitchFamily="2" charset="-78"/>
              </a:rPr>
              <a:t> </a:t>
            </a:r>
            <a:r>
              <a:rPr lang="fa-IR" sz="2400" b="1" dirty="0">
                <a:solidFill>
                  <a:srgbClr val="00B050"/>
                </a:solidFill>
                <a:cs typeface="B Lotus" pitchFamily="2" charset="-78"/>
              </a:rPr>
              <a:t>بندی</a:t>
            </a:r>
            <a:r>
              <a:rPr lang="fa-IR" sz="2400" b="1" dirty="0">
                <a:cs typeface="B Lotus" pitchFamily="2" charset="-78"/>
              </a:rPr>
              <a:t>، و </a:t>
            </a:r>
            <a:r>
              <a:rPr lang="fa-IR" sz="2400" b="1" dirty="0">
                <a:solidFill>
                  <a:srgbClr val="00B050"/>
                </a:solidFill>
                <a:cs typeface="B Lotus" pitchFamily="2" charset="-78"/>
              </a:rPr>
              <a:t>نگهداری</a:t>
            </a:r>
            <a:r>
              <a:rPr lang="fa-IR" sz="2400" b="1" dirty="0">
                <a:cs typeface="B Lotus" pitchFamily="2" charset="-78"/>
              </a:rPr>
              <a:t> از الک</a:t>
            </a:r>
            <a:r>
              <a:rPr lang="fa-IR" sz="2400" b="1" dirty="0">
                <a:solidFill>
                  <a:srgbClr val="C00000"/>
                </a:solidFill>
                <a:cs typeface="B Lotus" pitchFamily="2" charset="-78"/>
              </a:rPr>
              <a:t>ترولیتهای غلیظ شده</a:t>
            </a:r>
          </a:p>
          <a:p>
            <a:pPr marL="812800" indent="-812800" algn="just"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a-IR" sz="2400" b="1" dirty="0">
              <a:cs typeface="2  Za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6" grpId="1"/>
      <p:bldP spid="1126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305800" cy="868362"/>
          </a:xfrm>
        </p:spPr>
        <p:txBody>
          <a:bodyPr/>
          <a:lstStyle/>
          <a:p>
            <a:pPr algn="ctr" rtl="1" eaLnBrk="1" hangingPunct="1"/>
            <a:r>
              <a:rPr lang="fa-IR" sz="2400" b="0" i="1" dirty="0">
                <a:solidFill>
                  <a:srgbClr val="CC3300"/>
                </a:solidFill>
                <a:cs typeface="B Lotus" pitchFamily="2" charset="-78"/>
              </a:rPr>
              <a:t>اطمینان از محل صحیح ، روش صحیح و بیمار صحیح در جراحی</a:t>
            </a:r>
            <a:endParaRPr lang="fa-IR" sz="2400" b="0" dirty="0">
              <a:cs typeface="B Lotus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543800" cy="5486400"/>
          </a:xfrm>
        </p:spPr>
        <p:txBody>
          <a:bodyPr/>
          <a:lstStyle/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dirty="0">
                <a:cs typeface="B Lotus" pitchFamily="2" charset="-78"/>
              </a:rPr>
              <a:t>وجود سیاستها و روشهایی در جهت حصول اطمینان از اینکه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محل</a:t>
            </a:r>
            <a:r>
              <a:rPr lang="fa-IR" sz="2400" dirty="0">
                <a:cs typeface="B Lotus" pitchFamily="2" charset="-78"/>
              </a:rPr>
              <a:t>،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روش</a:t>
            </a:r>
            <a:r>
              <a:rPr lang="fa-IR" sz="2400" dirty="0">
                <a:cs typeface="B Lotus" pitchFamily="2" charset="-78"/>
              </a:rPr>
              <a:t> و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بیمار</a:t>
            </a:r>
            <a:r>
              <a:rPr lang="fa-IR" sz="2400" dirty="0">
                <a:cs typeface="B Lotus" pitchFamily="2" charset="-78"/>
              </a:rPr>
              <a:t> به طور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صحیح</a:t>
            </a:r>
            <a:r>
              <a:rPr lang="fa-IR" sz="2400" dirty="0">
                <a:cs typeface="B Lotus" pitchFamily="2" charset="-78"/>
              </a:rPr>
              <a:t> انتخاب شده اند.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dirty="0">
                <a:cs typeface="B Lotus" pitchFamily="2" charset="-78"/>
              </a:rPr>
              <a:t>بررسی این که آیا همه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مدارک</a:t>
            </a:r>
            <a:r>
              <a:rPr lang="fa-IR" sz="2400" dirty="0">
                <a:cs typeface="B Lotus" pitchFamily="2" charset="-78"/>
              </a:rPr>
              <a:t> و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تجهیزات</a:t>
            </a:r>
            <a:r>
              <a:rPr lang="fa-IR" sz="2400" dirty="0">
                <a:cs typeface="B Lotus" pitchFamily="2" charset="-78"/>
              </a:rPr>
              <a:t> مورد نیاز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در</a:t>
            </a:r>
            <a:r>
              <a:rPr lang="fa-IR" sz="2400" dirty="0">
                <a:cs typeface="B Lotus" pitchFamily="2" charset="-78"/>
              </a:rPr>
              <a:t>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دسترس</a:t>
            </a:r>
            <a:r>
              <a:rPr lang="fa-IR" sz="2400" dirty="0">
                <a:cs typeface="B Lotus" pitchFamily="2" charset="-78"/>
              </a:rPr>
              <a:t>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هستند</a:t>
            </a:r>
            <a:r>
              <a:rPr lang="fa-IR" sz="2400" dirty="0">
                <a:cs typeface="B Lotus" pitchFamily="2" charset="-78"/>
              </a:rPr>
              <a:t>،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صحت</a:t>
            </a:r>
            <a:r>
              <a:rPr lang="fa-IR" sz="2400" dirty="0">
                <a:cs typeface="B Lotus" pitchFamily="2" charset="-78"/>
              </a:rPr>
              <a:t> دارند و یا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قابل استفاده </a:t>
            </a:r>
            <a:r>
              <a:rPr lang="fa-IR" sz="2400" dirty="0">
                <a:cs typeface="B Lotus" pitchFamily="2" charset="-78"/>
              </a:rPr>
              <a:t>می باشند یا خیر.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dirty="0">
                <a:cs typeface="B Lotus" pitchFamily="2" charset="-78"/>
              </a:rPr>
              <a:t>استفاده از 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چک لیست جراحی ایمن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علامت گذاری محل جراحی</a:t>
            </a:r>
            <a:r>
              <a:rPr lang="fa-IR" sz="2400" dirty="0">
                <a:cs typeface="B Lotus" pitchFamily="2" charset="-78"/>
              </a:rPr>
              <a:t>؛ فرآیند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تائید پیش از عمل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fa-IR" sz="2400" dirty="0">
                <a:cs typeface="B Lotus" pitchFamily="2" charset="-78"/>
              </a:rPr>
              <a:t> 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dirty="0">
                <a:cs typeface="B Lotus" pitchFamily="2" charset="-78"/>
              </a:rPr>
              <a:t>یک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زمان استراحت </a:t>
            </a:r>
            <a:r>
              <a:rPr lang="fa-IR" sz="2400" dirty="0">
                <a:cs typeface="B Lotus" pitchFamily="2" charset="-78"/>
              </a:rPr>
              <a:t>(</a:t>
            </a:r>
            <a:r>
              <a:rPr lang="en-US" sz="2400" dirty="0">
                <a:cs typeface="B Lotus" pitchFamily="2" charset="-78"/>
              </a:rPr>
              <a:t>time out</a:t>
            </a:r>
            <a:r>
              <a:rPr lang="fa-IR" sz="2400" dirty="0">
                <a:cs typeface="B Lotus" pitchFamily="2" charset="-78"/>
              </a:rPr>
              <a:t>) که بلافاصله</a:t>
            </a:r>
          </a:p>
          <a:p>
            <a:pPr algn="just" rtl="1" eaLnBrk="1" fontAlgn="auto" hangingPunct="1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fa-IR" sz="2400" dirty="0">
                <a:cs typeface="B Lotus" pitchFamily="2" charset="-78"/>
              </a:rPr>
              <a:t>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پیش از شروع یک روش </a:t>
            </a:r>
            <a:r>
              <a:rPr lang="fa-IR" sz="2400" dirty="0">
                <a:cs typeface="B Lotus" pitchFamily="2" charset="-78"/>
              </a:rPr>
              <a:t>منظور می شود.</a:t>
            </a:r>
            <a:endParaRPr lang="en-US" sz="2400" dirty="0">
              <a:cs typeface="B Lotus" pitchFamily="2" charset="-78"/>
            </a:endParaRPr>
          </a:p>
          <a:p>
            <a:pPr marL="812800" indent="-812800" algn="just"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a-IR" sz="2400" b="1" dirty="0">
              <a:cs typeface="2  Zar" pitchFamily="2" charset="-78"/>
            </a:endParaRPr>
          </a:p>
        </p:txBody>
      </p:sp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3560763"/>
            <a:ext cx="2667000" cy="329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6" grpId="1"/>
      <p:bldP spid="1126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305800" cy="868362"/>
          </a:xfrm>
        </p:spPr>
        <p:txBody>
          <a:bodyPr/>
          <a:lstStyle/>
          <a:p>
            <a:pPr algn="ctr" rtl="1" eaLnBrk="1" hangingPunct="1"/>
            <a:r>
              <a:rPr lang="fa-IR" sz="2800" b="1" i="1" dirty="0">
                <a:solidFill>
                  <a:srgbClr val="CC3300"/>
                </a:solidFill>
                <a:cs typeface="B Lotus" pitchFamily="2" charset="-78"/>
              </a:rPr>
              <a:t>کاهش خطر عفونتهای مربوط به مراقبت بهداشتی</a:t>
            </a:r>
            <a:endParaRPr lang="fa-IR" sz="2800" dirty="0">
              <a:cs typeface="B Lotus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543800" cy="4114800"/>
          </a:xfrm>
        </p:spPr>
        <p:txBody>
          <a:bodyPr/>
          <a:lstStyle/>
          <a:p>
            <a:pPr algn="ctr" rtl="1" eaLnBrk="1" fontAlgn="auto" hangingPunct="1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ar-SA" sz="2400" b="1" dirty="0">
                <a:solidFill>
                  <a:srgbClr val="4343B8"/>
                </a:solidFill>
                <a:cs typeface="B Lotus" pitchFamily="2" charset="-78"/>
              </a:rPr>
              <a:t>سالانه 2 ميليون عفونت بيمارستاني</a:t>
            </a:r>
            <a:r>
              <a:rPr lang="en-US" sz="2400" b="1" dirty="0">
                <a:solidFill>
                  <a:srgbClr val="4343B8"/>
                </a:solidFill>
                <a:cs typeface="B Lotus" pitchFamily="2" charset="-78"/>
              </a:rPr>
              <a:t>, </a:t>
            </a:r>
            <a:r>
              <a:rPr lang="ar-SA" sz="2400" b="1" dirty="0">
                <a:solidFill>
                  <a:srgbClr val="4343B8"/>
                </a:solidFill>
                <a:cs typeface="B Lotus" pitchFamily="2" charset="-78"/>
              </a:rPr>
              <a:t>80 هزار مورد مرگ</a:t>
            </a:r>
            <a:r>
              <a:rPr lang="en-US" sz="2400" b="1" dirty="0">
                <a:solidFill>
                  <a:srgbClr val="4343B8"/>
                </a:solidFill>
                <a:cs typeface="B Lotus" pitchFamily="2" charset="-78"/>
              </a:rPr>
              <a:t> </a:t>
            </a:r>
            <a:endParaRPr lang="fa-IR" sz="2400" b="1" dirty="0">
              <a:solidFill>
                <a:srgbClr val="4343B8"/>
              </a:solidFill>
              <a:cs typeface="B Lotus" pitchFamily="2" charset="-78"/>
            </a:endParaRPr>
          </a:p>
          <a:p>
            <a:pPr algn="just" rtl="1" eaLnBrk="1" fontAlgn="auto" hangingPunct="1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ar-SA" sz="2400" dirty="0">
                <a:solidFill>
                  <a:srgbClr val="00B050"/>
                </a:solidFill>
                <a:cs typeface="B Lotus" pitchFamily="2" charset="-78"/>
              </a:rPr>
              <a:t>پابندي</a:t>
            </a:r>
            <a:r>
              <a:rPr lang="ar-SA" sz="2400" dirty="0">
                <a:cs typeface="B Lotus" pitchFamily="2" charset="-78"/>
              </a:rPr>
              <a:t> پرسنل بهداشتي درماني به </a:t>
            </a:r>
            <a:r>
              <a:rPr lang="fa-IR" sz="2400" dirty="0">
                <a:cs typeface="B Lotus" pitchFamily="2" charset="-78"/>
              </a:rPr>
              <a:t>رعایت </a:t>
            </a:r>
            <a:r>
              <a:rPr lang="ar-SA" sz="2400" dirty="0">
                <a:cs typeface="B Lotus" pitchFamily="2" charset="-78"/>
              </a:rPr>
              <a:t>بهداشت دستها</a:t>
            </a:r>
            <a:endParaRPr lang="fa-IR" sz="2400" dirty="0">
              <a:cs typeface="B Lotus" pitchFamily="2" charset="-78"/>
            </a:endParaRPr>
          </a:p>
          <a:p>
            <a:pPr algn="just" rtl="1" eaLnBrk="1" fontAlgn="auto" hangingPunct="1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dirty="0">
                <a:cs typeface="B Lotus" pitchFamily="2" charset="-78"/>
              </a:rPr>
              <a:t>سیاستها و روشهایی برای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کاهش خطر بیماریهای عفونی </a:t>
            </a:r>
            <a:r>
              <a:rPr lang="fa-IR" sz="2400" dirty="0">
                <a:cs typeface="B Lotus" pitchFamily="2" charset="-78"/>
              </a:rPr>
              <a:t>مرتبط با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مراقبت</a:t>
            </a:r>
          </a:p>
          <a:p>
            <a:pPr algn="just" rtl="1" eaLnBrk="1" fontAlgn="auto" hangingPunct="1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dirty="0">
                <a:cs typeface="B Lotus" pitchFamily="2" charset="-78"/>
              </a:rPr>
              <a:t>تدوین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رهنمودهایی</a:t>
            </a:r>
            <a:r>
              <a:rPr lang="fa-IR" sz="2400" dirty="0">
                <a:cs typeface="B Lotus" pitchFamily="2" charset="-78"/>
              </a:rPr>
              <a:t> در راستای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رعایت بهداشت صحیح دستها</a:t>
            </a:r>
          </a:p>
          <a:p>
            <a:pPr algn="just" rtl="1" eaLnBrk="1" fontAlgn="auto" hangingPunct="1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defRPr/>
            </a:pPr>
            <a:r>
              <a:rPr lang="fa-IR" sz="2400" dirty="0">
                <a:cs typeface="B Lotus" pitchFamily="2" charset="-78"/>
              </a:rPr>
              <a:t>استفاده از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اسکراب الکلی</a:t>
            </a:r>
            <a:r>
              <a:rPr lang="fa-IR" sz="2400" dirty="0">
                <a:cs typeface="B Lotus" pitchFamily="2" charset="-78"/>
              </a:rPr>
              <a:t>،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صابون ضد میکروبی </a:t>
            </a:r>
            <a:r>
              <a:rPr lang="fa-IR" sz="2400" dirty="0">
                <a:cs typeface="B Lotus" pitchFamily="2" charset="-78"/>
              </a:rPr>
              <a:t>و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دستکش</a:t>
            </a:r>
            <a:r>
              <a:rPr lang="fa-IR" sz="2400" dirty="0">
                <a:cs typeface="B Lotus" pitchFamily="2" charset="-78"/>
              </a:rPr>
              <a:t> به منظور ارتقای بهداشت دستها نزد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پرسنل بالینی</a:t>
            </a:r>
            <a:r>
              <a:rPr lang="en-US" sz="2400" dirty="0">
                <a:solidFill>
                  <a:srgbClr val="00B050"/>
                </a:solidFill>
                <a:cs typeface="B Lotus" pitchFamily="2" charset="-78"/>
              </a:rPr>
              <a:t> </a:t>
            </a:r>
          </a:p>
          <a:p>
            <a:pPr marL="812800" indent="-812800" algn="just"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a-IR" sz="2400" dirty="0">
              <a:cs typeface="2  Zar" pitchFamily="2" charset="-78"/>
            </a:endParaRPr>
          </a:p>
        </p:txBody>
      </p:sp>
      <p:pic>
        <p:nvPicPr>
          <p:cNvPr id="78852" name="Picture 4" descr="G:\Patient Safety\image0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57750"/>
            <a:ext cx="31242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6" grpId="1"/>
      <p:bldP spid="1126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305800" cy="868362"/>
          </a:xfrm>
        </p:spPr>
        <p:txBody>
          <a:bodyPr>
            <a:normAutofit/>
          </a:bodyPr>
          <a:lstStyle/>
          <a:p>
            <a:pPr algn="ctr" rtl="1" eaLnBrk="1" hangingPunct="1"/>
            <a:r>
              <a:rPr lang="fa-IR" sz="4000" b="1" i="1" dirty="0">
                <a:solidFill>
                  <a:srgbClr val="CC3300"/>
                </a:solidFill>
                <a:cs typeface="B Lotus" pitchFamily="2" charset="-78"/>
              </a:rPr>
              <a:t>کاهش خطر آسیب به بیمار ، ناشی از سقوط</a:t>
            </a:r>
            <a:endParaRPr lang="fa-IR" sz="4000" dirty="0">
              <a:cs typeface="B Lotus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82000" cy="4724400"/>
          </a:xfrm>
        </p:spPr>
        <p:txBody>
          <a:bodyPr>
            <a:normAutofit lnSpcReduction="10000"/>
          </a:bodyPr>
          <a:lstStyle/>
          <a:p>
            <a:pPr algn="ctr" rtl="1" eaLnBrk="1" hangingPunct="1">
              <a:lnSpc>
                <a:spcPct val="90000"/>
              </a:lnSpc>
              <a:spcBef>
                <a:spcPts val="1800"/>
              </a:spcBef>
              <a:buFontTx/>
              <a:buNone/>
            </a:pPr>
            <a:r>
              <a:rPr lang="fa-IR" sz="2400" b="1" dirty="0">
                <a:solidFill>
                  <a:srgbClr val="4343B8"/>
                </a:solidFill>
                <a:cs typeface="B Lotus" pitchFamily="2" charset="-78"/>
              </a:rPr>
              <a:t>سقوط بيماران عامل اصلي مرگ (بدنبال تروما در 65 سال به بالا)</a:t>
            </a:r>
          </a:p>
          <a:p>
            <a:pPr algn="ctr" rtl="1" eaLnBrk="1" hangingPunct="1">
              <a:lnSpc>
                <a:spcPct val="90000"/>
              </a:lnSpc>
              <a:spcBef>
                <a:spcPts val="1800"/>
              </a:spcBef>
              <a:buFontTx/>
              <a:buNone/>
            </a:pPr>
            <a:endParaRPr lang="fa-IR" sz="2400" dirty="0">
              <a:cs typeface="B Lotus" pitchFamily="2" charset="-78"/>
            </a:endParaRPr>
          </a:p>
          <a:p>
            <a:pPr algn="just" rtl="1" eaLnBrk="1" hangingPunct="1">
              <a:lnSpc>
                <a:spcPct val="90000"/>
              </a:lnSpc>
              <a:spcBef>
                <a:spcPts val="1800"/>
              </a:spcBef>
            </a:pPr>
            <a:r>
              <a:rPr lang="fa-IR" sz="2400" dirty="0">
                <a:cs typeface="B Lotus" pitchFamily="2" charset="-78"/>
              </a:rPr>
              <a:t>روشهای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استاندارد</a:t>
            </a:r>
            <a:r>
              <a:rPr lang="fa-IR" sz="2400" dirty="0">
                <a:cs typeface="B Lotus" pitchFamily="2" charset="-78"/>
              </a:rPr>
              <a:t>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کنترل</a:t>
            </a:r>
            <a:r>
              <a:rPr lang="fa-IR" sz="2400" dirty="0">
                <a:cs typeface="B Lotus" pitchFamily="2" charset="-78"/>
              </a:rPr>
              <a:t> برای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کاهش</a:t>
            </a:r>
            <a:r>
              <a:rPr lang="fa-IR" sz="2400" dirty="0">
                <a:cs typeface="B Lotus" pitchFamily="2" charset="-78"/>
              </a:rPr>
              <a:t> یا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حذف سقوط</a:t>
            </a:r>
          </a:p>
          <a:p>
            <a:pPr algn="just" rtl="1" eaLnBrk="1" hangingPunct="1">
              <a:lnSpc>
                <a:spcPct val="90000"/>
              </a:lnSpc>
              <a:spcBef>
                <a:spcPts val="1800"/>
              </a:spcBef>
            </a:pPr>
            <a:r>
              <a:rPr lang="fa-IR" sz="2400" dirty="0">
                <a:cs typeface="B Lotus" pitchFamily="2" charset="-78"/>
              </a:rPr>
              <a:t>سیاستها و روشهایی برای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کاهش خطر آسیب دیدگی </a:t>
            </a:r>
            <a:r>
              <a:rPr lang="fa-IR" sz="2400" dirty="0">
                <a:cs typeface="B Lotus" pitchFamily="2" charset="-78"/>
              </a:rPr>
              <a:t>ناشی از افتادن</a:t>
            </a:r>
          </a:p>
          <a:p>
            <a:pPr algn="just" rtl="1" eaLnBrk="1" hangingPunct="1">
              <a:lnSpc>
                <a:spcPct val="90000"/>
              </a:lnSpc>
              <a:spcBef>
                <a:spcPts val="1800"/>
              </a:spcBef>
            </a:pPr>
            <a:r>
              <a:rPr lang="fa-IR" sz="2400" dirty="0">
                <a:solidFill>
                  <a:srgbClr val="FF0000"/>
                </a:solidFill>
                <a:cs typeface="B Lotus" pitchFamily="2" charset="-78"/>
              </a:rPr>
              <a:t>ارزیابی مقدماتی خطر افتادن بیماران؛ همچنین ارزیابی مجدد آنها زمانی که تغییری در وضعیت و داروهای آنها مشاهده می شود.</a:t>
            </a:r>
          </a:p>
          <a:p>
            <a:pPr algn="just" rtl="1" eaLnBrk="1" hangingPunct="1">
              <a:lnSpc>
                <a:spcPct val="90000"/>
              </a:lnSpc>
              <a:spcBef>
                <a:spcPts val="1800"/>
              </a:spcBef>
            </a:pPr>
            <a:r>
              <a:rPr lang="fa-IR" sz="2400" dirty="0">
                <a:solidFill>
                  <a:srgbClr val="FF0000"/>
                </a:solidFill>
                <a:cs typeface="B Lotus" pitchFamily="2" charset="-78"/>
              </a:rPr>
              <a:t>مراقبت از بیماران مسن، ناتوان، و مبتلایان به اختلالات تعادلی، حرکتی، هوشیاری و شناختی در شرایط بستری</a:t>
            </a:r>
          </a:p>
          <a:p>
            <a:pPr algn="just" rtl="1" eaLnBrk="1" hangingPunct="1">
              <a:lnSpc>
                <a:spcPct val="90000"/>
              </a:lnSpc>
              <a:spcBef>
                <a:spcPts val="1800"/>
              </a:spcBef>
            </a:pPr>
            <a:r>
              <a:rPr lang="fa-IR" sz="2400" dirty="0">
                <a:cs typeface="B Lotus" pitchFamily="2" charset="-78"/>
              </a:rPr>
              <a:t>انجام اقداماتی به منظور </a:t>
            </a:r>
            <a:r>
              <a:rPr lang="fa-IR" sz="2400" dirty="0">
                <a:solidFill>
                  <a:srgbClr val="00B050"/>
                </a:solidFill>
                <a:cs typeface="B Lotus" pitchFamily="2" charset="-78"/>
              </a:rPr>
              <a:t>کاهش خطر افتادن اشخاصی </a:t>
            </a:r>
            <a:r>
              <a:rPr lang="fa-IR" sz="2400" dirty="0">
                <a:cs typeface="B Lotus" pitchFamily="2" charset="-78"/>
              </a:rPr>
              <a:t>که تشخیص داده شده در معرض خطر هستند.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6" grpId="1"/>
      <p:bldP spid="1126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Content Placeholder 2"/>
          <p:cNvSpPr>
            <a:spLocks noGrp="1"/>
          </p:cNvSpPr>
          <p:nvPr>
            <p:ph idx="1"/>
          </p:nvPr>
        </p:nvSpPr>
        <p:spPr>
          <a:xfrm>
            <a:off x="381000" y="1935163"/>
            <a:ext cx="8305800" cy="327977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fa-IR" sz="3600" dirty="0">
                <a:solidFill>
                  <a:srgbClr val="002060"/>
                </a:solidFill>
                <a:cs typeface="2  Nazanin" pitchFamily="2" charset="-78"/>
              </a:rPr>
              <a:t>يك فرد بدبين در هر فرصتي مشكل مي بيند،</a:t>
            </a:r>
          </a:p>
          <a:p>
            <a:pPr algn="ctr" eaLnBrk="1" hangingPunct="1">
              <a:buFont typeface="Wingdings 2" pitchFamily="18" charset="2"/>
              <a:buNone/>
            </a:pPr>
            <a:endParaRPr lang="fa-IR" sz="3600" dirty="0">
              <a:solidFill>
                <a:srgbClr val="002060"/>
              </a:solidFill>
              <a:cs typeface="2  Nazanin" pitchFamily="2" charset="-78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fa-IR" sz="3600" dirty="0">
                <a:solidFill>
                  <a:srgbClr val="002060"/>
                </a:solidFill>
                <a:cs typeface="2  Nazanin" pitchFamily="2" charset="-78"/>
              </a:rPr>
              <a:t>اما يك فرد خوش بين هر مشكلي را فرصت مي بيند</a:t>
            </a:r>
            <a:endParaRPr lang="en-US" sz="3600" dirty="0">
              <a:solidFill>
                <a:srgbClr val="002060"/>
              </a:solidFill>
              <a:cs typeface="2  Nazanin" pitchFamily="2" charset="-78"/>
            </a:endParaRPr>
          </a:p>
          <a:p>
            <a:pPr eaLnBrk="1" hangingPunct="1"/>
            <a:endParaRPr lang="en-US" dirty="0">
              <a:solidFill>
                <a:srgbClr val="002060"/>
              </a:solidFill>
              <a:ea typeface="Majalla UI"/>
              <a:cs typeface="2  Nazanin" pitchFamily="2" charset="-78"/>
            </a:endParaRPr>
          </a:p>
        </p:txBody>
      </p:sp>
    </p:spTree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lvl="1" algn="ctr" eaLnBrk="1" hangingPunct="1">
              <a:buFont typeface="Wingdings 2" pitchFamily="18" charset="2"/>
              <a:buNone/>
            </a:pP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Majalla UI"/>
              <a:cs typeface="+mj-cs"/>
            </a:endParaRPr>
          </a:p>
          <a:p>
            <a:pPr lvl="1" algn="ctr" eaLnBrk="1" hangingPunct="1">
              <a:buFont typeface="Wingdings 2" pitchFamily="18" charset="2"/>
              <a:buNone/>
            </a:pPr>
            <a:r>
              <a:rPr lang="fa-I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Majalla UI"/>
                <a:cs typeface="+mj-cs"/>
              </a:rPr>
              <a:t>اولين و مهمترين الزام در هر بيمارستان</a:t>
            </a:r>
          </a:p>
          <a:p>
            <a:pPr lvl="1" algn="ctr" eaLnBrk="1" hangingPunct="1">
              <a:buFont typeface="Wingdings 2" pitchFamily="18" charset="2"/>
              <a:buNone/>
            </a:pPr>
            <a:endParaRPr lang="fa-IR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Majalla UI"/>
              <a:cs typeface="+mj-cs"/>
            </a:endParaRPr>
          </a:p>
          <a:p>
            <a:pPr lvl="1" algn="ctr" eaLnBrk="1" hangingPunct="1">
              <a:buFont typeface="Wingdings 2" pitchFamily="18" charset="2"/>
              <a:buNone/>
            </a:pPr>
            <a:r>
              <a:rPr lang="fa-IR" sz="4800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Majalla UI"/>
                <a:cs typeface="+mj-cs"/>
              </a:rPr>
              <a:t> آسيب نرساندن به بيماران است</a:t>
            </a:r>
            <a:endParaRPr lang="en-US" sz="48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Majalla UI"/>
              <a:cs typeface="+mj-cs"/>
            </a:endParaRPr>
          </a:p>
          <a:p>
            <a:pPr lvl="5">
              <a:buFont typeface="Wingdings 2" pitchFamily="18" charset="2"/>
              <a:buNone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Majalla UI"/>
                <a:cs typeface="+mj-cs"/>
              </a:rPr>
              <a:t>                                                     </a:t>
            </a:r>
          </a:p>
          <a:p>
            <a:pPr lvl="5">
              <a:buFont typeface="Wingdings 2" pitchFamily="18" charset="2"/>
              <a:buNone/>
            </a:pPr>
            <a:endParaRPr lang="en-US" sz="3200" dirty="0">
              <a:solidFill>
                <a:srgbClr val="FF0000"/>
              </a:solidFill>
              <a:ea typeface="Majalla UI"/>
              <a:cs typeface="2  Nazanin" pitchFamily="2" charset="-78"/>
            </a:endParaRPr>
          </a:p>
          <a:p>
            <a:pPr algn="ctr" eaLnBrk="1" hangingPunct="1"/>
            <a:endParaRPr lang="en-US" dirty="0">
              <a:solidFill>
                <a:srgbClr val="FF0000"/>
              </a:solidFill>
              <a:cs typeface="2  Nazanin" pitchFamily="2" charset="-78"/>
            </a:endParaRPr>
          </a:p>
          <a:p>
            <a:pPr eaLnBrk="1" hangingPunct="1"/>
            <a:endParaRPr lang="en-US" sz="2000" dirty="0">
              <a:solidFill>
                <a:srgbClr val="FF0000"/>
              </a:solidFill>
              <a:ea typeface="Majalla UI"/>
              <a:cs typeface="Majalla UI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848600" cy="7667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>
                <a:solidFill>
                  <a:schemeClr val="tx1"/>
                </a:solidFill>
                <a:cs typeface="2  Titr" pitchFamily="2" charset="-78"/>
              </a:rPr>
              <a:t>  </a:t>
            </a:r>
            <a:r>
              <a:rPr lang="fa-IR" sz="4000" b="1" dirty="0">
                <a:solidFill>
                  <a:srgbClr val="7030A0"/>
                </a:solidFill>
                <a:cs typeface="2  Titr" pitchFamily="2" charset="-78"/>
              </a:rPr>
              <a:t>ايمني بيمار و كيفيت مراقبت سلامت</a:t>
            </a:r>
            <a:endParaRPr lang="en-US" sz="4000" b="1" dirty="0">
              <a:solidFill>
                <a:srgbClr val="7030A0"/>
              </a:solidFill>
              <a:cs typeface="2  Titr" pitchFamily="2" charset="-78"/>
            </a:endParaRP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>
          <a:xfrm>
            <a:off x="457200" y="2363788"/>
            <a:ext cx="8229600" cy="2279650"/>
          </a:xfrm>
        </p:spPr>
        <p:txBody>
          <a:bodyPr>
            <a:normAutofit/>
          </a:bodyPr>
          <a:lstStyle/>
          <a:p>
            <a:pPr algn="r" eaLnBrk="1" hangingPunct="1"/>
            <a:r>
              <a:rPr lang="fa-IR" b="1" dirty="0">
                <a:solidFill>
                  <a:srgbClr val="C00000"/>
                </a:solidFill>
                <a:cs typeface="2  Nazanin" pitchFamily="2" charset="-78"/>
              </a:rPr>
              <a:t>در مراقبت سلامت “كيفيت و ايمني” كاملاً بهم مرتبط هستند. </a:t>
            </a:r>
          </a:p>
          <a:p>
            <a:pPr algn="r" eaLnBrk="1" hangingPunct="1"/>
            <a:endParaRPr lang="fa-IR" b="1" dirty="0">
              <a:solidFill>
                <a:srgbClr val="C00000"/>
              </a:solidFill>
              <a:cs typeface="2  Nazanin" pitchFamily="2" charset="-78"/>
            </a:endParaRPr>
          </a:p>
          <a:p>
            <a:pPr algn="r" eaLnBrk="1" hangingPunct="1"/>
            <a:r>
              <a:rPr lang="fa-IR" b="1" dirty="0">
                <a:solidFill>
                  <a:srgbClr val="C00000"/>
                </a:solidFill>
                <a:cs typeface="2  Nazanin" pitchFamily="2" charset="-78"/>
              </a:rPr>
              <a:t>ارائه مراقبت ايمن و با كيفيت بالا ،  وظيفه حرفه اي، اخلاقي و قانوني متخصصين مراقبت سلامت است</a:t>
            </a:r>
            <a:r>
              <a:rPr lang="fa-IR" b="1" dirty="0">
                <a:cs typeface="2  Nazanin" pitchFamily="2" charset="-78"/>
              </a:rPr>
              <a:t>.</a:t>
            </a:r>
            <a:endParaRPr lang="en-US" b="1" dirty="0">
              <a:cs typeface="2  Nazanin" pitchFamily="2" charset="-78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/>
          </p:cNvSpPr>
          <p:nvPr>
            <p:ph idx="1"/>
          </p:nvPr>
        </p:nvSpPr>
        <p:spPr>
          <a:xfrm>
            <a:off x="457200" y="4114800"/>
            <a:ext cx="7467600" cy="2554288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</a:pPr>
            <a:r>
              <a:rPr lang="fa-IR" sz="6000" b="1" dirty="0">
                <a:latin typeface="Tahoma" pitchFamily="34" charset="0"/>
                <a:cs typeface="B Lotus" pitchFamily="2" charset="-78"/>
              </a:rPr>
              <a:t>هفت گام بسوی ایمنی بیمار</a:t>
            </a:r>
            <a:endParaRPr lang="en-US" sz="6000" b="1" dirty="0">
              <a:latin typeface="Tahoma" pitchFamily="34" charset="0"/>
              <a:cs typeface="B Lotus" pitchFamily="2" charset="-78"/>
            </a:endParaRPr>
          </a:p>
        </p:txBody>
      </p:sp>
      <p:sp>
        <p:nvSpPr>
          <p:cNvPr id="44034" name="Rectangle 2"/>
          <p:cNvSpPr>
            <a:spLocks noGrp="1"/>
          </p:cNvSpPr>
          <p:nvPr>
            <p:ph type="title"/>
          </p:nvPr>
        </p:nvSpPr>
        <p:spPr>
          <a:xfrm>
            <a:off x="457200" y="635000"/>
            <a:ext cx="7467600" cy="2865438"/>
          </a:xfrm>
        </p:spPr>
        <p:txBody>
          <a:bodyPr>
            <a:no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4F42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Zar" pitchFamily="2" charset="-78"/>
              </a:rPr>
              <a:t/>
            </a:r>
            <a:br>
              <a:rPr lang="en-US" sz="4000" b="1" dirty="0">
                <a:solidFill>
                  <a:srgbClr val="F4F42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Zar" pitchFamily="2" charset="-78"/>
              </a:rPr>
            </a:br>
            <a:r>
              <a:rPr lang="en-US" sz="4000" b="1" dirty="0">
                <a:solidFill>
                  <a:srgbClr val="F4F42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Zar" pitchFamily="2" charset="-78"/>
              </a:rPr>
              <a:t/>
            </a:r>
            <a:br>
              <a:rPr lang="en-US" sz="4000" b="1" dirty="0">
                <a:solidFill>
                  <a:srgbClr val="F4F42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Zar" pitchFamily="2" charset="-78"/>
              </a:rPr>
            </a:br>
            <a:r>
              <a:rPr lang="en-US" sz="4000" b="1" dirty="0">
                <a:solidFill>
                  <a:srgbClr val="F4F42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Zar" pitchFamily="2" charset="-78"/>
              </a:rPr>
              <a:t/>
            </a:r>
            <a:br>
              <a:rPr lang="en-US" sz="4000" b="1" dirty="0">
                <a:solidFill>
                  <a:srgbClr val="F4F42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Zar" pitchFamily="2" charset="-78"/>
              </a:rPr>
            </a:br>
            <a:r>
              <a:rPr lang="en-US" sz="4000" b="1" dirty="0">
                <a:solidFill>
                  <a:srgbClr val="F4F42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Zar" pitchFamily="2" charset="-78"/>
              </a:rPr>
              <a:t>NHS</a:t>
            </a:r>
            <a:r>
              <a:rPr lang="en-US" sz="4000" dirty="0">
                <a:solidFill>
                  <a:srgbClr val="FF9933"/>
                </a:solidFill>
                <a:cs typeface="2  Zar" pitchFamily="2" charset="-78"/>
              </a:rPr>
              <a:t> </a:t>
            </a:r>
            <a:br>
              <a:rPr lang="en-US" sz="4000" dirty="0">
                <a:solidFill>
                  <a:srgbClr val="FF9933"/>
                </a:solidFill>
                <a:cs typeface="2  Zar" pitchFamily="2" charset="-78"/>
              </a:rPr>
            </a:br>
            <a:r>
              <a:rPr lang="en-US" sz="4000" dirty="0">
                <a:solidFill>
                  <a:srgbClr val="FF9933"/>
                </a:solidFill>
                <a:cs typeface="2  Zar" pitchFamily="2" charset="-78"/>
              </a:rPr>
              <a:t/>
            </a:r>
            <a:br>
              <a:rPr lang="en-US" sz="4000" dirty="0">
                <a:solidFill>
                  <a:srgbClr val="FF9933"/>
                </a:solidFill>
                <a:cs typeface="2  Zar" pitchFamily="2" charset="-78"/>
              </a:rPr>
            </a:br>
            <a:r>
              <a:rPr lang="en-US" sz="4000" dirty="0">
                <a:solidFill>
                  <a:srgbClr val="FF9933"/>
                </a:solidFill>
                <a:cs typeface="2  Zar" pitchFamily="2" charset="-78"/>
              </a:rPr>
              <a:t> Seven Steps  to  Patient Safety</a:t>
            </a:r>
            <a:br>
              <a:rPr lang="en-US" sz="4000" dirty="0">
                <a:solidFill>
                  <a:srgbClr val="FF9933"/>
                </a:solidFill>
                <a:cs typeface="2  Zar" pitchFamily="2" charset="-78"/>
              </a:rPr>
            </a:br>
            <a:endParaRPr lang="en-US" sz="4000" dirty="0">
              <a:solidFill>
                <a:srgbClr val="FF9933"/>
              </a:solidFill>
              <a:cs typeface="2 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allAtOnce"/>
      <p:bldP spid="440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/>
          </p:cNvSpPr>
          <p:nvPr>
            <p:ph idx="1"/>
          </p:nvPr>
        </p:nvSpPr>
        <p:spPr>
          <a:xfrm>
            <a:off x="468313" y="838200"/>
            <a:ext cx="8142287" cy="5316538"/>
          </a:xfrm>
        </p:spPr>
        <p:txBody>
          <a:bodyPr>
            <a:normAutofit/>
          </a:bodyPr>
          <a:lstStyle/>
          <a:p>
            <a:pPr marL="274320" indent="-274320" algn="just" rtl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u="sng" dirty="0">
                <a:latin typeface="Tahoma" pitchFamily="34" charset="0"/>
                <a:cs typeface="2  Zar" pitchFamily="2" charset="-78"/>
              </a:rPr>
              <a:t>Step 1</a:t>
            </a:r>
            <a:r>
              <a:rPr lang="en-US" sz="2400" b="1" dirty="0">
                <a:latin typeface="Tahoma" pitchFamily="34" charset="0"/>
                <a:cs typeface="2  Zar" pitchFamily="2" charset="-78"/>
              </a:rPr>
              <a:t> </a:t>
            </a:r>
            <a:r>
              <a:rPr lang="en-US" sz="2400" b="1" i="1" dirty="0">
                <a:latin typeface="Tahoma" pitchFamily="34" charset="0"/>
                <a:cs typeface="2  Zar" pitchFamily="2" charset="-78"/>
              </a:rPr>
              <a:t>Build a safety culture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fa-IR" sz="2400" dirty="0">
              <a:latin typeface="Tahoma" pitchFamily="34" charset="0"/>
              <a:cs typeface="2  Zar" pitchFamily="2" charset="-78"/>
            </a:endParaRPr>
          </a:p>
          <a:p>
            <a:pPr marL="274320" indent="-274320" algn="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dirty="0">
                <a:latin typeface="Tahoma" pitchFamily="34" charset="0"/>
                <a:cs typeface="B Lotus" pitchFamily="2" charset="-78"/>
              </a:rPr>
              <a:t>ایجاد </a:t>
            </a:r>
            <a:r>
              <a:rPr lang="fa-IR" sz="3200" b="1" dirty="0">
                <a:solidFill>
                  <a:srgbClr val="C00000"/>
                </a:solidFill>
                <a:latin typeface="Tahoma" pitchFamily="34" charset="0"/>
                <a:cs typeface="B Lotus" pitchFamily="2" charset="-78"/>
              </a:rPr>
              <a:t>فرهنگ و بسترسازی</a:t>
            </a:r>
          </a:p>
          <a:p>
            <a:pPr marL="274320" indent="-274320" algn="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fa-IR" sz="3200" dirty="0">
                <a:latin typeface="Tahoma" pitchFamily="34" charset="0"/>
                <a:cs typeface="B Lotus" pitchFamily="2" charset="-78"/>
              </a:rPr>
              <a:t>بستری باز و منصفانه برای دستیابی به ایمنی بیمار فراهم کنید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fa-IR" sz="2400" dirty="0">
              <a:latin typeface="Tahoma" pitchFamily="34" charset="0"/>
              <a:cs typeface="2  Zar" pitchFamily="2" charset="-78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fa-IR" sz="2400" dirty="0">
              <a:latin typeface="Tahoma" pitchFamily="34" charset="0"/>
              <a:cs typeface="2  Zar" pitchFamily="2" charset="-78"/>
            </a:endParaRPr>
          </a:p>
          <a:p>
            <a:pPr marL="608013" indent="-571500" algn="just" rtl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2400" dirty="0">
              <a:latin typeface="Tahoma" pitchFamily="34" charset="0"/>
              <a:cs typeface="2  Zar" pitchFamily="2" charset="-78"/>
            </a:endParaRPr>
          </a:p>
        </p:txBody>
      </p:sp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381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sz="4400" b="1">
                <a:solidFill>
                  <a:srgbClr val="FF9933"/>
                </a:solidFill>
                <a:cs typeface="2  Zar" pitchFamily="2" charset="-78"/>
              </a:rPr>
              <a:t>1</a:t>
            </a:r>
            <a:endParaRPr lang="en-US" sz="4400" b="1">
              <a:solidFill>
                <a:srgbClr val="FF9933"/>
              </a:solidFill>
              <a:cs typeface="2  Zar" pitchFamily="2" charset="-78"/>
            </a:endParaRPr>
          </a:p>
        </p:txBody>
      </p:sp>
      <p:pic>
        <p:nvPicPr>
          <p:cNvPr id="36868" name="Picture 2" descr="http://tebyan-ardebil.ir/images/b4f2144d-f6b2-4193-b031-2c695a4169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352800"/>
            <a:ext cx="3810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791200"/>
          </a:xfrm>
        </p:spPr>
        <p:txBody>
          <a:bodyPr/>
          <a:lstStyle/>
          <a:p>
            <a:pPr algn="just" eaLnBrk="1" hangingPunct="1"/>
            <a:r>
              <a:rPr lang="en-US" sz="2800" b="1" u="sng" dirty="0">
                <a:latin typeface="Tahoma" pitchFamily="34" charset="0"/>
                <a:cs typeface="2  Zar" pitchFamily="2" charset="-78"/>
              </a:rPr>
              <a:t>Step 2</a:t>
            </a:r>
            <a:r>
              <a:rPr lang="en-US" sz="2800" b="1" dirty="0">
                <a:latin typeface="Tahoma" pitchFamily="34" charset="0"/>
                <a:cs typeface="2  Zar" pitchFamily="2" charset="-78"/>
              </a:rPr>
              <a:t> </a:t>
            </a:r>
            <a:r>
              <a:rPr lang="en-US" sz="2800" b="1" i="1" dirty="0">
                <a:latin typeface="Tahoma" pitchFamily="34" charset="0"/>
                <a:cs typeface="2  Zar" pitchFamily="2" charset="-78"/>
              </a:rPr>
              <a:t>Lead and support your staff</a:t>
            </a:r>
            <a:endParaRPr lang="en-US" sz="2800" dirty="0">
              <a:latin typeface="Tahoma" pitchFamily="34" charset="0"/>
              <a:cs typeface="2  Zar" pitchFamily="2" charset="-78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fa-IR" sz="2800" b="1" dirty="0">
              <a:latin typeface="Tahoma" pitchFamily="34" charset="0"/>
              <a:cs typeface="2  Zar" pitchFamily="2" charset="-78"/>
            </a:endParaRPr>
          </a:p>
          <a:p>
            <a:pPr lvl="3" algn="r"/>
            <a:r>
              <a:rPr lang="fa-IR" sz="3600" b="1" dirty="0">
                <a:latin typeface="Tahoma" pitchFamily="34" charset="0"/>
                <a:cs typeface="B Lotus" pitchFamily="2" charset="-78"/>
              </a:rPr>
              <a:t>کارکنان خود را </a:t>
            </a:r>
            <a:r>
              <a:rPr lang="fa-IR" sz="3600" b="1" dirty="0">
                <a:solidFill>
                  <a:srgbClr val="C00000"/>
                </a:solidFill>
                <a:latin typeface="Tahoma" pitchFamily="34" charset="0"/>
                <a:cs typeface="B Lotus" pitchFamily="2" charset="-78"/>
              </a:rPr>
              <a:t>حمایت و رهبری </a:t>
            </a:r>
            <a:r>
              <a:rPr lang="fa-IR" sz="3600" b="1" dirty="0">
                <a:latin typeface="Tahoma" pitchFamily="34" charset="0"/>
                <a:cs typeface="B Lotus" pitchFamily="2" charset="-78"/>
              </a:rPr>
              <a:t>کنید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fa-IR" sz="2800" dirty="0">
                <a:latin typeface="Tahoma" pitchFamily="34" charset="0"/>
                <a:cs typeface="B Lotus" pitchFamily="2" charset="-78"/>
              </a:rPr>
              <a:t>بطور شفاف و محکم در سازمان  خود بر ایمنی بیمار تاکید  و تمرکز کنید</a:t>
            </a:r>
            <a:endParaRPr lang="en-US" sz="2800" dirty="0">
              <a:latin typeface="Tahoma" pitchFamily="34" charset="0"/>
              <a:cs typeface="B Lotus" pitchFamily="2" charset="-78"/>
            </a:endParaRPr>
          </a:p>
        </p:txBody>
      </p:sp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619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800" dirty="0">
                <a:solidFill>
                  <a:srgbClr val="FF9933"/>
                </a:solidFill>
                <a:cs typeface="2  Zar" pitchFamily="2" charset="-78"/>
              </a:rPr>
              <a:t>2</a:t>
            </a:r>
            <a:endParaRPr lang="en-US" sz="2800" dirty="0">
              <a:solidFill>
                <a:srgbClr val="FF9933"/>
              </a:solidFill>
              <a:cs typeface="2  Zar" pitchFamily="2" charset="-78"/>
            </a:endParaRPr>
          </a:p>
        </p:txBody>
      </p:sp>
      <p:pic>
        <p:nvPicPr>
          <p:cNvPr id="37892" name="Picture 2" descr="C:\Documents and Settings\samane\My Documents\My Pictures\modiriat\Running_Businesman_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3429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143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sz="2800">
                <a:solidFill>
                  <a:srgbClr val="FF9933"/>
                </a:solidFill>
                <a:cs typeface="2  Zar" pitchFamily="2" charset="-78"/>
              </a:rPr>
              <a:t>3</a:t>
            </a:r>
            <a:endParaRPr lang="en-US" sz="2800">
              <a:solidFill>
                <a:srgbClr val="FF9933"/>
              </a:solidFill>
              <a:cs typeface="2  Zar" pitchFamily="2" charset="-78"/>
            </a:endParaRPr>
          </a:p>
        </p:txBody>
      </p:sp>
      <p:sp>
        <p:nvSpPr>
          <p:cNvPr id="56323" name="Rectangle 3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3276600"/>
          </a:xfrm>
        </p:spPr>
        <p:txBody>
          <a:bodyPr/>
          <a:lstStyle/>
          <a:p>
            <a:pPr algn="just" rtl="0" eaLnBrk="1" hangingPunct="1">
              <a:lnSpc>
                <a:spcPct val="90000"/>
              </a:lnSpc>
            </a:pPr>
            <a:r>
              <a:rPr lang="en-US" sz="2800" b="1" u="sng" dirty="0">
                <a:latin typeface="Tahoma" pitchFamily="34" charset="0"/>
                <a:cs typeface="2  Zar" pitchFamily="2" charset="-78"/>
              </a:rPr>
              <a:t>Step 3</a:t>
            </a:r>
            <a:r>
              <a:rPr lang="en-US" sz="2800" b="1" dirty="0">
                <a:latin typeface="Tahoma" pitchFamily="34" charset="0"/>
                <a:cs typeface="2  Zar" pitchFamily="2" charset="-78"/>
              </a:rPr>
              <a:t> </a:t>
            </a:r>
            <a:r>
              <a:rPr lang="en-US" sz="2800" b="1" i="1" dirty="0">
                <a:latin typeface="Tahoma" pitchFamily="34" charset="0"/>
                <a:cs typeface="2  Zar" pitchFamily="2" charset="-78"/>
              </a:rPr>
              <a:t>Integrate your risk management activity</a:t>
            </a:r>
            <a:endParaRPr lang="fa-IR" sz="2800" b="1" i="1" dirty="0">
              <a:latin typeface="Tahoma" pitchFamily="34" charset="0"/>
              <a:cs typeface="2  Zar" pitchFamily="2" charset="-78"/>
            </a:endParaRPr>
          </a:p>
          <a:p>
            <a:pPr algn="just" eaLnBrk="1" hangingPunct="1">
              <a:lnSpc>
                <a:spcPct val="90000"/>
              </a:lnSpc>
            </a:pPr>
            <a:endParaRPr lang="en-US" sz="2800" dirty="0">
              <a:latin typeface="Tahoma" pitchFamily="34" charset="0"/>
              <a:cs typeface="2  Zar" pitchFamily="2" charset="-78"/>
            </a:endParaRPr>
          </a:p>
          <a:p>
            <a:pPr algn="r" eaLnBrk="1" hangingPunct="1">
              <a:lnSpc>
                <a:spcPct val="90000"/>
              </a:lnSpc>
            </a:pPr>
            <a:r>
              <a:rPr lang="fa-IR" sz="2800" b="1" dirty="0">
                <a:latin typeface="Times New Roman" pitchFamily="18" charset="0"/>
                <a:cs typeface="Times New Roman" pitchFamily="18" charset="0"/>
              </a:rPr>
              <a:t>عملیات مدیریت خطر را هم سو و </a:t>
            </a:r>
            <a:r>
              <a:rPr lang="fa-IR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یکپارچه</a:t>
            </a:r>
            <a:r>
              <a:rPr lang="fa-IR" sz="2800" b="1" dirty="0">
                <a:latin typeface="Times New Roman" pitchFamily="18" charset="0"/>
                <a:cs typeface="Times New Roman" pitchFamily="18" charset="0"/>
              </a:rPr>
              <a:t> کنید</a:t>
            </a:r>
          </a:p>
          <a:p>
            <a:pPr algn="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a-IR" sz="2800" dirty="0">
                <a:latin typeface="Times New Roman" pitchFamily="18" charset="0"/>
                <a:cs typeface="Times New Roman" pitchFamily="18" charset="0"/>
              </a:rPr>
              <a:t>برای مدیریت خطرات، سیستمها و فرایندهایی ایجاد کنید و خطاها را شناسایی و ارزیابی نمایید</a:t>
            </a:r>
            <a:r>
              <a:rPr lang="fa-IR" sz="2800" dirty="0">
                <a:latin typeface="Tahoma" pitchFamily="34" charset="0"/>
                <a:cs typeface="2  Zar" pitchFamily="2" charset="-78"/>
              </a:rPr>
              <a:t>.</a:t>
            </a:r>
            <a:endParaRPr lang="en-US" sz="2800" dirty="0">
              <a:latin typeface="Tahoma" pitchFamily="34" charset="0"/>
              <a:cs typeface="2 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484</TotalTime>
  <Words>1235</Words>
  <Application>Microsoft Office PowerPoint</Application>
  <PresentationFormat>On-screen Show (4:3)</PresentationFormat>
  <Paragraphs>207</Paragraphs>
  <Slides>36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52" baseType="lpstr">
      <vt:lpstr>2  Nazanin</vt:lpstr>
      <vt:lpstr>2  Titr</vt:lpstr>
      <vt:lpstr>2  Zar</vt:lpstr>
      <vt:lpstr>Arial</vt:lpstr>
      <vt:lpstr>B Lotus</vt:lpstr>
      <vt:lpstr>Calibri</vt:lpstr>
      <vt:lpstr>Cordia New</vt:lpstr>
      <vt:lpstr>Lucida Sans Unicode</vt:lpstr>
      <vt:lpstr>Majalla UI</vt:lpstr>
      <vt:lpstr>Tahoma</vt:lpstr>
      <vt:lpstr>Times New Roman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ايمني بيمار  </vt:lpstr>
      <vt:lpstr>PowerPoint Presentation</vt:lpstr>
      <vt:lpstr>  ايمني بيمار و كيفيت مراقبت سلامت</vt:lpstr>
      <vt:lpstr>   NHS    Seven Steps  to  Patient Safety </vt:lpstr>
      <vt:lpstr>1</vt:lpstr>
      <vt:lpstr>2</vt:lpstr>
      <vt:lpstr>3</vt:lpstr>
      <vt:lpstr>4</vt:lpstr>
      <vt:lpstr>5</vt:lpstr>
      <vt:lpstr>6</vt:lpstr>
      <vt:lpstr>7</vt:lpstr>
      <vt:lpstr>9 راه حل ایمنی بیمار</vt:lpstr>
      <vt:lpstr>9 راه حل ایمنی بیمار</vt:lpstr>
      <vt:lpstr> 9راه حل ایمنی بیمار</vt:lpstr>
      <vt:lpstr>شاخص هاي ايمني بيمار</vt:lpstr>
      <vt:lpstr>شاخصهای ایمنی بیمار</vt:lpstr>
      <vt:lpstr>PowerPoint Presentation</vt:lpstr>
      <vt:lpstr>PowerPoint Presentation</vt:lpstr>
      <vt:lpstr>PowerPoint Presentation</vt:lpstr>
      <vt:lpstr>20 استاندارد ضروری در برنامه ایمنی بیمار </vt:lpstr>
      <vt:lpstr>PowerPoint Presentation</vt:lpstr>
      <vt:lpstr>PowerPoint Presentation</vt:lpstr>
      <vt:lpstr>PowerPoint Presentation</vt:lpstr>
      <vt:lpstr>PowerPoint Presentation</vt:lpstr>
      <vt:lpstr>Safety Box</vt:lpstr>
      <vt:lpstr> باکس  کنارتخت ICU </vt:lpstr>
      <vt:lpstr>تجربیات بیمارستان</vt:lpstr>
      <vt:lpstr> شناسایی صحیح و تعیین هویت بیماران</vt:lpstr>
      <vt:lpstr>توسعه ارتباط موثر</vt:lpstr>
      <vt:lpstr>بالا بردن سطح ایمنی داروهای پر خطر</vt:lpstr>
      <vt:lpstr>اطمینان از محل صحیح ، روش صحیح و بیمار صحیح در جراحی</vt:lpstr>
      <vt:lpstr>کاهش خطر عفونتهای مربوط به مراقبت بهداشتی</vt:lpstr>
      <vt:lpstr>کاهش خطر آسیب به بیمار ، ناشی از سقوط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</dc:creator>
  <cp:lastModifiedBy>ویدا خاکسار</cp:lastModifiedBy>
  <cp:revision>48</cp:revision>
  <dcterms:created xsi:type="dcterms:W3CDTF">2014-08-07T03:45:41Z</dcterms:created>
  <dcterms:modified xsi:type="dcterms:W3CDTF">2024-10-14T04:24:15Z</dcterms:modified>
</cp:coreProperties>
</file>