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4" r:id="rId4"/>
    <p:sldId id="272" r:id="rId5"/>
    <p:sldId id="271" r:id="rId6"/>
    <p:sldId id="273" r:id="rId7"/>
    <p:sldId id="258" r:id="rId8"/>
    <p:sldId id="260" r:id="rId9"/>
    <p:sldId id="275" r:id="rId10"/>
    <p:sldId id="261" r:id="rId11"/>
    <p:sldId id="263" r:id="rId12"/>
    <p:sldId id="278" r:id="rId13"/>
    <p:sldId id="279" r:id="rId14"/>
    <p:sldId id="270" r:id="rId15"/>
  </p:sldIdLst>
  <p:sldSz cx="18288000" cy="10287000"/>
  <p:notesSz cx="6858000" cy="9144000"/>
  <p:embeddedFontLst>
    <p:embeddedFont>
      <p:font typeface="Aldhabi" pitchFamily="2" charset="-78"/>
      <p:regular r:id="rId16"/>
    </p:embeddedFont>
    <p:embeddedFont>
      <p:font typeface="Arial Black" panose="020B0604020202020204" pitchFamily="34" charset="0"/>
      <p:bold r:id="rId17"/>
    </p:embeddedFont>
    <p:embeddedFont>
      <p:font typeface="Arial Rounded MT Bold" panose="020F0704030504030204" pitchFamily="34" charset="0"/>
      <p:regular r:id="rId18"/>
    </p:embeddedFont>
    <p:embeddedFont>
      <p:font typeface="Bodoni MT Black" panose="02000000000000000000" pitchFamily="2" charset="0"/>
      <p:bold r:id="rId19"/>
      <p:boldItalic r:id="rId20"/>
    </p:embeddedFont>
    <p:embeddedFont>
      <p:font typeface="Brick Sans" pitchFamily="2" charset="0"/>
      <p:regular r:id="rId21"/>
    </p:embeddedFont>
    <p:embeddedFont>
      <p:font typeface="Canva Sans" panose="020B0503030501040103" pitchFamily="34" charset="0"/>
      <p:regular r:id="rId22"/>
    </p:embeddedFont>
    <p:embeddedFont>
      <p:font typeface="Canva Sans Bold" panose="020B0803030501040103" pitchFamily="34" charset="0"/>
      <p:regular r:id="rId23"/>
    </p:embeddedFont>
    <p:embeddedFont>
      <p:font typeface="Franklin Gothic Demi" panose="02000000000000000000" pitchFamily="2" charset="0"/>
      <p:regular r:id="rId24"/>
      <p:italic r:id="rId25"/>
    </p:embeddedFont>
    <p:embeddedFont>
      <p:font typeface="Public Sans" pitchFamily="2" charset="0"/>
      <p:regular r:id="rId26"/>
    </p:embeddedFont>
    <p:embeddedFont>
      <p:font typeface="Public Sans Bold" pitchFamily="2" charset="0"/>
      <p:regular r:id="rId27"/>
    </p:embeddedFont>
    <p:embeddedFont>
      <p:font typeface="Public Sans Heavy"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6247" autoAdjust="0"/>
  </p:normalViewPr>
  <p:slideViewPr>
    <p:cSldViewPr>
      <p:cViewPr>
        <p:scale>
          <a:sx n="50" d="100"/>
          <a:sy n="50" d="100"/>
        </p:scale>
        <p:origin x="1914" y="8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3.fntdata" /><Relationship Id="rId26" Type="http://schemas.openxmlformats.org/officeDocument/2006/relationships/font" Target="fonts/font11.fntdata" /><Relationship Id="rId3" Type="http://schemas.openxmlformats.org/officeDocument/2006/relationships/slide" Target="slides/slide2.xml" /><Relationship Id="rId21" Type="http://schemas.openxmlformats.org/officeDocument/2006/relationships/font" Target="fonts/font6.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2.fntdata" /><Relationship Id="rId25" Type="http://schemas.openxmlformats.org/officeDocument/2006/relationships/font" Target="fonts/font10.fntdata" /><Relationship Id="rId2" Type="http://schemas.openxmlformats.org/officeDocument/2006/relationships/slide" Target="slides/slide1.xml" /><Relationship Id="rId16" Type="http://schemas.openxmlformats.org/officeDocument/2006/relationships/font" Target="fonts/font1.fntdata" /><Relationship Id="rId20" Type="http://schemas.openxmlformats.org/officeDocument/2006/relationships/font" Target="fonts/font5.fntdata"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9.fntdata"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8.fntdata" /><Relationship Id="rId28" Type="http://schemas.openxmlformats.org/officeDocument/2006/relationships/font" Target="fonts/font13.fntdata" /><Relationship Id="rId10" Type="http://schemas.openxmlformats.org/officeDocument/2006/relationships/slide" Target="slides/slide9.xml" /><Relationship Id="rId19" Type="http://schemas.openxmlformats.org/officeDocument/2006/relationships/font" Target="fonts/font4.fntdata"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7.fntdata" /><Relationship Id="rId27" Type="http://schemas.openxmlformats.org/officeDocument/2006/relationships/font" Target="fonts/font12.fntdata" /><Relationship Id="rId30"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 /><Relationship Id="rId13" Type="http://schemas.openxmlformats.org/officeDocument/2006/relationships/image" Target="../media/image12.svg" /><Relationship Id="rId18" Type="http://schemas.openxmlformats.org/officeDocument/2006/relationships/image" Target="../media/image17.png" /><Relationship Id="rId3" Type="http://schemas.openxmlformats.org/officeDocument/2006/relationships/image" Target="../media/image2.svg" /><Relationship Id="rId21" Type="http://schemas.openxmlformats.org/officeDocument/2006/relationships/image" Target="../media/image20.svg" /><Relationship Id="rId7" Type="http://schemas.openxmlformats.org/officeDocument/2006/relationships/image" Target="../media/image6.svg" /><Relationship Id="rId12" Type="http://schemas.openxmlformats.org/officeDocument/2006/relationships/image" Target="../media/image11.png" /><Relationship Id="rId17" Type="http://schemas.openxmlformats.org/officeDocument/2006/relationships/image" Target="../media/image16.svg" /><Relationship Id="rId2" Type="http://schemas.openxmlformats.org/officeDocument/2006/relationships/image" Target="../media/image1.png" /><Relationship Id="rId16" Type="http://schemas.openxmlformats.org/officeDocument/2006/relationships/image" Target="../media/image15.png" /><Relationship Id="rId20" Type="http://schemas.openxmlformats.org/officeDocument/2006/relationships/image" Target="../media/image19.png" /><Relationship Id="rId1" Type="http://schemas.openxmlformats.org/officeDocument/2006/relationships/slideLayout" Target="../slideLayouts/slideLayout7.xml" /><Relationship Id="rId6" Type="http://schemas.openxmlformats.org/officeDocument/2006/relationships/image" Target="../media/image5.png" /><Relationship Id="rId11" Type="http://schemas.openxmlformats.org/officeDocument/2006/relationships/image" Target="../media/image10.svg" /><Relationship Id="rId5" Type="http://schemas.openxmlformats.org/officeDocument/2006/relationships/image" Target="../media/image4.svg" /><Relationship Id="rId15" Type="http://schemas.openxmlformats.org/officeDocument/2006/relationships/image" Target="../media/image14.svg" /><Relationship Id="rId10" Type="http://schemas.openxmlformats.org/officeDocument/2006/relationships/image" Target="../media/image9.png" /><Relationship Id="rId19" Type="http://schemas.openxmlformats.org/officeDocument/2006/relationships/image" Target="../media/image18.svg" /><Relationship Id="rId4" Type="http://schemas.openxmlformats.org/officeDocument/2006/relationships/image" Target="../media/image3.png" /><Relationship Id="rId9" Type="http://schemas.openxmlformats.org/officeDocument/2006/relationships/image" Target="../media/image8.svg" /><Relationship Id="rId14" Type="http://schemas.openxmlformats.org/officeDocument/2006/relationships/image" Target="../media/image13.png" /></Relationships>
</file>

<file path=ppt/slides/_rels/slide10.xml.rels><?xml version="1.0" encoding="UTF-8" standalone="yes"?>
<Relationships xmlns="http://schemas.openxmlformats.org/package/2006/relationships"><Relationship Id="rId8" Type="http://schemas.openxmlformats.org/officeDocument/2006/relationships/image" Target="../media/image19.png" /><Relationship Id="rId13" Type="http://schemas.openxmlformats.org/officeDocument/2006/relationships/image" Target="../media/image29.png" /><Relationship Id="rId3" Type="http://schemas.openxmlformats.org/officeDocument/2006/relationships/image" Target="../media/image2.svg" /><Relationship Id="rId7" Type="http://schemas.openxmlformats.org/officeDocument/2006/relationships/image" Target="../media/image16.svg" /><Relationship Id="rId12" Type="http://schemas.openxmlformats.org/officeDocument/2006/relationships/image" Target="../media/image28.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15.png" /><Relationship Id="rId11" Type="http://schemas.openxmlformats.org/officeDocument/2006/relationships/image" Target="../media/image6.svg" /><Relationship Id="rId5" Type="http://schemas.openxmlformats.org/officeDocument/2006/relationships/image" Target="../media/image10.svg" /><Relationship Id="rId10" Type="http://schemas.openxmlformats.org/officeDocument/2006/relationships/image" Target="../media/image5.png" /><Relationship Id="rId4" Type="http://schemas.openxmlformats.org/officeDocument/2006/relationships/image" Target="../media/image9.png" /><Relationship Id="rId9" Type="http://schemas.openxmlformats.org/officeDocument/2006/relationships/image" Target="../media/image20.svg" /></Relationships>
</file>

<file path=ppt/slides/_rels/slide11.xml.rels><?xml version="1.0" encoding="UTF-8" standalone="yes"?>
<Relationships xmlns="http://schemas.openxmlformats.org/package/2006/relationships"><Relationship Id="rId8" Type="http://schemas.openxmlformats.org/officeDocument/2006/relationships/image" Target="../media/image30.png" /><Relationship Id="rId3" Type="http://schemas.openxmlformats.org/officeDocument/2006/relationships/image" Target="../media/image18.svg" /><Relationship Id="rId7" Type="http://schemas.openxmlformats.org/officeDocument/2006/relationships/image" Target="../media/image20.svg" /><Relationship Id="rId2" Type="http://schemas.openxmlformats.org/officeDocument/2006/relationships/image" Target="../media/image17.png" /><Relationship Id="rId1" Type="http://schemas.openxmlformats.org/officeDocument/2006/relationships/slideLayout" Target="../slideLayouts/slideLayout7.xml" /><Relationship Id="rId6" Type="http://schemas.openxmlformats.org/officeDocument/2006/relationships/image" Target="../media/image19.png" /><Relationship Id="rId5" Type="http://schemas.openxmlformats.org/officeDocument/2006/relationships/image" Target="../media/image2.svg" /><Relationship Id="rId4" Type="http://schemas.openxmlformats.org/officeDocument/2006/relationships/image" Target="../media/image1.png" /><Relationship Id="rId9" Type="http://schemas.openxmlformats.org/officeDocument/2006/relationships/image" Target="../media/image31.png" /></Relationships>
</file>

<file path=ppt/slides/_rels/slide12.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svg" /><Relationship Id="rId7" Type="http://schemas.openxmlformats.org/officeDocument/2006/relationships/image" Target="../media/image14.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13.png" /><Relationship Id="rId11" Type="http://schemas.openxmlformats.org/officeDocument/2006/relationships/image" Target="../media/image16.svg" /><Relationship Id="rId5" Type="http://schemas.openxmlformats.org/officeDocument/2006/relationships/image" Target="../media/image27.svg" /><Relationship Id="rId10" Type="http://schemas.openxmlformats.org/officeDocument/2006/relationships/image" Target="../media/image15.png" /><Relationship Id="rId4" Type="http://schemas.openxmlformats.org/officeDocument/2006/relationships/image" Target="../media/image26.png" /><Relationship Id="rId9" Type="http://schemas.openxmlformats.org/officeDocument/2006/relationships/image" Target="../media/image20.svg" /></Relationships>
</file>

<file path=ppt/slides/_rels/slide13.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svg" /><Relationship Id="rId7" Type="http://schemas.openxmlformats.org/officeDocument/2006/relationships/image" Target="../media/image14.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13.png" /><Relationship Id="rId11" Type="http://schemas.openxmlformats.org/officeDocument/2006/relationships/image" Target="../media/image16.svg" /><Relationship Id="rId5" Type="http://schemas.openxmlformats.org/officeDocument/2006/relationships/image" Target="../media/image27.svg" /><Relationship Id="rId10" Type="http://schemas.openxmlformats.org/officeDocument/2006/relationships/image" Target="../media/image15.png" /><Relationship Id="rId4" Type="http://schemas.openxmlformats.org/officeDocument/2006/relationships/image" Target="../media/image26.png" /><Relationship Id="rId9" Type="http://schemas.openxmlformats.org/officeDocument/2006/relationships/image" Target="../media/image20.svg" /></Relationships>
</file>

<file path=ppt/slides/_rels/slide14.xml.rels><?xml version="1.0" encoding="UTF-8" standalone="yes"?>
<Relationships xmlns="http://schemas.openxmlformats.org/package/2006/relationships"><Relationship Id="rId8" Type="http://schemas.openxmlformats.org/officeDocument/2006/relationships/image" Target="../media/image7.png" /><Relationship Id="rId13" Type="http://schemas.openxmlformats.org/officeDocument/2006/relationships/image" Target="../media/image12.svg" /><Relationship Id="rId18" Type="http://schemas.openxmlformats.org/officeDocument/2006/relationships/image" Target="../media/image17.png" /><Relationship Id="rId3" Type="http://schemas.openxmlformats.org/officeDocument/2006/relationships/image" Target="../media/image2.svg" /><Relationship Id="rId21" Type="http://schemas.openxmlformats.org/officeDocument/2006/relationships/image" Target="../media/image20.svg" /><Relationship Id="rId7" Type="http://schemas.openxmlformats.org/officeDocument/2006/relationships/image" Target="../media/image6.svg" /><Relationship Id="rId12" Type="http://schemas.openxmlformats.org/officeDocument/2006/relationships/image" Target="../media/image11.png" /><Relationship Id="rId17" Type="http://schemas.openxmlformats.org/officeDocument/2006/relationships/image" Target="../media/image16.svg" /><Relationship Id="rId2" Type="http://schemas.openxmlformats.org/officeDocument/2006/relationships/image" Target="../media/image1.png" /><Relationship Id="rId16" Type="http://schemas.openxmlformats.org/officeDocument/2006/relationships/image" Target="../media/image15.png" /><Relationship Id="rId20" Type="http://schemas.openxmlformats.org/officeDocument/2006/relationships/image" Target="../media/image19.png" /><Relationship Id="rId1" Type="http://schemas.openxmlformats.org/officeDocument/2006/relationships/slideLayout" Target="../slideLayouts/slideLayout7.xml" /><Relationship Id="rId6" Type="http://schemas.openxmlformats.org/officeDocument/2006/relationships/image" Target="../media/image5.png" /><Relationship Id="rId11" Type="http://schemas.openxmlformats.org/officeDocument/2006/relationships/image" Target="../media/image10.svg" /><Relationship Id="rId5" Type="http://schemas.openxmlformats.org/officeDocument/2006/relationships/image" Target="../media/image4.svg" /><Relationship Id="rId15" Type="http://schemas.openxmlformats.org/officeDocument/2006/relationships/image" Target="../media/image14.svg" /><Relationship Id="rId10" Type="http://schemas.openxmlformats.org/officeDocument/2006/relationships/image" Target="../media/image9.png" /><Relationship Id="rId19" Type="http://schemas.openxmlformats.org/officeDocument/2006/relationships/image" Target="../media/image18.svg" /><Relationship Id="rId4" Type="http://schemas.openxmlformats.org/officeDocument/2006/relationships/image" Target="../media/image3.png" /><Relationship Id="rId9" Type="http://schemas.openxmlformats.org/officeDocument/2006/relationships/image" Target="../media/image8.svg" /><Relationship Id="rId14" Type="http://schemas.openxmlformats.org/officeDocument/2006/relationships/image" Target="../media/image13.png" /></Relationships>
</file>

<file path=ppt/slides/_rels/slide2.xml.rels><?xml version="1.0" encoding="UTF-8" standalone="yes"?>
<Relationships xmlns="http://schemas.openxmlformats.org/package/2006/relationships"><Relationship Id="rId8" Type="http://schemas.openxmlformats.org/officeDocument/2006/relationships/image" Target="../media/image15.png" /><Relationship Id="rId3" Type="http://schemas.openxmlformats.org/officeDocument/2006/relationships/image" Target="../media/image2.svg" /><Relationship Id="rId7" Type="http://schemas.openxmlformats.org/officeDocument/2006/relationships/image" Target="../media/image20.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19.png" /><Relationship Id="rId5" Type="http://schemas.openxmlformats.org/officeDocument/2006/relationships/image" Target="../media/image12.svg" /><Relationship Id="rId4" Type="http://schemas.openxmlformats.org/officeDocument/2006/relationships/image" Target="../media/image11.png" /><Relationship Id="rId9" Type="http://schemas.openxmlformats.org/officeDocument/2006/relationships/image" Target="../media/image16.svg" /></Relationships>
</file>

<file path=ppt/slides/_rels/slide3.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5" Type="http://schemas.openxmlformats.org/officeDocument/2006/relationships/image" Target="../media/image20.svg" /><Relationship Id="rId4" Type="http://schemas.openxmlformats.org/officeDocument/2006/relationships/image" Target="../media/image19.png" /></Relationships>
</file>

<file path=ppt/slides/_rels/slide4.xml.rels><?xml version="1.0" encoding="UTF-8" standalone="yes"?>
<Relationships xmlns="http://schemas.openxmlformats.org/package/2006/relationships"><Relationship Id="rId3" Type="http://schemas.openxmlformats.org/officeDocument/2006/relationships/image" Target="../media/image22.jpg" /><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24.jpg" /><Relationship Id="rId2" Type="http://schemas.openxmlformats.org/officeDocument/2006/relationships/image" Target="../media/image21.png" /><Relationship Id="rId1" Type="http://schemas.openxmlformats.org/officeDocument/2006/relationships/slideLayout" Target="../slideLayouts/slideLayout7.xml" /><Relationship Id="rId4" Type="http://schemas.openxmlformats.org/officeDocument/2006/relationships/image" Target="../media/image25.jpg" /></Relationships>
</file>

<file path=ppt/slides/_rels/slide7.xml.rels><?xml version="1.0" encoding="UTF-8" standalone="yes"?>
<Relationships xmlns="http://schemas.openxmlformats.org/package/2006/relationships"><Relationship Id="rId8" Type="http://schemas.openxmlformats.org/officeDocument/2006/relationships/image" Target="../media/image15.png" /><Relationship Id="rId3" Type="http://schemas.openxmlformats.org/officeDocument/2006/relationships/image" Target="../media/image2.svg" /><Relationship Id="rId7" Type="http://schemas.openxmlformats.org/officeDocument/2006/relationships/image" Target="../media/image8.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7.png" /><Relationship Id="rId5" Type="http://schemas.openxmlformats.org/officeDocument/2006/relationships/image" Target="../media/image27.svg" /><Relationship Id="rId4" Type="http://schemas.openxmlformats.org/officeDocument/2006/relationships/image" Target="../media/image26.png" /><Relationship Id="rId9" Type="http://schemas.openxmlformats.org/officeDocument/2006/relationships/image" Target="../media/image16.svg" /></Relationships>
</file>

<file path=ppt/slides/_rels/slide8.xml.rels><?xml version="1.0" encoding="UTF-8" standalone="yes"?>
<Relationships xmlns="http://schemas.openxmlformats.org/package/2006/relationships"><Relationship Id="rId3" Type="http://schemas.openxmlformats.org/officeDocument/2006/relationships/image" Target="../media/image2.svg" /><Relationship Id="rId7" Type="http://schemas.openxmlformats.org/officeDocument/2006/relationships/image" Target="../media/image20.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19.png" /><Relationship Id="rId5" Type="http://schemas.openxmlformats.org/officeDocument/2006/relationships/image" Target="../media/image14.svg" /><Relationship Id="rId4" Type="http://schemas.openxmlformats.org/officeDocument/2006/relationships/image" Target="../media/image13.png" /></Relationships>
</file>

<file path=ppt/slides/_rels/slide9.xml.rels><?xml version="1.0" encoding="UTF-8" standalone="yes"?>
<Relationships xmlns="http://schemas.openxmlformats.org/package/2006/relationships"><Relationship Id="rId3" Type="http://schemas.openxmlformats.org/officeDocument/2006/relationships/image" Target="../media/image2.svg" /><Relationship Id="rId7" Type="http://schemas.openxmlformats.org/officeDocument/2006/relationships/image" Target="../media/image20.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19.png" /><Relationship Id="rId5" Type="http://schemas.openxmlformats.org/officeDocument/2006/relationships/image" Target="../media/image14.svg" /><Relationship Id="rId4"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422894" y="1049600"/>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93077">
            <a:off x="1979827" y="-203162"/>
            <a:ext cx="1769402" cy="2463725"/>
          </a:xfrm>
          <a:custGeom>
            <a:avLst/>
            <a:gdLst/>
            <a:ahLst/>
            <a:cxnLst/>
            <a:rect l="l" t="t" r="r" b="b"/>
            <a:pathLst>
              <a:path w="1769402" h="2463725">
                <a:moveTo>
                  <a:pt x="0" y="0"/>
                </a:moveTo>
                <a:lnTo>
                  <a:pt x="1769402" y="0"/>
                </a:lnTo>
                <a:lnTo>
                  <a:pt x="1769402" y="2463724"/>
                </a:lnTo>
                <a:lnTo>
                  <a:pt x="0" y="2463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942242" y="249336"/>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855077">
            <a:off x="14265134" y="-162966"/>
            <a:ext cx="2066999" cy="2383332"/>
          </a:xfrm>
          <a:custGeom>
            <a:avLst/>
            <a:gdLst/>
            <a:ahLst/>
            <a:cxnLst/>
            <a:rect l="l" t="t" r="r" b="b"/>
            <a:pathLst>
              <a:path w="2066999" h="2383332">
                <a:moveTo>
                  <a:pt x="0" y="0"/>
                </a:moveTo>
                <a:lnTo>
                  <a:pt x="2066999" y="0"/>
                </a:lnTo>
                <a:lnTo>
                  <a:pt x="2066999" y="2383332"/>
                </a:lnTo>
                <a:lnTo>
                  <a:pt x="0" y="23833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3129847" y="603503"/>
            <a:ext cx="12092272" cy="4190887"/>
            <a:chOff x="0" y="0"/>
            <a:chExt cx="1100680" cy="381469"/>
          </a:xfrm>
        </p:grpSpPr>
        <p:sp>
          <p:nvSpPr>
            <p:cNvPr id="7" name="Freeform 7"/>
            <p:cNvSpPr/>
            <p:nvPr/>
          </p:nvSpPr>
          <p:spPr>
            <a:xfrm>
              <a:off x="0" y="0"/>
              <a:ext cx="1100680" cy="381469"/>
            </a:xfrm>
            <a:custGeom>
              <a:avLst/>
              <a:gdLst/>
              <a:ahLst/>
              <a:cxnLst/>
              <a:rect l="l" t="t" r="r" b="b"/>
              <a:pathLst>
                <a:path w="1100680" h="381469">
                  <a:moveTo>
                    <a:pt x="897480" y="0"/>
                  </a:moveTo>
                  <a:cubicBezTo>
                    <a:pt x="1009705" y="0"/>
                    <a:pt x="1100680" y="85395"/>
                    <a:pt x="1100680" y="190734"/>
                  </a:cubicBezTo>
                  <a:cubicBezTo>
                    <a:pt x="1100680" y="296074"/>
                    <a:pt x="1009705" y="381469"/>
                    <a:pt x="897480" y="381469"/>
                  </a:cubicBezTo>
                  <a:lnTo>
                    <a:pt x="203200" y="381469"/>
                  </a:lnTo>
                  <a:cubicBezTo>
                    <a:pt x="90976" y="381469"/>
                    <a:pt x="0" y="296074"/>
                    <a:pt x="0" y="190734"/>
                  </a:cubicBezTo>
                  <a:cubicBezTo>
                    <a:pt x="0" y="85395"/>
                    <a:pt x="90976" y="0"/>
                    <a:pt x="203200" y="0"/>
                  </a:cubicBezTo>
                  <a:close/>
                </a:path>
              </a:pathLst>
            </a:custGeom>
            <a:solidFill>
              <a:srgbClr val="E9EAF6"/>
            </a:solidFill>
          </p:spPr>
          <p:txBody>
            <a:bodyPr/>
            <a:lstStyle/>
            <a:p>
              <a:endParaRPr lang="fa-IR" dirty="0"/>
            </a:p>
          </p:txBody>
        </p:sp>
        <p:sp>
          <p:nvSpPr>
            <p:cNvPr id="8" name="TextBox 8"/>
            <p:cNvSpPr txBox="1"/>
            <p:nvPr/>
          </p:nvSpPr>
          <p:spPr>
            <a:xfrm>
              <a:off x="0" y="-85725"/>
              <a:ext cx="1100680" cy="467194"/>
            </a:xfrm>
            <a:prstGeom prst="rect">
              <a:avLst/>
            </a:prstGeom>
          </p:spPr>
          <p:txBody>
            <a:bodyPr lIns="50800" tIns="50800" rIns="50800" bIns="50800" rtlCol="0" anchor="ctr"/>
            <a:lstStyle/>
            <a:p>
              <a:pPr algn="ctr">
                <a:lnSpc>
                  <a:spcPts val="6439"/>
                </a:lnSpc>
              </a:pPr>
              <a:r>
                <a:rPr lang="en-US" sz="6600" b="1" dirty="0">
                  <a:solidFill>
                    <a:srgbClr val="000000"/>
                  </a:solidFill>
                  <a:latin typeface="Bodoni MT Black" panose="02070A03080606020203" pitchFamily="18" charset="0"/>
                  <a:ea typeface="Canva Sans Bold"/>
                  <a:cs typeface="Canva Sans Bold"/>
                  <a:sym typeface="Canva Sans Bold"/>
                </a:rPr>
                <a:t>Tracheostomy</a:t>
              </a:r>
              <a:endParaRPr lang="en-US" sz="4599" b="1" dirty="0">
                <a:solidFill>
                  <a:srgbClr val="000000"/>
                </a:solidFill>
                <a:latin typeface="Bodoni MT Black" panose="02070A03080606020203" pitchFamily="18" charset="0"/>
                <a:ea typeface="Canva Sans Bold"/>
                <a:cs typeface="Canva Sans Bold"/>
                <a:sym typeface="Canva Sans Bold"/>
              </a:endParaRPr>
            </a:p>
            <a:p>
              <a:pPr algn="ctr">
                <a:lnSpc>
                  <a:spcPts val="2659"/>
                </a:lnSpc>
              </a:pPr>
              <a:endParaRPr lang="en-US" sz="4599" b="1" dirty="0">
                <a:solidFill>
                  <a:srgbClr val="000000"/>
                </a:solidFill>
                <a:latin typeface="Canva Sans Bold"/>
                <a:ea typeface="Canva Sans Bold"/>
                <a:cs typeface="Canva Sans Bold"/>
                <a:sym typeface="Canva Sans Bold"/>
              </a:endParaRPr>
            </a:p>
          </p:txBody>
        </p:sp>
      </p:grpSp>
      <p:sp>
        <p:nvSpPr>
          <p:cNvPr id="9" name="Freeform 9"/>
          <p:cNvSpPr/>
          <p:nvPr/>
        </p:nvSpPr>
        <p:spPr>
          <a:xfrm>
            <a:off x="9432945" y="5542054"/>
            <a:ext cx="5018594" cy="5403600"/>
          </a:xfrm>
          <a:custGeom>
            <a:avLst/>
            <a:gdLst/>
            <a:ahLst/>
            <a:cxnLst/>
            <a:rect l="l" t="t" r="r" b="b"/>
            <a:pathLst>
              <a:path w="5018594" h="5403600">
                <a:moveTo>
                  <a:pt x="0" y="0"/>
                </a:moveTo>
                <a:lnTo>
                  <a:pt x="5018594" y="0"/>
                </a:lnTo>
                <a:lnTo>
                  <a:pt x="5018594" y="5403600"/>
                </a:lnTo>
                <a:lnTo>
                  <a:pt x="0" y="54036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2639554" y="5542054"/>
            <a:ext cx="3814457" cy="5060639"/>
          </a:xfrm>
          <a:custGeom>
            <a:avLst/>
            <a:gdLst/>
            <a:ahLst/>
            <a:cxnLst/>
            <a:rect l="l" t="t" r="r" b="b"/>
            <a:pathLst>
              <a:path w="3814457" h="5060639">
                <a:moveTo>
                  <a:pt x="0" y="0"/>
                </a:moveTo>
                <a:lnTo>
                  <a:pt x="3814457" y="0"/>
                </a:lnTo>
                <a:lnTo>
                  <a:pt x="3814457" y="5060640"/>
                </a:lnTo>
                <a:lnTo>
                  <a:pt x="0" y="50606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5644433" y="5542054"/>
            <a:ext cx="4031635" cy="5229715"/>
          </a:xfrm>
          <a:custGeom>
            <a:avLst/>
            <a:gdLst/>
            <a:ahLst/>
            <a:cxnLst/>
            <a:rect l="l" t="t" r="r" b="b"/>
            <a:pathLst>
              <a:path w="4031635" h="5229715">
                <a:moveTo>
                  <a:pt x="0" y="0"/>
                </a:moveTo>
                <a:lnTo>
                  <a:pt x="4031635" y="0"/>
                </a:lnTo>
                <a:lnTo>
                  <a:pt x="4031635" y="5229715"/>
                </a:lnTo>
                <a:lnTo>
                  <a:pt x="0" y="52297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rot="-1257881">
            <a:off x="-400893" y="2974914"/>
            <a:ext cx="3549762" cy="3440042"/>
          </a:xfrm>
          <a:custGeom>
            <a:avLst/>
            <a:gdLst/>
            <a:ahLst/>
            <a:cxnLst/>
            <a:rect l="l" t="t" r="r" b="b"/>
            <a:pathLst>
              <a:path w="3549762" h="3440042">
                <a:moveTo>
                  <a:pt x="0" y="0"/>
                </a:moveTo>
                <a:lnTo>
                  <a:pt x="3549762" y="0"/>
                </a:lnTo>
                <a:lnTo>
                  <a:pt x="3549762" y="3440042"/>
                </a:lnTo>
                <a:lnTo>
                  <a:pt x="0" y="34400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rot="-1248570">
            <a:off x="15858283" y="2774300"/>
            <a:ext cx="2885297" cy="4111175"/>
          </a:xfrm>
          <a:custGeom>
            <a:avLst/>
            <a:gdLst/>
            <a:ahLst/>
            <a:cxnLst/>
            <a:rect l="l" t="t" r="r" b="b"/>
            <a:pathLst>
              <a:path w="2885297" h="4111175">
                <a:moveTo>
                  <a:pt x="0" y="0"/>
                </a:moveTo>
                <a:lnTo>
                  <a:pt x="2885297" y="0"/>
                </a:lnTo>
                <a:lnTo>
                  <a:pt x="2885297" y="4111175"/>
                </a:lnTo>
                <a:lnTo>
                  <a:pt x="0" y="411117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Freeform 14"/>
          <p:cNvSpPr/>
          <p:nvPr/>
        </p:nvSpPr>
        <p:spPr>
          <a:xfrm>
            <a:off x="12635147" y="5372979"/>
            <a:ext cx="3123355" cy="5205592"/>
          </a:xfrm>
          <a:custGeom>
            <a:avLst/>
            <a:gdLst/>
            <a:ahLst/>
            <a:cxnLst/>
            <a:rect l="l" t="t" r="r" b="b"/>
            <a:pathLst>
              <a:path w="3123355" h="5205592">
                <a:moveTo>
                  <a:pt x="0" y="0"/>
                </a:moveTo>
                <a:lnTo>
                  <a:pt x="3123356" y="0"/>
                </a:lnTo>
                <a:lnTo>
                  <a:pt x="3123356" y="5205592"/>
                </a:lnTo>
                <a:lnTo>
                  <a:pt x="0" y="520559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5" name="Freeform 15"/>
          <p:cNvSpPr/>
          <p:nvPr/>
        </p:nvSpPr>
        <p:spPr>
          <a:xfrm rot="-5500207">
            <a:off x="3412617" y="3531639"/>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6" name="Group 16"/>
          <p:cNvGrpSpPr/>
          <p:nvPr/>
        </p:nvGrpSpPr>
        <p:grpSpPr>
          <a:xfrm>
            <a:off x="5721748" y="258861"/>
            <a:ext cx="7040819" cy="939006"/>
            <a:chOff x="0" y="0"/>
            <a:chExt cx="2860316" cy="381469"/>
          </a:xfrm>
        </p:grpSpPr>
        <p:sp>
          <p:nvSpPr>
            <p:cNvPr id="17" name="Freeform 17"/>
            <p:cNvSpPr/>
            <p:nvPr/>
          </p:nvSpPr>
          <p:spPr>
            <a:xfrm>
              <a:off x="0" y="0"/>
              <a:ext cx="2860316" cy="381469"/>
            </a:xfrm>
            <a:custGeom>
              <a:avLst/>
              <a:gdLst/>
              <a:ahLst/>
              <a:cxnLst/>
              <a:rect l="l" t="t" r="r" b="b"/>
              <a:pathLst>
                <a:path w="2860316" h="381469">
                  <a:moveTo>
                    <a:pt x="2657116" y="0"/>
                  </a:moveTo>
                  <a:cubicBezTo>
                    <a:pt x="2769341" y="0"/>
                    <a:pt x="2860316" y="85395"/>
                    <a:pt x="2860316" y="190734"/>
                  </a:cubicBezTo>
                  <a:cubicBezTo>
                    <a:pt x="2860316" y="296074"/>
                    <a:pt x="2769341" y="381469"/>
                    <a:pt x="2657116" y="381469"/>
                  </a:cubicBezTo>
                  <a:lnTo>
                    <a:pt x="203200" y="381469"/>
                  </a:lnTo>
                  <a:cubicBezTo>
                    <a:pt x="90976" y="381469"/>
                    <a:pt x="0" y="296074"/>
                    <a:pt x="0" y="190734"/>
                  </a:cubicBezTo>
                  <a:cubicBezTo>
                    <a:pt x="0" y="85395"/>
                    <a:pt x="90976" y="0"/>
                    <a:pt x="203200" y="0"/>
                  </a:cubicBezTo>
                  <a:close/>
                </a:path>
              </a:pathLst>
            </a:custGeom>
            <a:solidFill>
              <a:srgbClr val="BDD2EA"/>
            </a:solidFill>
          </p:spPr>
        </p:sp>
        <p:sp>
          <p:nvSpPr>
            <p:cNvPr id="18" name="TextBox 18"/>
            <p:cNvSpPr txBox="1"/>
            <p:nvPr/>
          </p:nvSpPr>
          <p:spPr>
            <a:xfrm>
              <a:off x="0" y="-38100"/>
              <a:ext cx="2860316" cy="419569"/>
            </a:xfrm>
            <a:prstGeom prst="rect">
              <a:avLst/>
            </a:prstGeom>
          </p:spPr>
          <p:txBody>
            <a:bodyPr lIns="50800" tIns="50800" rIns="50800" bIns="50800" rtlCol="0" anchor="ctr"/>
            <a:lstStyle/>
            <a:p>
              <a:pPr algn="ctr">
                <a:lnSpc>
                  <a:spcPts val="3079"/>
                </a:lnSpc>
              </a:pPr>
              <a:r>
                <a:rPr lang="en-US" sz="2199" dirty="0">
                  <a:solidFill>
                    <a:srgbClr val="000000"/>
                  </a:solidFill>
                  <a:latin typeface="Canva Sans"/>
                  <a:ea typeface="Canva Sans"/>
                  <a:cs typeface="Canva Sans"/>
                  <a:sym typeface="Canva Sans"/>
                </a:rPr>
                <a:t>in the name of God</a:t>
              </a:r>
            </a:p>
          </p:txBody>
        </p:sp>
      </p:grpSp>
      <p:sp>
        <p:nvSpPr>
          <p:cNvPr id="19" name="Freeform 19"/>
          <p:cNvSpPr/>
          <p:nvPr/>
        </p:nvSpPr>
        <p:spPr>
          <a:xfrm rot="-5500207" flipH="1">
            <a:off x="13302578" y="3654686"/>
            <a:ext cx="1402006" cy="1402006"/>
          </a:xfrm>
          <a:custGeom>
            <a:avLst/>
            <a:gdLst/>
            <a:ahLst/>
            <a:cxnLst/>
            <a:rect l="l" t="t" r="r" b="b"/>
            <a:pathLst>
              <a:path w="1402006" h="1402006">
                <a:moveTo>
                  <a:pt x="1402006" y="0"/>
                </a:moveTo>
                <a:lnTo>
                  <a:pt x="0" y="0"/>
                </a:lnTo>
                <a:lnTo>
                  <a:pt x="0" y="1402006"/>
                </a:lnTo>
                <a:lnTo>
                  <a:pt x="1402006" y="1402006"/>
                </a:lnTo>
                <a:lnTo>
                  <a:pt x="1402006" y="0"/>
                </a:lnTo>
                <a:close/>
              </a:path>
            </a:pathLst>
          </a:custGeom>
          <a:blipFill>
            <a:blip r:embed="rId20">
              <a:extLst>
                <a:ext uri="{96DAC541-7B7A-43D3-8B79-37D633B846F1}">
                  <asvg:svgBlip xmlns:asvg="http://schemas.microsoft.com/office/drawing/2016/SVG/main" r:embed="rId21"/>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6637454" y="1839336"/>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4961399" y="1040440"/>
            <a:ext cx="7876905" cy="7726439"/>
          </a:xfrm>
          <a:custGeom>
            <a:avLst/>
            <a:gdLst/>
            <a:ahLst/>
            <a:cxnLst/>
            <a:rect l="l" t="t" r="r" b="b"/>
            <a:pathLst>
              <a:path w="7876905" h="7726439">
                <a:moveTo>
                  <a:pt x="7876905" y="0"/>
                </a:moveTo>
                <a:lnTo>
                  <a:pt x="0" y="0"/>
                </a:lnTo>
                <a:lnTo>
                  <a:pt x="0" y="7726439"/>
                </a:lnTo>
                <a:lnTo>
                  <a:pt x="7876905" y="7726439"/>
                </a:lnTo>
                <a:lnTo>
                  <a:pt x="7876905"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174818" y="3721957"/>
            <a:ext cx="7082961" cy="3058022"/>
            <a:chOff x="0" y="0"/>
            <a:chExt cx="883555" cy="381469"/>
          </a:xfrm>
        </p:grpSpPr>
        <p:sp>
          <p:nvSpPr>
            <p:cNvPr id="8" name="Freeform 8"/>
            <p:cNvSpPr/>
            <p:nvPr/>
          </p:nvSpPr>
          <p:spPr>
            <a:xfrm>
              <a:off x="0" y="0"/>
              <a:ext cx="883555" cy="381469"/>
            </a:xfrm>
            <a:custGeom>
              <a:avLst/>
              <a:gdLst/>
              <a:ahLst/>
              <a:cxnLst/>
              <a:rect l="l" t="t" r="r" b="b"/>
              <a:pathLst>
                <a:path w="883555" h="381469">
                  <a:moveTo>
                    <a:pt x="680355" y="0"/>
                  </a:moveTo>
                  <a:cubicBezTo>
                    <a:pt x="792579" y="0"/>
                    <a:pt x="883555" y="85395"/>
                    <a:pt x="883555" y="190734"/>
                  </a:cubicBezTo>
                  <a:cubicBezTo>
                    <a:pt x="883555" y="296074"/>
                    <a:pt x="792579" y="381469"/>
                    <a:pt x="680355" y="381469"/>
                  </a:cubicBezTo>
                  <a:lnTo>
                    <a:pt x="203200" y="381469"/>
                  </a:lnTo>
                  <a:cubicBezTo>
                    <a:pt x="90976" y="381469"/>
                    <a:pt x="0" y="296074"/>
                    <a:pt x="0" y="190734"/>
                  </a:cubicBezTo>
                  <a:cubicBezTo>
                    <a:pt x="0" y="85395"/>
                    <a:pt x="90976" y="0"/>
                    <a:pt x="203200" y="0"/>
                  </a:cubicBezTo>
                  <a:close/>
                </a:path>
              </a:pathLst>
            </a:custGeom>
            <a:solidFill>
              <a:srgbClr val="E9EAF6"/>
            </a:solidFill>
            <a:ln w="19050" cap="sq">
              <a:solidFill>
                <a:srgbClr val="414370"/>
              </a:solidFill>
              <a:prstDash val="lgDash"/>
              <a:miter/>
            </a:ln>
          </p:spPr>
        </p:sp>
        <p:sp>
          <p:nvSpPr>
            <p:cNvPr id="9" name="TextBox 9"/>
            <p:cNvSpPr txBox="1"/>
            <p:nvPr/>
          </p:nvSpPr>
          <p:spPr>
            <a:xfrm>
              <a:off x="0" y="-38100"/>
              <a:ext cx="883555" cy="41956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028700" y="6973387"/>
            <a:ext cx="7082961" cy="3058022"/>
            <a:chOff x="0" y="0"/>
            <a:chExt cx="883555" cy="381469"/>
          </a:xfrm>
        </p:grpSpPr>
        <p:sp>
          <p:nvSpPr>
            <p:cNvPr id="11" name="Freeform 11"/>
            <p:cNvSpPr/>
            <p:nvPr/>
          </p:nvSpPr>
          <p:spPr>
            <a:xfrm>
              <a:off x="0" y="0"/>
              <a:ext cx="883555" cy="381469"/>
            </a:xfrm>
            <a:custGeom>
              <a:avLst/>
              <a:gdLst/>
              <a:ahLst/>
              <a:cxnLst/>
              <a:rect l="l" t="t" r="r" b="b"/>
              <a:pathLst>
                <a:path w="883555" h="381469">
                  <a:moveTo>
                    <a:pt x="680355" y="0"/>
                  </a:moveTo>
                  <a:cubicBezTo>
                    <a:pt x="792579" y="0"/>
                    <a:pt x="883555" y="85395"/>
                    <a:pt x="883555" y="190734"/>
                  </a:cubicBezTo>
                  <a:cubicBezTo>
                    <a:pt x="883555" y="296074"/>
                    <a:pt x="792579" y="381469"/>
                    <a:pt x="680355" y="381469"/>
                  </a:cubicBezTo>
                  <a:lnTo>
                    <a:pt x="203200" y="381469"/>
                  </a:lnTo>
                  <a:cubicBezTo>
                    <a:pt x="90976" y="381469"/>
                    <a:pt x="0" y="296074"/>
                    <a:pt x="0" y="190734"/>
                  </a:cubicBezTo>
                  <a:cubicBezTo>
                    <a:pt x="0" y="85395"/>
                    <a:pt x="90976" y="0"/>
                    <a:pt x="203200" y="0"/>
                  </a:cubicBezTo>
                  <a:close/>
                </a:path>
              </a:pathLst>
            </a:custGeom>
            <a:solidFill>
              <a:srgbClr val="E9EAF6"/>
            </a:solidFill>
            <a:ln w="19050" cap="sq">
              <a:solidFill>
                <a:srgbClr val="414370"/>
              </a:solidFill>
              <a:prstDash val="lgDash"/>
              <a:miter/>
            </a:ln>
          </p:spPr>
        </p:sp>
        <p:sp>
          <p:nvSpPr>
            <p:cNvPr id="12" name="TextBox 12"/>
            <p:cNvSpPr txBox="1"/>
            <p:nvPr/>
          </p:nvSpPr>
          <p:spPr>
            <a:xfrm>
              <a:off x="0" y="-38100"/>
              <a:ext cx="883555" cy="419569"/>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flipH="1">
            <a:off x="8834595" y="4044102"/>
            <a:ext cx="4752275" cy="6304842"/>
          </a:xfrm>
          <a:custGeom>
            <a:avLst/>
            <a:gdLst/>
            <a:ahLst/>
            <a:cxnLst/>
            <a:rect l="l" t="t" r="r" b="b"/>
            <a:pathLst>
              <a:path w="4752275" h="6304842">
                <a:moveTo>
                  <a:pt x="4752275" y="0"/>
                </a:moveTo>
                <a:lnTo>
                  <a:pt x="0" y="0"/>
                </a:lnTo>
                <a:lnTo>
                  <a:pt x="0" y="6304842"/>
                </a:lnTo>
                <a:lnTo>
                  <a:pt x="4752275" y="6304842"/>
                </a:lnTo>
                <a:lnTo>
                  <a:pt x="475227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20724884">
            <a:off x="14319081" y="6764744"/>
            <a:ext cx="2099363" cy="2991320"/>
          </a:xfrm>
          <a:custGeom>
            <a:avLst/>
            <a:gdLst/>
            <a:ahLst/>
            <a:cxnLst/>
            <a:rect l="l" t="t" r="r" b="b"/>
            <a:pathLst>
              <a:path w="2099363" h="2991320">
                <a:moveTo>
                  <a:pt x="0" y="0"/>
                </a:moveTo>
                <a:lnTo>
                  <a:pt x="2099363" y="0"/>
                </a:lnTo>
                <a:lnTo>
                  <a:pt x="2099363" y="2991320"/>
                </a:lnTo>
                <a:lnTo>
                  <a:pt x="0" y="29913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137149">
            <a:off x="16001738" y="5585294"/>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rot="855077">
            <a:off x="-761394" y="5781721"/>
            <a:ext cx="2066999" cy="2383332"/>
          </a:xfrm>
          <a:custGeom>
            <a:avLst/>
            <a:gdLst/>
            <a:ahLst/>
            <a:cxnLst/>
            <a:rect l="l" t="t" r="r" b="b"/>
            <a:pathLst>
              <a:path w="2066999" h="2383332">
                <a:moveTo>
                  <a:pt x="0" y="0"/>
                </a:moveTo>
                <a:lnTo>
                  <a:pt x="2066999" y="0"/>
                </a:lnTo>
                <a:lnTo>
                  <a:pt x="2066999" y="2383332"/>
                </a:lnTo>
                <a:lnTo>
                  <a:pt x="0" y="23833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کادر متن 21">
            <a:extLst>
              <a:ext uri="{FF2B5EF4-FFF2-40B4-BE49-F238E27FC236}">
                <a16:creationId xmlns:a16="http://schemas.microsoft.com/office/drawing/2014/main" id="{1DB513C5-71DA-3E46-0169-0872ACBA2179}"/>
              </a:ext>
            </a:extLst>
          </p:cNvPr>
          <p:cNvSpPr txBox="1"/>
          <p:nvPr/>
        </p:nvSpPr>
        <p:spPr>
          <a:xfrm>
            <a:off x="10095553" y="834496"/>
            <a:ext cx="7163747" cy="1446550"/>
          </a:xfrm>
          <a:prstGeom prst="rect">
            <a:avLst/>
          </a:prstGeom>
          <a:noFill/>
        </p:spPr>
        <p:txBody>
          <a:bodyPr wrap="square">
            <a:spAutoFit/>
          </a:bodyPr>
          <a:lstStyle/>
          <a:p>
            <a:r>
              <a:rPr lang="en-US" sz="4400" dirty="0">
                <a:latin typeface="Bodoni MT Black" panose="02070A03080606020203" pitchFamily="18" charset="0"/>
              </a:rPr>
              <a:t>Routine Tracheostomy Management</a:t>
            </a:r>
          </a:p>
        </p:txBody>
      </p:sp>
      <p:sp>
        <p:nvSpPr>
          <p:cNvPr id="27" name="کادر متن 26">
            <a:extLst>
              <a:ext uri="{FF2B5EF4-FFF2-40B4-BE49-F238E27FC236}">
                <a16:creationId xmlns:a16="http://schemas.microsoft.com/office/drawing/2014/main" id="{7CC53135-52A1-75C0-9E82-7F116E850F74}"/>
              </a:ext>
            </a:extLst>
          </p:cNvPr>
          <p:cNvSpPr txBox="1"/>
          <p:nvPr/>
        </p:nvSpPr>
        <p:spPr>
          <a:xfrm>
            <a:off x="2481260" y="1052065"/>
            <a:ext cx="11620500" cy="3785652"/>
          </a:xfrm>
          <a:prstGeom prst="rect">
            <a:avLst/>
          </a:prstGeom>
          <a:noFill/>
        </p:spPr>
        <p:txBody>
          <a:bodyPr wrap="square">
            <a:spAutoFit/>
          </a:bodyPr>
          <a:lstStyle/>
          <a:p>
            <a:r>
              <a:rPr lang="en-US" sz="4800" dirty="0">
                <a:latin typeface="Aldhabi" panose="01000000000000000000" pitchFamily="2" charset="-78"/>
                <a:cs typeface="Aldhabi" panose="01000000000000000000" pitchFamily="2" charset="-78"/>
              </a:rPr>
              <a:t>Humidification </a:t>
            </a:r>
          </a:p>
          <a:p>
            <a:endParaRPr lang="en-US" sz="4800" dirty="0">
              <a:latin typeface="Aldhabi" panose="01000000000000000000" pitchFamily="2" charset="-78"/>
              <a:cs typeface="Aldhabi" panose="01000000000000000000" pitchFamily="2" charset="-78"/>
            </a:endParaRPr>
          </a:p>
          <a:p>
            <a:r>
              <a:rPr lang="en-US" sz="4800" dirty="0">
                <a:latin typeface="Aldhabi" panose="01000000000000000000" pitchFamily="2" charset="-78"/>
                <a:cs typeface="Aldhabi" panose="01000000000000000000" pitchFamily="2" charset="-78"/>
              </a:rPr>
              <a:t>• Suctioning </a:t>
            </a:r>
          </a:p>
          <a:p>
            <a:endParaRPr lang="en-US" sz="4800" dirty="0">
              <a:latin typeface="Aldhabi" panose="01000000000000000000" pitchFamily="2" charset="-78"/>
              <a:cs typeface="Aldhabi" panose="01000000000000000000" pitchFamily="2" charset="-78"/>
            </a:endParaRPr>
          </a:p>
          <a:p>
            <a:r>
              <a:rPr lang="en-US" sz="4800" dirty="0">
                <a:latin typeface="Aldhabi" panose="01000000000000000000" pitchFamily="2" charset="-78"/>
                <a:cs typeface="Aldhabi" panose="01000000000000000000" pitchFamily="2" charset="-78"/>
              </a:rPr>
              <a:t>• Management of abnormal secretions</a:t>
            </a:r>
          </a:p>
        </p:txBody>
      </p:sp>
      <p:pic>
        <p:nvPicPr>
          <p:cNvPr id="28" name="تصویر 27">
            <a:extLst>
              <a:ext uri="{FF2B5EF4-FFF2-40B4-BE49-F238E27FC236}">
                <a16:creationId xmlns:a16="http://schemas.microsoft.com/office/drawing/2014/main" id="{48742CC6-160F-5C93-FEF5-31040FBE47B0}"/>
              </a:ext>
            </a:extLst>
          </p:cNvPr>
          <p:cNvPicPr>
            <a:picLocks noChangeAspect="1"/>
          </p:cNvPicPr>
          <p:nvPr/>
        </p:nvPicPr>
        <p:blipFill>
          <a:blip r:embed="rId12"/>
          <a:stretch>
            <a:fillRect/>
          </a:stretch>
        </p:blipFill>
        <p:spPr>
          <a:xfrm>
            <a:off x="724778" y="-185280"/>
            <a:ext cx="7876905" cy="10287000"/>
          </a:xfrm>
          <a:prstGeom prst="rect">
            <a:avLst/>
          </a:prstGeom>
        </p:spPr>
      </p:pic>
      <p:pic>
        <p:nvPicPr>
          <p:cNvPr id="29" name="تصویر 28">
            <a:extLst>
              <a:ext uri="{FF2B5EF4-FFF2-40B4-BE49-F238E27FC236}">
                <a16:creationId xmlns:a16="http://schemas.microsoft.com/office/drawing/2014/main" id="{F352E76C-6717-5862-9BD0-C15DA10283E0}"/>
              </a:ext>
            </a:extLst>
          </p:cNvPr>
          <p:cNvPicPr>
            <a:picLocks noChangeAspect="1"/>
          </p:cNvPicPr>
          <p:nvPr/>
        </p:nvPicPr>
        <p:blipFill>
          <a:blip r:embed="rId13"/>
          <a:stretch>
            <a:fillRect/>
          </a:stretch>
        </p:blipFill>
        <p:spPr>
          <a:xfrm>
            <a:off x="1366071" y="681506"/>
            <a:ext cx="6594320" cy="8553429"/>
          </a:xfrm>
          <a:prstGeom prst="rect">
            <a:avLst/>
          </a:prstGeom>
        </p:spPr>
      </p:pic>
      <p:sp>
        <p:nvSpPr>
          <p:cNvPr id="31" name="کادر متن 30">
            <a:extLst>
              <a:ext uri="{FF2B5EF4-FFF2-40B4-BE49-F238E27FC236}">
                <a16:creationId xmlns:a16="http://schemas.microsoft.com/office/drawing/2014/main" id="{12C45965-27A3-AC6A-4999-815E4907A47F}"/>
              </a:ext>
            </a:extLst>
          </p:cNvPr>
          <p:cNvSpPr txBox="1"/>
          <p:nvPr/>
        </p:nvSpPr>
        <p:spPr>
          <a:xfrm>
            <a:off x="1505716" y="1373701"/>
            <a:ext cx="7275978" cy="7848302"/>
          </a:xfrm>
          <a:prstGeom prst="rect">
            <a:avLst/>
          </a:prstGeom>
          <a:noFill/>
        </p:spPr>
        <p:txBody>
          <a:bodyPr wrap="square">
            <a:spAutoFit/>
          </a:bodyPr>
          <a:lstStyle/>
          <a:p>
            <a:r>
              <a:rPr lang="en-US" sz="2800" dirty="0">
                <a:latin typeface="Arial Black" panose="020B0A04020102020204" pitchFamily="34" charset="0"/>
              </a:rPr>
              <a:t>Humidification </a:t>
            </a:r>
          </a:p>
          <a:p>
            <a:endParaRPr lang="en-US" sz="2800" dirty="0">
              <a:latin typeface="Arial Black" panose="020B0A04020102020204" pitchFamily="34" charset="0"/>
            </a:endParaRPr>
          </a:p>
          <a:p>
            <a:r>
              <a:rPr lang="en-US" sz="2800" dirty="0">
                <a:latin typeface="Arial Black" panose="020B0A04020102020204" pitchFamily="34" charset="0"/>
              </a:rPr>
              <a:t>Suctioning </a:t>
            </a:r>
          </a:p>
          <a:p>
            <a:endParaRPr lang="en-US" sz="2800" dirty="0">
              <a:latin typeface="Arial Black" panose="020B0A04020102020204" pitchFamily="34" charset="0"/>
            </a:endParaRPr>
          </a:p>
          <a:p>
            <a:r>
              <a:rPr lang="en-US" sz="2800" dirty="0">
                <a:latin typeface="Arial Black" panose="020B0A04020102020204" pitchFamily="34" charset="0"/>
              </a:rPr>
              <a:t> Management of abnormal secretions</a:t>
            </a:r>
          </a:p>
          <a:p>
            <a:endParaRPr lang="en-US" sz="2800" dirty="0">
              <a:latin typeface="Arial Black" panose="020B0A04020102020204" pitchFamily="34" charset="0"/>
            </a:endParaRPr>
          </a:p>
          <a:p>
            <a:r>
              <a:rPr lang="en-US" sz="2800" dirty="0">
                <a:latin typeface="Arial Black" panose="020B0A04020102020204" pitchFamily="34" charset="0"/>
              </a:rPr>
              <a:t>Tracheostomy tube tie changes </a:t>
            </a:r>
          </a:p>
          <a:p>
            <a:endParaRPr lang="en-US" sz="2800" dirty="0">
              <a:latin typeface="Arial Black" panose="020B0A04020102020204" pitchFamily="34" charset="0"/>
            </a:endParaRPr>
          </a:p>
          <a:p>
            <a:r>
              <a:rPr lang="en-US" sz="2800" dirty="0">
                <a:latin typeface="Arial Black" panose="020B0A04020102020204" pitchFamily="34" charset="0"/>
              </a:rPr>
              <a:t> Tracheostomy tube changes </a:t>
            </a:r>
          </a:p>
          <a:p>
            <a:endParaRPr lang="en-US" sz="2800" dirty="0">
              <a:latin typeface="Arial Black" panose="020B0A04020102020204" pitchFamily="34" charset="0"/>
            </a:endParaRPr>
          </a:p>
          <a:p>
            <a:r>
              <a:rPr lang="en-US" sz="2800" dirty="0">
                <a:latin typeface="Arial Black" panose="020B0A04020102020204" pitchFamily="34" charset="0"/>
              </a:rPr>
              <a:t> Stoma care</a:t>
            </a:r>
          </a:p>
          <a:p>
            <a:endParaRPr lang="en-US" sz="2800" dirty="0">
              <a:latin typeface="Arial Black" panose="020B0A04020102020204" pitchFamily="34" charset="0"/>
            </a:endParaRPr>
          </a:p>
          <a:p>
            <a:r>
              <a:rPr lang="en-US" sz="2800" dirty="0">
                <a:latin typeface="Arial Black" panose="020B0A04020102020204" pitchFamily="34" charset="0"/>
              </a:rPr>
              <a:t>Feeding and nutrition </a:t>
            </a:r>
          </a:p>
          <a:p>
            <a:endParaRPr lang="en-US" sz="2800" dirty="0">
              <a:latin typeface="Arial Black" panose="020B0A04020102020204" pitchFamily="34" charset="0"/>
            </a:endParaRPr>
          </a:p>
          <a:p>
            <a:r>
              <a:rPr lang="en-US" sz="2800" dirty="0">
                <a:latin typeface="Arial Black" panose="020B0A04020102020204" pitchFamily="34" charset="0"/>
              </a:rPr>
              <a:t>Oral care </a:t>
            </a:r>
          </a:p>
          <a:p>
            <a:endParaRPr lang="en-US" sz="2800" dirty="0">
              <a:latin typeface="Arial Black" panose="020B0A04020102020204" pitchFamily="34" charset="0"/>
            </a:endParaRPr>
          </a:p>
          <a:p>
            <a:r>
              <a:rPr lang="en-US" sz="2800" dirty="0">
                <a:latin typeface="Arial Black" panose="020B0A04020102020204" pitchFamily="34" charset="0"/>
              </a:rPr>
              <a:t>Communication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4" name="Freeform 4"/>
          <p:cNvSpPr/>
          <p:nvPr/>
        </p:nvSpPr>
        <p:spPr>
          <a:xfrm>
            <a:off x="7543316" y="4135370"/>
            <a:ext cx="3834904" cy="6391507"/>
          </a:xfrm>
          <a:custGeom>
            <a:avLst/>
            <a:gdLst/>
            <a:ahLst/>
            <a:cxnLst/>
            <a:rect l="l" t="t" r="r" b="b"/>
            <a:pathLst>
              <a:path w="3834904" h="6391507">
                <a:moveTo>
                  <a:pt x="0" y="0"/>
                </a:moveTo>
                <a:lnTo>
                  <a:pt x="3834904" y="0"/>
                </a:lnTo>
                <a:lnTo>
                  <a:pt x="3834904" y="6391507"/>
                </a:lnTo>
                <a:lnTo>
                  <a:pt x="0" y="6391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3095957" y="-3538303"/>
            <a:ext cx="6191914" cy="6073635"/>
          </a:xfrm>
          <a:custGeom>
            <a:avLst/>
            <a:gdLst/>
            <a:ahLst/>
            <a:cxnLst/>
            <a:rect l="l" t="t" r="r" b="b"/>
            <a:pathLst>
              <a:path w="6191914" h="6073635">
                <a:moveTo>
                  <a:pt x="0" y="0"/>
                </a:moveTo>
                <a:lnTo>
                  <a:pt x="6191914" y="0"/>
                </a:lnTo>
                <a:lnTo>
                  <a:pt x="6191914" y="6073635"/>
                </a:lnTo>
                <a:lnTo>
                  <a:pt x="0" y="60736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5511100" y="-3036817"/>
            <a:ext cx="6191914" cy="6073635"/>
          </a:xfrm>
          <a:custGeom>
            <a:avLst/>
            <a:gdLst/>
            <a:ahLst/>
            <a:cxnLst/>
            <a:rect l="l" t="t" r="r" b="b"/>
            <a:pathLst>
              <a:path w="6191914" h="6073635">
                <a:moveTo>
                  <a:pt x="0" y="0"/>
                </a:moveTo>
                <a:lnTo>
                  <a:pt x="6191914" y="0"/>
                </a:lnTo>
                <a:lnTo>
                  <a:pt x="6191914" y="6073634"/>
                </a:lnTo>
                <a:lnTo>
                  <a:pt x="0" y="60736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37149">
            <a:off x="-400707" y="5998890"/>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137149">
            <a:off x="17420051" y="5998890"/>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11378220" y="4006560"/>
            <a:ext cx="6475985" cy="1745853"/>
          </a:xfrm>
          <a:prstGeom prst="rect">
            <a:avLst/>
          </a:prstGeom>
        </p:spPr>
        <p:txBody>
          <a:bodyPr lIns="0" tIns="0" rIns="0" bIns="0" rtlCol="0" anchor="t">
            <a:spAutoFit/>
          </a:bodyPr>
          <a:lstStyle/>
          <a:p>
            <a:pPr algn="ctr">
              <a:lnSpc>
                <a:spcPts val="3499"/>
              </a:lnSpc>
            </a:pPr>
            <a:r>
              <a:rPr lang="en-US" sz="2499" dirty="0">
                <a:solidFill>
                  <a:srgbClr val="222366"/>
                </a:solidFill>
                <a:latin typeface="Public Sans"/>
                <a:ea typeface="Public Sans"/>
                <a:cs typeface="Public Sans"/>
                <a:sym typeface="Public Sans"/>
              </a:rPr>
              <a:t>Lorem ipsum dolor sit </a:t>
            </a:r>
            <a:r>
              <a:rPr lang="en-US" sz="2499" dirty="0" err="1">
                <a:solidFill>
                  <a:srgbClr val="222366"/>
                </a:solidFill>
                <a:latin typeface="Public Sans"/>
                <a:ea typeface="Public Sans"/>
                <a:cs typeface="Public Sans"/>
                <a:sym typeface="Public Sans"/>
              </a:rPr>
              <a:t>amet</a:t>
            </a:r>
            <a:r>
              <a:rPr lang="en-US" sz="2499" dirty="0">
                <a:solidFill>
                  <a:srgbClr val="222366"/>
                </a:solidFill>
                <a:latin typeface="Public Sans"/>
                <a:ea typeface="Public Sans"/>
                <a:cs typeface="Public Sans"/>
                <a:sym typeface="Public Sans"/>
              </a:rPr>
              <a:t>, </a:t>
            </a:r>
            <a:r>
              <a:rPr lang="en-US" sz="2499" dirty="0" err="1">
                <a:solidFill>
                  <a:srgbClr val="222366"/>
                </a:solidFill>
                <a:latin typeface="Public Sans"/>
                <a:ea typeface="Public Sans"/>
                <a:cs typeface="Public Sans"/>
                <a:sym typeface="Public Sans"/>
              </a:rPr>
              <a:t>consectetur</a:t>
            </a:r>
            <a:r>
              <a:rPr lang="en-US" sz="2499" dirty="0">
                <a:solidFill>
                  <a:srgbClr val="222366"/>
                </a:solidFill>
                <a:latin typeface="Public Sans"/>
                <a:ea typeface="Public Sans"/>
                <a:cs typeface="Public Sans"/>
                <a:sym typeface="Public Sans"/>
              </a:rPr>
              <a:t> </a:t>
            </a:r>
            <a:r>
              <a:rPr lang="en-US" sz="2499" dirty="0" err="1">
                <a:solidFill>
                  <a:srgbClr val="222366"/>
                </a:solidFill>
                <a:latin typeface="Public Sans"/>
                <a:ea typeface="Public Sans"/>
                <a:cs typeface="Public Sans"/>
                <a:sym typeface="Public Sans"/>
              </a:rPr>
              <a:t>adipiscing</a:t>
            </a:r>
            <a:r>
              <a:rPr lang="en-US" sz="2499" dirty="0">
                <a:solidFill>
                  <a:srgbClr val="222366"/>
                </a:solidFill>
                <a:latin typeface="Public Sans"/>
                <a:ea typeface="Public Sans"/>
                <a:cs typeface="Public Sans"/>
                <a:sym typeface="Public Sans"/>
              </a:rPr>
              <a:t> </a:t>
            </a:r>
            <a:r>
              <a:rPr lang="en-US" sz="2499" dirty="0" err="1">
                <a:solidFill>
                  <a:srgbClr val="222366"/>
                </a:solidFill>
                <a:latin typeface="Public Sans"/>
                <a:ea typeface="Public Sans"/>
                <a:cs typeface="Public Sans"/>
                <a:sym typeface="Public Sans"/>
              </a:rPr>
              <a:t>elit</a:t>
            </a:r>
            <a:r>
              <a:rPr lang="en-US" sz="2499" dirty="0">
                <a:solidFill>
                  <a:srgbClr val="222366"/>
                </a:solidFill>
                <a:latin typeface="Public Sans"/>
                <a:ea typeface="Public Sans"/>
                <a:cs typeface="Public Sans"/>
                <a:sym typeface="Public Sans"/>
              </a:rPr>
              <a:t>. </a:t>
            </a:r>
            <a:r>
              <a:rPr lang="en-US" sz="2499" dirty="0" err="1">
                <a:solidFill>
                  <a:srgbClr val="222366"/>
                </a:solidFill>
                <a:latin typeface="Public Sans"/>
                <a:ea typeface="Public Sans"/>
                <a:cs typeface="Public Sans"/>
                <a:sym typeface="Public Sans"/>
              </a:rPr>
              <a:t>Suspendisse</a:t>
            </a:r>
            <a:r>
              <a:rPr lang="en-US" sz="2499" dirty="0">
                <a:solidFill>
                  <a:srgbClr val="222366"/>
                </a:solidFill>
                <a:latin typeface="Public Sans"/>
                <a:ea typeface="Public Sans"/>
                <a:cs typeface="Public Sans"/>
                <a:sym typeface="Public Sans"/>
              </a:rPr>
              <a:t> sed </a:t>
            </a:r>
            <a:r>
              <a:rPr lang="en-US" sz="2499" dirty="0" err="1">
                <a:solidFill>
                  <a:srgbClr val="222366"/>
                </a:solidFill>
                <a:latin typeface="Public Sans"/>
                <a:ea typeface="Public Sans"/>
                <a:cs typeface="Public Sans"/>
                <a:sym typeface="Public Sans"/>
              </a:rPr>
              <a:t>purus</a:t>
            </a:r>
            <a:r>
              <a:rPr lang="en-US" sz="2499" dirty="0">
                <a:solidFill>
                  <a:srgbClr val="222366"/>
                </a:solidFill>
                <a:latin typeface="Public Sans"/>
                <a:ea typeface="Public Sans"/>
                <a:cs typeface="Public Sans"/>
                <a:sym typeface="Public Sans"/>
              </a:rPr>
              <a:t> </a:t>
            </a:r>
            <a:r>
              <a:rPr lang="en-US" sz="2499" dirty="0" err="1">
                <a:solidFill>
                  <a:srgbClr val="222366"/>
                </a:solidFill>
                <a:latin typeface="Public Sans"/>
                <a:ea typeface="Public Sans"/>
                <a:cs typeface="Public Sans"/>
                <a:sym typeface="Public Sans"/>
              </a:rPr>
              <a:t>hendrerit</a:t>
            </a:r>
            <a:r>
              <a:rPr lang="en-US" sz="2499" dirty="0">
                <a:solidFill>
                  <a:srgbClr val="222366"/>
                </a:solidFill>
                <a:latin typeface="Public Sans"/>
                <a:ea typeface="Public Sans"/>
                <a:cs typeface="Public Sans"/>
                <a:sym typeface="Public Sans"/>
              </a:rPr>
              <a:t>, </a:t>
            </a:r>
            <a:r>
              <a:rPr lang="en-US" sz="2499" dirty="0" err="1">
                <a:solidFill>
                  <a:srgbClr val="222366"/>
                </a:solidFill>
                <a:latin typeface="Public Sans"/>
                <a:ea typeface="Public Sans"/>
                <a:cs typeface="Public Sans"/>
                <a:sym typeface="Public Sans"/>
              </a:rPr>
              <a:t>consequat</a:t>
            </a:r>
            <a:r>
              <a:rPr lang="en-US" sz="2499" dirty="0">
                <a:solidFill>
                  <a:srgbClr val="222366"/>
                </a:solidFill>
                <a:latin typeface="Public Sans"/>
                <a:ea typeface="Public Sans"/>
                <a:cs typeface="Public Sans"/>
                <a:sym typeface="Public Sans"/>
              </a:rPr>
              <a:t> eros at, </a:t>
            </a:r>
            <a:r>
              <a:rPr lang="en-US" sz="2499" dirty="0" err="1">
                <a:solidFill>
                  <a:srgbClr val="222366"/>
                </a:solidFill>
                <a:latin typeface="Public Sans"/>
                <a:ea typeface="Public Sans"/>
                <a:cs typeface="Public Sans"/>
                <a:sym typeface="Public Sans"/>
              </a:rPr>
              <a:t>faucibus</a:t>
            </a:r>
            <a:r>
              <a:rPr lang="en-US" sz="2499" dirty="0">
                <a:solidFill>
                  <a:srgbClr val="222366"/>
                </a:solidFill>
                <a:latin typeface="Public Sans"/>
                <a:ea typeface="Public Sans"/>
                <a:cs typeface="Public Sans"/>
                <a:sym typeface="Public Sans"/>
              </a:rPr>
              <a:t> </a:t>
            </a:r>
            <a:r>
              <a:rPr lang="en-US" sz="2499" dirty="0" err="1">
                <a:solidFill>
                  <a:srgbClr val="222366"/>
                </a:solidFill>
                <a:latin typeface="Public Sans"/>
                <a:ea typeface="Public Sans"/>
                <a:cs typeface="Public Sans"/>
                <a:sym typeface="Public Sans"/>
              </a:rPr>
              <a:t>leo</a:t>
            </a:r>
            <a:r>
              <a:rPr lang="en-US" sz="2499" dirty="0">
                <a:solidFill>
                  <a:srgbClr val="222366"/>
                </a:solidFill>
                <a:latin typeface="Public Sans"/>
                <a:ea typeface="Public Sans"/>
                <a:cs typeface="Public Sans"/>
                <a:sym typeface="Public Sans"/>
              </a:rPr>
              <a:t>. Duis </a:t>
            </a:r>
            <a:r>
              <a:rPr lang="en-US" sz="2499" dirty="0" err="1">
                <a:solidFill>
                  <a:srgbClr val="222366"/>
                </a:solidFill>
                <a:latin typeface="Public Sans"/>
                <a:ea typeface="Public Sans"/>
                <a:cs typeface="Public Sans"/>
                <a:sym typeface="Public Sans"/>
              </a:rPr>
              <a:t>ornare</a:t>
            </a:r>
            <a:r>
              <a:rPr lang="en-US" sz="2499" dirty="0">
                <a:solidFill>
                  <a:srgbClr val="222366"/>
                </a:solidFill>
                <a:latin typeface="Public Sans"/>
                <a:ea typeface="Public Sans"/>
                <a:cs typeface="Public Sans"/>
                <a:sym typeface="Public Sans"/>
              </a:rPr>
              <a:t> tempus </a:t>
            </a:r>
            <a:r>
              <a:rPr lang="en-US" sz="2499" dirty="0" err="1">
                <a:solidFill>
                  <a:srgbClr val="222366"/>
                </a:solidFill>
                <a:latin typeface="Public Sans"/>
                <a:ea typeface="Public Sans"/>
                <a:cs typeface="Public Sans"/>
                <a:sym typeface="Public Sans"/>
              </a:rPr>
              <a:t>lacus</a:t>
            </a:r>
            <a:r>
              <a:rPr lang="en-US" sz="2499" dirty="0">
                <a:solidFill>
                  <a:srgbClr val="222366"/>
                </a:solidFill>
                <a:latin typeface="Public Sans"/>
                <a:ea typeface="Public Sans"/>
                <a:cs typeface="Public Sans"/>
                <a:sym typeface="Public Sans"/>
              </a:rPr>
              <a:t> id porta. </a:t>
            </a:r>
          </a:p>
        </p:txBody>
      </p:sp>
      <p:sp>
        <p:nvSpPr>
          <p:cNvPr id="12" name="TextBox 12"/>
          <p:cNvSpPr txBox="1"/>
          <p:nvPr/>
        </p:nvSpPr>
        <p:spPr>
          <a:xfrm>
            <a:off x="11378220" y="3297332"/>
            <a:ext cx="6475985" cy="547304"/>
          </a:xfrm>
          <a:prstGeom prst="rect">
            <a:avLst/>
          </a:prstGeom>
        </p:spPr>
        <p:txBody>
          <a:bodyPr lIns="0" tIns="0" rIns="0" bIns="0" rtlCol="0" anchor="t">
            <a:spAutoFit/>
          </a:bodyPr>
          <a:lstStyle/>
          <a:p>
            <a:pPr algn="ctr">
              <a:lnSpc>
                <a:spcPts val="4480"/>
              </a:lnSpc>
            </a:pPr>
            <a:r>
              <a:rPr lang="en-US" sz="3200" b="1">
                <a:solidFill>
                  <a:srgbClr val="222366"/>
                </a:solidFill>
                <a:latin typeface="Public Sans Heavy"/>
                <a:ea typeface="Public Sans Heavy"/>
                <a:cs typeface="Public Sans Heavy"/>
                <a:sym typeface="Public Sans Heavy"/>
              </a:rPr>
              <a:t>Example 02</a:t>
            </a:r>
          </a:p>
        </p:txBody>
      </p:sp>
      <p:sp>
        <p:nvSpPr>
          <p:cNvPr id="15" name="TextBox 15"/>
          <p:cNvSpPr txBox="1"/>
          <p:nvPr/>
        </p:nvSpPr>
        <p:spPr>
          <a:xfrm>
            <a:off x="12308279" y="7223643"/>
            <a:ext cx="4951021" cy="2621955"/>
          </a:xfrm>
          <a:prstGeom prst="rect">
            <a:avLst/>
          </a:prstGeom>
        </p:spPr>
        <p:txBody>
          <a:bodyPr lIns="0" tIns="0" rIns="0" bIns="0" rtlCol="0" anchor="t">
            <a:spAutoFit/>
          </a:bodyPr>
          <a:lstStyle/>
          <a:p>
            <a:pPr algn="ctr">
              <a:lnSpc>
                <a:spcPts val="3499"/>
              </a:lnSpc>
            </a:pPr>
            <a:r>
              <a:rPr lang="en-US" sz="2499">
                <a:solidFill>
                  <a:srgbClr val="222366"/>
                </a:solidFill>
                <a:latin typeface="Public Sans"/>
                <a:ea typeface="Public Sans"/>
                <a:cs typeface="Public Sans"/>
                <a:sym typeface="Public Sans"/>
              </a:rPr>
              <a:t>Lorem ipsum dolor sit amet, consectetur adipiscing elit. Suspendisse sed purus hendrerit, consequat eros at, faucibus leo. Duis ornare tempus lacus id porta. </a:t>
            </a:r>
          </a:p>
        </p:txBody>
      </p:sp>
      <p:sp>
        <p:nvSpPr>
          <p:cNvPr id="16" name="TextBox 16"/>
          <p:cNvSpPr txBox="1"/>
          <p:nvPr/>
        </p:nvSpPr>
        <p:spPr>
          <a:xfrm>
            <a:off x="12308279" y="6514414"/>
            <a:ext cx="4951021" cy="547304"/>
          </a:xfrm>
          <a:prstGeom prst="rect">
            <a:avLst/>
          </a:prstGeom>
        </p:spPr>
        <p:txBody>
          <a:bodyPr lIns="0" tIns="0" rIns="0" bIns="0" rtlCol="0" anchor="t">
            <a:spAutoFit/>
          </a:bodyPr>
          <a:lstStyle/>
          <a:p>
            <a:pPr algn="ctr">
              <a:lnSpc>
                <a:spcPts val="4480"/>
              </a:lnSpc>
            </a:pPr>
            <a:r>
              <a:rPr lang="en-US" sz="3200" b="1">
                <a:solidFill>
                  <a:srgbClr val="222366"/>
                </a:solidFill>
                <a:latin typeface="Public Sans Heavy"/>
                <a:ea typeface="Public Sans Heavy"/>
                <a:cs typeface="Public Sans Heavy"/>
                <a:sym typeface="Public Sans Heavy"/>
              </a:rPr>
              <a:t>Example 04</a:t>
            </a:r>
          </a:p>
        </p:txBody>
      </p:sp>
      <p:sp>
        <p:nvSpPr>
          <p:cNvPr id="17" name="TextBox 17"/>
          <p:cNvSpPr txBox="1"/>
          <p:nvPr/>
        </p:nvSpPr>
        <p:spPr>
          <a:xfrm>
            <a:off x="1417659" y="82367"/>
            <a:ext cx="14942136" cy="2129365"/>
          </a:xfrm>
          <a:prstGeom prst="rect">
            <a:avLst/>
          </a:prstGeom>
        </p:spPr>
        <p:txBody>
          <a:bodyPr lIns="0" tIns="0" rIns="0" bIns="0" rtlCol="0" anchor="t">
            <a:spAutoFit/>
          </a:bodyPr>
          <a:lstStyle/>
          <a:p>
            <a:pPr algn="ctr">
              <a:lnSpc>
                <a:spcPts val="8819"/>
              </a:lnSpc>
            </a:pPr>
            <a:r>
              <a:rPr lang="en-US" sz="6300" dirty="0">
                <a:solidFill>
                  <a:srgbClr val="222366"/>
                </a:solidFill>
                <a:latin typeface="Brick Sans"/>
                <a:ea typeface="Brick Sans"/>
                <a:cs typeface="Brick Sans"/>
                <a:sym typeface="Brick Sans"/>
              </a:rPr>
              <a:t>Checklist for tracheostomy suctioning:</a:t>
            </a:r>
          </a:p>
        </p:txBody>
      </p:sp>
      <p:sp>
        <p:nvSpPr>
          <p:cNvPr id="19" name="مستطیل 18">
            <a:extLst>
              <a:ext uri="{FF2B5EF4-FFF2-40B4-BE49-F238E27FC236}">
                <a16:creationId xmlns:a16="http://schemas.microsoft.com/office/drawing/2014/main" id="{4A4773D2-B97A-77C8-2F27-918F47180AC3}"/>
              </a:ext>
            </a:extLst>
          </p:cNvPr>
          <p:cNvSpPr/>
          <p:nvPr/>
        </p:nvSpPr>
        <p:spPr>
          <a:xfrm>
            <a:off x="1190051" y="2401081"/>
            <a:ext cx="6191914" cy="74445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تصویر 19">
            <a:extLst>
              <a:ext uri="{FF2B5EF4-FFF2-40B4-BE49-F238E27FC236}">
                <a16:creationId xmlns:a16="http://schemas.microsoft.com/office/drawing/2014/main" id="{7483A10C-FF69-539C-E006-B2A37FB5F0FC}"/>
              </a:ext>
            </a:extLst>
          </p:cNvPr>
          <p:cNvPicPr>
            <a:picLocks noChangeAspect="1"/>
          </p:cNvPicPr>
          <p:nvPr/>
        </p:nvPicPr>
        <p:blipFill>
          <a:blip r:embed="rId8"/>
          <a:stretch>
            <a:fillRect/>
          </a:stretch>
        </p:blipFill>
        <p:spPr>
          <a:xfrm>
            <a:off x="987786" y="2019300"/>
            <a:ext cx="6596444" cy="8228902"/>
          </a:xfrm>
          <a:prstGeom prst="rect">
            <a:avLst/>
          </a:prstGeom>
        </p:spPr>
      </p:pic>
      <p:sp>
        <p:nvSpPr>
          <p:cNvPr id="22" name="کادر متن 21">
            <a:extLst>
              <a:ext uri="{FF2B5EF4-FFF2-40B4-BE49-F238E27FC236}">
                <a16:creationId xmlns:a16="http://schemas.microsoft.com/office/drawing/2014/main" id="{A1EC34CF-565D-EF01-ACCD-065C388414CE}"/>
              </a:ext>
            </a:extLst>
          </p:cNvPr>
          <p:cNvSpPr txBox="1"/>
          <p:nvPr/>
        </p:nvSpPr>
        <p:spPr>
          <a:xfrm>
            <a:off x="1417659" y="2691631"/>
            <a:ext cx="5625471" cy="6001643"/>
          </a:xfrm>
          <a:prstGeom prst="rect">
            <a:avLst/>
          </a:prstGeom>
          <a:noFill/>
        </p:spPr>
        <p:txBody>
          <a:bodyPr wrap="square">
            <a:spAutoFit/>
          </a:bodyPr>
          <a:lstStyle/>
          <a:p>
            <a:r>
              <a:rPr lang="en-US" sz="3200" dirty="0">
                <a:latin typeface="Arial Black" panose="020B0A04020102020204" pitchFamily="34" charset="0"/>
              </a:rPr>
              <a:t>Tracheostomy suctioning may be performed with open or closed technique. Open suctioning requires disconnection of the patient from the oxygen source, whereas closed suctioning uses an inline suctioning catheter that does not require disconnection.</a:t>
            </a:r>
          </a:p>
        </p:txBody>
      </p:sp>
      <p:pic>
        <p:nvPicPr>
          <p:cNvPr id="23" name="تصویر 22">
            <a:extLst>
              <a:ext uri="{FF2B5EF4-FFF2-40B4-BE49-F238E27FC236}">
                <a16:creationId xmlns:a16="http://schemas.microsoft.com/office/drawing/2014/main" id="{D42EB6CF-C1D7-C8F7-D7D1-79E29D468416}"/>
              </a:ext>
            </a:extLst>
          </p:cNvPr>
          <p:cNvPicPr>
            <a:picLocks noChangeAspect="1"/>
          </p:cNvPicPr>
          <p:nvPr/>
        </p:nvPicPr>
        <p:blipFill>
          <a:blip r:embed="rId9"/>
          <a:stretch>
            <a:fillRect/>
          </a:stretch>
        </p:blipFill>
        <p:spPr>
          <a:xfrm>
            <a:off x="11257761" y="1974320"/>
            <a:ext cx="6596444" cy="8230313"/>
          </a:xfrm>
          <a:prstGeom prst="rect">
            <a:avLst/>
          </a:prstGeom>
        </p:spPr>
      </p:pic>
      <p:sp>
        <p:nvSpPr>
          <p:cNvPr id="25" name="کادر متن 24">
            <a:extLst>
              <a:ext uri="{FF2B5EF4-FFF2-40B4-BE49-F238E27FC236}">
                <a16:creationId xmlns:a16="http://schemas.microsoft.com/office/drawing/2014/main" id="{875E5FDC-0E80-B6CC-4FE4-7D01D93D92C4}"/>
              </a:ext>
            </a:extLst>
          </p:cNvPr>
          <p:cNvSpPr txBox="1"/>
          <p:nvPr/>
        </p:nvSpPr>
        <p:spPr>
          <a:xfrm>
            <a:off x="11520255" y="2401081"/>
            <a:ext cx="6191914" cy="6740307"/>
          </a:xfrm>
          <a:prstGeom prst="rect">
            <a:avLst/>
          </a:prstGeom>
          <a:noFill/>
        </p:spPr>
        <p:txBody>
          <a:bodyPr wrap="square">
            <a:spAutoFit/>
          </a:bodyPr>
          <a:lstStyle/>
          <a:p>
            <a:r>
              <a:rPr lang="en-US" sz="2400" dirty="0">
                <a:latin typeface="Arial Black" panose="020B0A04020102020204" pitchFamily="34" charset="0"/>
              </a:rPr>
              <a:t>Indications for tracheostomy suctioning include the following:</a:t>
            </a:r>
          </a:p>
          <a:p>
            <a:endParaRPr lang="en-US" sz="2400" dirty="0">
              <a:latin typeface="Arial Black" panose="020B0A04020102020204" pitchFamily="34" charset="0"/>
            </a:endParaRPr>
          </a:p>
          <a:p>
            <a:r>
              <a:rPr lang="en-US" sz="2400" dirty="0">
                <a:latin typeface="Arial Black" panose="020B0A04020102020204" pitchFamily="34" charset="0"/>
              </a:rPr>
              <a:t>The need to maintain the patency and integrity of the artificial airway</a:t>
            </a:r>
          </a:p>
          <a:p>
            <a:endParaRPr lang="en-US" sz="2400" dirty="0">
              <a:latin typeface="Arial Black" panose="020B0A04020102020204" pitchFamily="34" charset="0"/>
            </a:endParaRPr>
          </a:p>
          <a:p>
            <a:r>
              <a:rPr lang="en-US" sz="2400" dirty="0">
                <a:latin typeface="Arial Black" panose="020B0A04020102020204" pitchFamily="34" charset="0"/>
              </a:rPr>
              <a:t>Deterioration of oxygen saturation and/or arterial blood gas values</a:t>
            </a:r>
          </a:p>
          <a:p>
            <a:endParaRPr lang="en-US" sz="2400" dirty="0">
              <a:latin typeface="Arial Black" panose="020B0A04020102020204" pitchFamily="34" charset="0"/>
            </a:endParaRPr>
          </a:p>
          <a:p>
            <a:r>
              <a:rPr lang="en-US" sz="2400" dirty="0">
                <a:latin typeface="Arial Black" panose="020B0A04020102020204" pitchFamily="34" charset="0"/>
              </a:rPr>
              <a:t>Visible secretions in the airway</a:t>
            </a:r>
          </a:p>
          <a:p>
            <a:endParaRPr lang="en-US" sz="2400" dirty="0">
              <a:latin typeface="Arial Black" panose="020B0A04020102020204" pitchFamily="34" charset="0"/>
            </a:endParaRPr>
          </a:p>
          <a:p>
            <a:r>
              <a:rPr lang="en-US" sz="2400" dirty="0">
                <a:latin typeface="Arial Black" panose="020B0A04020102020204" pitchFamily="34" charset="0"/>
              </a:rPr>
              <a:t>The patient’s inability to generate an effective spontaneous cough</a:t>
            </a:r>
          </a:p>
          <a:p>
            <a:endParaRPr lang="en-US" sz="2400" dirty="0">
              <a:latin typeface="Arial Black" panose="020B0A04020102020204" pitchFamily="34" charset="0"/>
            </a:endParaRPr>
          </a:p>
          <a:p>
            <a:r>
              <a:rPr lang="en-US" sz="2400" dirty="0">
                <a:latin typeface="Arial Black" panose="020B0A04020102020204" pitchFamily="34" charset="0"/>
              </a:rPr>
              <a:t>Acute respiratory distress</a:t>
            </a:r>
          </a:p>
          <a:p>
            <a:endParaRPr lang="en-US" sz="2400" dirty="0">
              <a:latin typeface="Arial Black" panose="020B0A04020102020204" pitchFamily="34" charset="0"/>
            </a:endParaRPr>
          </a:p>
          <a:p>
            <a:r>
              <a:rPr lang="en-US" sz="2400" dirty="0">
                <a:latin typeface="Arial Black" panose="020B0A04020102020204" pitchFamily="34" charset="0"/>
              </a:rPr>
              <a:t>Suspected aspiration of gastric or upper-airway secretions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a:extLst>
            <a:ext uri="{FF2B5EF4-FFF2-40B4-BE49-F238E27FC236}">
              <a16:creationId xmlns:a16="http://schemas.microsoft.com/office/drawing/2014/main" id="{63738C33-1D69-FFC1-D986-D050D0A0731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9DB076B-C75A-BF39-400F-79FBAA48F113}"/>
              </a:ext>
            </a:extLst>
          </p:cNvPr>
          <p:cNvSpPr/>
          <p:nvPr/>
        </p:nvSpPr>
        <p:spPr>
          <a:xfrm>
            <a:off x="-1163445" y="-318668"/>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05E239B5-8CA1-039C-5A7E-1567B1391C0B}"/>
              </a:ext>
            </a:extLst>
          </p:cNvPr>
          <p:cNvSpPr/>
          <p:nvPr/>
        </p:nvSpPr>
        <p:spPr>
          <a:xfrm>
            <a:off x="1725949" y="1997442"/>
            <a:ext cx="7399403" cy="11629710"/>
          </a:xfrm>
          <a:custGeom>
            <a:avLst/>
            <a:gdLst/>
            <a:ahLst/>
            <a:cxnLst/>
            <a:rect l="l" t="t" r="r" b="b"/>
            <a:pathLst>
              <a:path w="7399403" h="11629710">
                <a:moveTo>
                  <a:pt x="0" y="0"/>
                </a:moveTo>
                <a:lnTo>
                  <a:pt x="7399403" y="0"/>
                </a:lnTo>
                <a:lnTo>
                  <a:pt x="7399403" y="11629710"/>
                </a:lnTo>
                <a:lnTo>
                  <a:pt x="0" y="116297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a:extLst>
              <a:ext uri="{FF2B5EF4-FFF2-40B4-BE49-F238E27FC236}">
                <a16:creationId xmlns:a16="http://schemas.microsoft.com/office/drawing/2014/main" id="{3DD5F63F-C62A-A044-2461-461F7BBFDA3F}"/>
              </a:ext>
            </a:extLst>
          </p:cNvPr>
          <p:cNvGrpSpPr/>
          <p:nvPr/>
        </p:nvGrpSpPr>
        <p:grpSpPr>
          <a:xfrm>
            <a:off x="2511743" y="3778974"/>
            <a:ext cx="5694209" cy="8280195"/>
            <a:chOff x="0" y="0"/>
            <a:chExt cx="812800" cy="1181928"/>
          </a:xfrm>
        </p:grpSpPr>
        <p:sp>
          <p:nvSpPr>
            <p:cNvPr id="5" name="Freeform 5">
              <a:extLst>
                <a:ext uri="{FF2B5EF4-FFF2-40B4-BE49-F238E27FC236}">
                  <a16:creationId xmlns:a16="http://schemas.microsoft.com/office/drawing/2014/main" id="{DFB34A07-396D-E50A-7C3A-0C7E8D3D2496}"/>
                </a:ext>
              </a:extLst>
            </p:cNvPr>
            <p:cNvSpPr/>
            <p:nvPr/>
          </p:nvSpPr>
          <p:spPr>
            <a:xfrm>
              <a:off x="0" y="0"/>
              <a:ext cx="812800" cy="1181927"/>
            </a:xfrm>
            <a:custGeom>
              <a:avLst/>
              <a:gdLst/>
              <a:ahLst/>
              <a:cxnLst/>
              <a:rect l="l" t="t" r="r" b="b"/>
              <a:pathLst>
                <a:path w="812800" h="1181927">
                  <a:moveTo>
                    <a:pt x="0" y="0"/>
                  </a:moveTo>
                  <a:lnTo>
                    <a:pt x="812800" y="0"/>
                  </a:lnTo>
                  <a:lnTo>
                    <a:pt x="812800" y="1181927"/>
                  </a:lnTo>
                  <a:lnTo>
                    <a:pt x="0" y="1181927"/>
                  </a:lnTo>
                  <a:close/>
                </a:path>
              </a:pathLst>
            </a:custGeom>
            <a:solidFill>
              <a:srgbClr val="E9EAF6"/>
            </a:solidFill>
          </p:spPr>
        </p:sp>
        <p:sp>
          <p:nvSpPr>
            <p:cNvPr id="6" name="TextBox 6">
              <a:extLst>
                <a:ext uri="{FF2B5EF4-FFF2-40B4-BE49-F238E27FC236}">
                  <a16:creationId xmlns:a16="http://schemas.microsoft.com/office/drawing/2014/main" id="{51270E76-999B-F6B8-7AFF-610AFCB9CA14}"/>
                </a:ext>
              </a:extLst>
            </p:cNvPr>
            <p:cNvSpPr txBox="1"/>
            <p:nvPr/>
          </p:nvSpPr>
          <p:spPr>
            <a:xfrm>
              <a:off x="0" y="-38100"/>
              <a:ext cx="812800" cy="122002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a:extLst>
              <a:ext uri="{FF2B5EF4-FFF2-40B4-BE49-F238E27FC236}">
                <a16:creationId xmlns:a16="http://schemas.microsoft.com/office/drawing/2014/main" id="{B962B8B3-F546-B91A-D2D6-D81C3854BED0}"/>
              </a:ext>
            </a:extLst>
          </p:cNvPr>
          <p:cNvSpPr/>
          <p:nvPr/>
        </p:nvSpPr>
        <p:spPr>
          <a:xfrm>
            <a:off x="10444927" y="1099306"/>
            <a:ext cx="7876905" cy="7726439"/>
          </a:xfrm>
          <a:custGeom>
            <a:avLst/>
            <a:gdLst/>
            <a:ahLst/>
            <a:cxnLst/>
            <a:rect l="l" t="t" r="r" b="b"/>
            <a:pathLst>
              <a:path w="7876905" h="7726439">
                <a:moveTo>
                  <a:pt x="0" y="0"/>
                </a:moveTo>
                <a:lnTo>
                  <a:pt x="7876905" y="0"/>
                </a:lnTo>
                <a:lnTo>
                  <a:pt x="7876905" y="7726438"/>
                </a:lnTo>
                <a:lnTo>
                  <a:pt x="0" y="7726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a:extLst>
              <a:ext uri="{FF2B5EF4-FFF2-40B4-BE49-F238E27FC236}">
                <a16:creationId xmlns:a16="http://schemas.microsoft.com/office/drawing/2014/main" id="{8F6FB897-C5C8-EC3E-9E7A-9556CD023679}"/>
              </a:ext>
            </a:extLst>
          </p:cNvPr>
          <p:cNvSpPr/>
          <p:nvPr/>
        </p:nvSpPr>
        <p:spPr>
          <a:xfrm>
            <a:off x="9698444" y="1997442"/>
            <a:ext cx="7399403" cy="11629710"/>
          </a:xfrm>
          <a:custGeom>
            <a:avLst/>
            <a:gdLst/>
            <a:ahLst/>
            <a:cxnLst/>
            <a:rect l="l" t="t" r="r" b="b"/>
            <a:pathLst>
              <a:path w="7399403" h="11629710">
                <a:moveTo>
                  <a:pt x="0" y="0"/>
                </a:moveTo>
                <a:lnTo>
                  <a:pt x="7399403" y="0"/>
                </a:lnTo>
                <a:lnTo>
                  <a:pt x="7399403" y="11629709"/>
                </a:lnTo>
                <a:lnTo>
                  <a:pt x="0" y="116297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9" name="Group 9">
            <a:extLst>
              <a:ext uri="{FF2B5EF4-FFF2-40B4-BE49-F238E27FC236}">
                <a16:creationId xmlns:a16="http://schemas.microsoft.com/office/drawing/2014/main" id="{94F9F34D-F976-2247-E1D4-ABFEBC1D50A0}"/>
              </a:ext>
            </a:extLst>
          </p:cNvPr>
          <p:cNvGrpSpPr/>
          <p:nvPr/>
        </p:nvGrpSpPr>
        <p:grpSpPr>
          <a:xfrm>
            <a:off x="10551040" y="4019510"/>
            <a:ext cx="5694209" cy="8280195"/>
            <a:chOff x="0" y="0"/>
            <a:chExt cx="812800" cy="1181928"/>
          </a:xfrm>
        </p:grpSpPr>
        <p:sp>
          <p:nvSpPr>
            <p:cNvPr id="10" name="Freeform 10">
              <a:extLst>
                <a:ext uri="{FF2B5EF4-FFF2-40B4-BE49-F238E27FC236}">
                  <a16:creationId xmlns:a16="http://schemas.microsoft.com/office/drawing/2014/main" id="{6F3306FD-6F4E-2050-6089-5A974DC0460E}"/>
                </a:ext>
              </a:extLst>
            </p:cNvPr>
            <p:cNvSpPr/>
            <p:nvPr/>
          </p:nvSpPr>
          <p:spPr>
            <a:xfrm>
              <a:off x="0" y="0"/>
              <a:ext cx="812800" cy="1181927"/>
            </a:xfrm>
            <a:custGeom>
              <a:avLst/>
              <a:gdLst/>
              <a:ahLst/>
              <a:cxnLst/>
              <a:rect l="l" t="t" r="r" b="b"/>
              <a:pathLst>
                <a:path w="812800" h="1181927">
                  <a:moveTo>
                    <a:pt x="0" y="0"/>
                  </a:moveTo>
                  <a:lnTo>
                    <a:pt x="812800" y="0"/>
                  </a:lnTo>
                  <a:lnTo>
                    <a:pt x="812800" y="1181927"/>
                  </a:lnTo>
                  <a:lnTo>
                    <a:pt x="0" y="1181927"/>
                  </a:lnTo>
                  <a:close/>
                </a:path>
              </a:pathLst>
            </a:custGeom>
            <a:solidFill>
              <a:srgbClr val="E9EAF6"/>
            </a:solidFill>
          </p:spPr>
        </p:sp>
        <p:sp>
          <p:nvSpPr>
            <p:cNvPr id="11" name="TextBox 11">
              <a:extLst>
                <a:ext uri="{FF2B5EF4-FFF2-40B4-BE49-F238E27FC236}">
                  <a16:creationId xmlns:a16="http://schemas.microsoft.com/office/drawing/2014/main" id="{51A2BB17-A7E9-C2B4-BF8C-F9D63A753DD9}"/>
                </a:ext>
              </a:extLst>
            </p:cNvPr>
            <p:cNvSpPr txBox="1"/>
            <p:nvPr/>
          </p:nvSpPr>
          <p:spPr>
            <a:xfrm>
              <a:off x="0" y="-38100"/>
              <a:ext cx="812800" cy="122002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a:extLst>
              <a:ext uri="{FF2B5EF4-FFF2-40B4-BE49-F238E27FC236}">
                <a16:creationId xmlns:a16="http://schemas.microsoft.com/office/drawing/2014/main" id="{6548C37D-991C-F36C-23AB-E2E88421CFCC}"/>
              </a:ext>
            </a:extLst>
          </p:cNvPr>
          <p:cNvSpPr/>
          <p:nvPr/>
        </p:nvSpPr>
        <p:spPr>
          <a:xfrm rot="-1257881">
            <a:off x="-481978" y="1723876"/>
            <a:ext cx="3021357" cy="2927969"/>
          </a:xfrm>
          <a:custGeom>
            <a:avLst/>
            <a:gdLst/>
            <a:ahLst/>
            <a:cxnLst/>
            <a:rect l="l" t="t" r="r" b="b"/>
            <a:pathLst>
              <a:path w="3021357" h="2927969">
                <a:moveTo>
                  <a:pt x="0" y="0"/>
                </a:moveTo>
                <a:lnTo>
                  <a:pt x="3021356" y="0"/>
                </a:lnTo>
                <a:lnTo>
                  <a:pt x="3021356" y="2927969"/>
                </a:lnTo>
                <a:lnTo>
                  <a:pt x="0" y="29279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a:extLst>
              <a:ext uri="{FF2B5EF4-FFF2-40B4-BE49-F238E27FC236}">
                <a16:creationId xmlns:a16="http://schemas.microsoft.com/office/drawing/2014/main" id="{15D233FE-0473-8E40-EF8B-AFC6FE616475}"/>
              </a:ext>
            </a:extLst>
          </p:cNvPr>
          <p:cNvSpPr/>
          <p:nvPr/>
        </p:nvSpPr>
        <p:spPr>
          <a:xfrm rot="-137149">
            <a:off x="9171401" y="3701601"/>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a:extLst>
              <a:ext uri="{FF2B5EF4-FFF2-40B4-BE49-F238E27FC236}">
                <a16:creationId xmlns:a16="http://schemas.microsoft.com/office/drawing/2014/main" id="{D70D6F7C-E437-A6C6-4F67-A216890A3383}"/>
              </a:ext>
            </a:extLst>
          </p:cNvPr>
          <p:cNvSpPr/>
          <p:nvPr/>
        </p:nvSpPr>
        <p:spPr>
          <a:xfrm rot="-1248570">
            <a:off x="15737581" y="-142512"/>
            <a:ext cx="2532247" cy="3608124"/>
          </a:xfrm>
          <a:custGeom>
            <a:avLst/>
            <a:gdLst/>
            <a:ahLst/>
            <a:cxnLst/>
            <a:rect l="l" t="t" r="r" b="b"/>
            <a:pathLst>
              <a:path w="2532247" h="3608124">
                <a:moveTo>
                  <a:pt x="0" y="0"/>
                </a:moveTo>
                <a:lnTo>
                  <a:pt x="2532248" y="0"/>
                </a:lnTo>
                <a:lnTo>
                  <a:pt x="2532248" y="3608124"/>
                </a:lnTo>
                <a:lnTo>
                  <a:pt x="0" y="36081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TextBox 19">
            <a:extLst>
              <a:ext uri="{FF2B5EF4-FFF2-40B4-BE49-F238E27FC236}">
                <a16:creationId xmlns:a16="http://schemas.microsoft.com/office/drawing/2014/main" id="{C2777E3F-3BB2-5621-079D-2B1B18E675C5}"/>
              </a:ext>
            </a:extLst>
          </p:cNvPr>
          <p:cNvSpPr txBox="1"/>
          <p:nvPr/>
        </p:nvSpPr>
        <p:spPr>
          <a:xfrm>
            <a:off x="3176597" y="581877"/>
            <a:ext cx="11934806" cy="1193788"/>
          </a:xfrm>
          <a:prstGeom prst="rect">
            <a:avLst/>
          </a:prstGeom>
        </p:spPr>
        <p:txBody>
          <a:bodyPr lIns="0" tIns="0" rIns="0" bIns="0" rtlCol="0" anchor="t">
            <a:spAutoFit/>
          </a:bodyPr>
          <a:lstStyle/>
          <a:p>
            <a:pPr marL="0" marR="0" lvl="0" indent="0" algn="ctr"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222366"/>
                </a:solidFill>
                <a:effectLst/>
                <a:uLnTx/>
                <a:uFillTx/>
                <a:latin typeface="Brick Sans"/>
                <a:ea typeface="Brick Sans"/>
                <a:cs typeface="Brick Sans"/>
                <a:sym typeface="Brick Sans"/>
              </a:rPr>
              <a:t>Self care</a:t>
            </a:r>
          </a:p>
        </p:txBody>
      </p:sp>
      <p:sp>
        <p:nvSpPr>
          <p:cNvPr id="21" name="کادر متن 20">
            <a:extLst>
              <a:ext uri="{FF2B5EF4-FFF2-40B4-BE49-F238E27FC236}">
                <a16:creationId xmlns:a16="http://schemas.microsoft.com/office/drawing/2014/main" id="{7B89F7B0-6551-0C6F-DF6D-A867AA524CCE}"/>
              </a:ext>
            </a:extLst>
          </p:cNvPr>
          <p:cNvSpPr txBox="1"/>
          <p:nvPr/>
        </p:nvSpPr>
        <p:spPr>
          <a:xfrm>
            <a:off x="2819658" y="4164697"/>
            <a:ext cx="542358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You will have a small amount of mucus around the tube. This is normal. The hole in your neck should be pink and painless.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It is important to keep the tube free of thick mucus. You should always carry an extra tube with you in case your tube gets plugged. Once you put in the new tube, clean the old one and keep it with you as your extra tube.</a:t>
            </a:r>
          </a:p>
        </p:txBody>
      </p:sp>
      <p:sp>
        <p:nvSpPr>
          <p:cNvPr id="23" name="کادر متن 22">
            <a:extLst>
              <a:ext uri="{FF2B5EF4-FFF2-40B4-BE49-F238E27FC236}">
                <a16:creationId xmlns:a16="http://schemas.microsoft.com/office/drawing/2014/main" id="{8EE3A5A6-42C1-F91A-8F24-DFC34D37E83C}"/>
              </a:ext>
            </a:extLst>
          </p:cNvPr>
          <p:cNvSpPr txBox="1"/>
          <p:nvPr/>
        </p:nvSpPr>
        <p:spPr>
          <a:xfrm>
            <a:off x="10638103" y="4055168"/>
            <a:ext cx="5694209"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When you cough, have a tissue or cloth ready to catch the mucus coming from your tube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Your nose will no longer keep the air y </a:t>
            </a:r>
            <a:r>
              <a:rPr kumimoji="0" lang="en-US" sz="24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ou</a:t>
            </a: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breathe moist.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Some common ways to keep the air you breathe moist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Putting a wet gauze or cloth over the outside of your tube. Keep the gauze moist.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Using a humidifier in your home when the heater is on and the air is dry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62267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a:extLst>
            <a:ext uri="{FF2B5EF4-FFF2-40B4-BE49-F238E27FC236}">
              <a16:creationId xmlns:a16="http://schemas.microsoft.com/office/drawing/2014/main" id="{6D8BC602-244F-21C7-356A-4C9546ECE78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7AE682B-9E24-2C82-DE81-225519BD5213}"/>
              </a:ext>
            </a:extLst>
          </p:cNvPr>
          <p:cNvSpPr/>
          <p:nvPr/>
        </p:nvSpPr>
        <p:spPr>
          <a:xfrm>
            <a:off x="-1163445" y="-318668"/>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0611C8D5-842E-6A6E-C86E-0823F02CECA9}"/>
              </a:ext>
            </a:extLst>
          </p:cNvPr>
          <p:cNvSpPr/>
          <p:nvPr/>
        </p:nvSpPr>
        <p:spPr>
          <a:xfrm>
            <a:off x="1725949" y="1997442"/>
            <a:ext cx="7399403" cy="11629710"/>
          </a:xfrm>
          <a:custGeom>
            <a:avLst/>
            <a:gdLst/>
            <a:ahLst/>
            <a:cxnLst/>
            <a:rect l="l" t="t" r="r" b="b"/>
            <a:pathLst>
              <a:path w="7399403" h="11629710">
                <a:moveTo>
                  <a:pt x="0" y="0"/>
                </a:moveTo>
                <a:lnTo>
                  <a:pt x="7399403" y="0"/>
                </a:lnTo>
                <a:lnTo>
                  <a:pt x="7399403" y="11629710"/>
                </a:lnTo>
                <a:lnTo>
                  <a:pt x="0" y="116297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a:extLst>
              <a:ext uri="{FF2B5EF4-FFF2-40B4-BE49-F238E27FC236}">
                <a16:creationId xmlns:a16="http://schemas.microsoft.com/office/drawing/2014/main" id="{7D1FF2EA-C068-7D27-EE30-7EB6E97931B6}"/>
              </a:ext>
            </a:extLst>
          </p:cNvPr>
          <p:cNvGrpSpPr/>
          <p:nvPr/>
        </p:nvGrpSpPr>
        <p:grpSpPr>
          <a:xfrm>
            <a:off x="2511743" y="3778974"/>
            <a:ext cx="5694209" cy="8280195"/>
            <a:chOff x="0" y="0"/>
            <a:chExt cx="812800" cy="1181928"/>
          </a:xfrm>
        </p:grpSpPr>
        <p:sp>
          <p:nvSpPr>
            <p:cNvPr id="5" name="Freeform 5">
              <a:extLst>
                <a:ext uri="{FF2B5EF4-FFF2-40B4-BE49-F238E27FC236}">
                  <a16:creationId xmlns:a16="http://schemas.microsoft.com/office/drawing/2014/main" id="{E72194CE-9E26-AD57-27A8-A65F1A033EBB}"/>
                </a:ext>
              </a:extLst>
            </p:cNvPr>
            <p:cNvSpPr/>
            <p:nvPr/>
          </p:nvSpPr>
          <p:spPr>
            <a:xfrm>
              <a:off x="0" y="0"/>
              <a:ext cx="812800" cy="1181927"/>
            </a:xfrm>
            <a:custGeom>
              <a:avLst/>
              <a:gdLst/>
              <a:ahLst/>
              <a:cxnLst/>
              <a:rect l="l" t="t" r="r" b="b"/>
              <a:pathLst>
                <a:path w="812800" h="1181927">
                  <a:moveTo>
                    <a:pt x="0" y="0"/>
                  </a:moveTo>
                  <a:lnTo>
                    <a:pt x="812800" y="0"/>
                  </a:lnTo>
                  <a:lnTo>
                    <a:pt x="812800" y="1181927"/>
                  </a:lnTo>
                  <a:lnTo>
                    <a:pt x="0" y="1181927"/>
                  </a:lnTo>
                  <a:close/>
                </a:path>
              </a:pathLst>
            </a:custGeom>
            <a:solidFill>
              <a:srgbClr val="E9EAF6"/>
            </a:solidFill>
          </p:spPr>
        </p:sp>
        <p:sp>
          <p:nvSpPr>
            <p:cNvPr id="6" name="TextBox 6">
              <a:extLst>
                <a:ext uri="{FF2B5EF4-FFF2-40B4-BE49-F238E27FC236}">
                  <a16:creationId xmlns:a16="http://schemas.microsoft.com/office/drawing/2014/main" id="{EB2ACB3C-1D82-E85A-24AB-3BB1E732B85D}"/>
                </a:ext>
              </a:extLst>
            </p:cNvPr>
            <p:cNvSpPr txBox="1"/>
            <p:nvPr/>
          </p:nvSpPr>
          <p:spPr>
            <a:xfrm>
              <a:off x="0" y="-38100"/>
              <a:ext cx="812800" cy="122002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a:extLst>
              <a:ext uri="{FF2B5EF4-FFF2-40B4-BE49-F238E27FC236}">
                <a16:creationId xmlns:a16="http://schemas.microsoft.com/office/drawing/2014/main" id="{8BC99119-982E-E3CB-B620-5938286875FF}"/>
              </a:ext>
            </a:extLst>
          </p:cNvPr>
          <p:cNvSpPr/>
          <p:nvPr/>
        </p:nvSpPr>
        <p:spPr>
          <a:xfrm>
            <a:off x="10444927" y="1099306"/>
            <a:ext cx="7876905" cy="7726439"/>
          </a:xfrm>
          <a:custGeom>
            <a:avLst/>
            <a:gdLst/>
            <a:ahLst/>
            <a:cxnLst/>
            <a:rect l="l" t="t" r="r" b="b"/>
            <a:pathLst>
              <a:path w="7876905" h="7726439">
                <a:moveTo>
                  <a:pt x="0" y="0"/>
                </a:moveTo>
                <a:lnTo>
                  <a:pt x="7876905" y="0"/>
                </a:lnTo>
                <a:lnTo>
                  <a:pt x="7876905" y="7726438"/>
                </a:lnTo>
                <a:lnTo>
                  <a:pt x="0" y="7726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a:extLst>
              <a:ext uri="{FF2B5EF4-FFF2-40B4-BE49-F238E27FC236}">
                <a16:creationId xmlns:a16="http://schemas.microsoft.com/office/drawing/2014/main" id="{37C69F4E-3DDC-5359-DFB4-A4299E2FD400}"/>
              </a:ext>
            </a:extLst>
          </p:cNvPr>
          <p:cNvSpPr/>
          <p:nvPr/>
        </p:nvSpPr>
        <p:spPr>
          <a:xfrm>
            <a:off x="9698444" y="1997442"/>
            <a:ext cx="7399403" cy="11629710"/>
          </a:xfrm>
          <a:custGeom>
            <a:avLst/>
            <a:gdLst/>
            <a:ahLst/>
            <a:cxnLst/>
            <a:rect l="l" t="t" r="r" b="b"/>
            <a:pathLst>
              <a:path w="7399403" h="11629710">
                <a:moveTo>
                  <a:pt x="0" y="0"/>
                </a:moveTo>
                <a:lnTo>
                  <a:pt x="7399403" y="0"/>
                </a:lnTo>
                <a:lnTo>
                  <a:pt x="7399403" y="11629709"/>
                </a:lnTo>
                <a:lnTo>
                  <a:pt x="0" y="116297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9" name="Group 9">
            <a:extLst>
              <a:ext uri="{FF2B5EF4-FFF2-40B4-BE49-F238E27FC236}">
                <a16:creationId xmlns:a16="http://schemas.microsoft.com/office/drawing/2014/main" id="{311640BD-5319-3C0B-A327-440C6BBF6AC9}"/>
              </a:ext>
            </a:extLst>
          </p:cNvPr>
          <p:cNvGrpSpPr/>
          <p:nvPr/>
        </p:nvGrpSpPr>
        <p:grpSpPr>
          <a:xfrm>
            <a:off x="10600810" y="3639574"/>
            <a:ext cx="8227340" cy="10393721"/>
            <a:chOff x="-361583" y="-301688"/>
            <a:chExt cx="1174383" cy="1483616"/>
          </a:xfrm>
        </p:grpSpPr>
        <p:sp>
          <p:nvSpPr>
            <p:cNvPr id="10" name="Freeform 10">
              <a:extLst>
                <a:ext uri="{FF2B5EF4-FFF2-40B4-BE49-F238E27FC236}">
                  <a16:creationId xmlns:a16="http://schemas.microsoft.com/office/drawing/2014/main" id="{DC247E21-5E84-D45E-6201-702634F8A759}"/>
                </a:ext>
              </a:extLst>
            </p:cNvPr>
            <p:cNvSpPr/>
            <p:nvPr/>
          </p:nvSpPr>
          <p:spPr>
            <a:xfrm>
              <a:off x="-361583" y="-301688"/>
              <a:ext cx="812800" cy="1181927"/>
            </a:xfrm>
            <a:custGeom>
              <a:avLst/>
              <a:gdLst/>
              <a:ahLst/>
              <a:cxnLst/>
              <a:rect l="l" t="t" r="r" b="b"/>
              <a:pathLst>
                <a:path w="812800" h="1181927">
                  <a:moveTo>
                    <a:pt x="0" y="0"/>
                  </a:moveTo>
                  <a:lnTo>
                    <a:pt x="812800" y="0"/>
                  </a:lnTo>
                  <a:lnTo>
                    <a:pt x="812800" y="1181927"/>
                  </a:lnTo>
                  <a:lnTo>
                    <a:pt x="0" y="1181927"/>
                  </a:lnTo>
                  <a:close/>
                </a:path>
              </a:pathLst>
            </a:custGeom>
            <a:solidFill>
              <a:srgbClr val="E9EAF6"/>
            </a:solidFill>
          </p:spPr>
        </p:sp>
        <p:sp>
          <p:nvSpPr>
            <p:cNvPr id="11" name="TextBox 11">
              <a:extLst>
                <a:ext uri="{FF2B5EF4-FFF2-40B4-BE49-F238E27FC236}">
                  <a16:creationId xmlns:a16="http://schemas.microsoft.com/office/drawing/2014/main" id="{9EF888C8-75AC-44E4-ED7F-2664DF9C8EF9}"/>
                </a:ext>
              </a:extLst>
            </p:cNvPr>
            <p:cNvSpPr txBox="1"/>
            <p:nvPr/>
          </p:nvSpPr>
          <p:spPr>
            <a:xfrm>
              <a:off x="0" y="-38100"/>
              <a:ext cx="812800" cy="122002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a:extLst>
              <a:ext uri="{FF2B5EF4-FFF2-40B4-BE49-F238E27FC236}">
                <a16:creationId xmlns:a16="http://schemas.microsoft.com/office/drawing/2014/main" id="{8F727BC9-CAE5-6ACF-0957-F407964D86AC}"/>
              </a:ext>
            </a:extLst>
          </p:cNvPr>
          <p:cNvSpPr/>
          <p:nvPr/>
        </p:nvSpPr>
        <p:spPr>
          <a:xfrm rot="-1257881">
            <a:off x="-481978" y="1723876"/>
            <a:ext cx="3021357" cy="2927969"/>
          </a:xfrm>
          <a:custGeom>
            <a:avLst/>
            <a:gdLst/>
            <a:ahLst/>
            <a:cxnLst/>
            <a:rect l="l" t="t" r="r" b="b"/>
            <a:pathLst>
              <a:path w="3021357" h="2927969">
                <a:moveTo>
                  <a:pt x="0" y="0"/>
                </a:moveTo>
                <a:lnTo>
                  <a:pt x="3021356" y="0"/>
                </a:lnTo>
                <a:lnTo>
                  <a:pt x="3021356" y="2927969"/>
                </a:lnTo>
                <a:lnTo>
                  <a:pt x="0" y="29279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a:extLst>
              <a:ext uri="{FF2B5EF4-FFF2-40B4-BE49-F238E27FC236}">
                <a16:creationId xmlns:a16="http://schemas.microsoft.com/office/drawing/2014/main" id="{F90C0904-D028-258C-F886-3A1899D0FEE3}"/>
              </a:ext>
            </a:extLst>
          </p:cNvPr>
          <p:cNvSpPr/>
          <p:nvPr/>
        </p:nvSpPr>
        <p:spPr>
          <a:xfrm rot="-137149">
            <a:off x="9171401" y="3701601"/>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a:extLst>
              <a:ext uri="{FF2B5EF4-FFF2-40B4-BE49-F238E27FC236}">
                <a16:creationId xmlns:a16="http://schemas.microsoft.com/office/drawing/2014/main" id="{2BF680FE-04D9-942C-CD7E-5E85010CABD9}"/>
              </a:ext>
            </a:extLst>
          </p:cNvPr>
          <p:cNvSpPr/>
          <p:nvPr/>
        </p:nvSpPr>
        <p:spPr>
          <a:xfrm rot="-1248570">
            <a:off x="15737581" y="-142512"/>
            <a:ext cx="2532247" cy="3608124"/>
          </a:xfrm>
          <a:custGeom>
            <a:avLst/>
            <a:gdLst/>
            <a:ahLst/>
            <a:cxnLst/>
            <a:rect l="l" t="t" r="r" b="b"/>
            <a:pathLst>
              <a:path w="2532247" h="3608124">
                <a:moveTo>
                  <a:pt x="0" y="0"/>
                </a:moveTo>
                <a:lnTo>
                  <a:pt x="2532248" y="0"/>
                </a:lnTo>
                <a:lnTo>
                  <a:pt x="2532248" y="3608124"/>
                </a:lnTo>
                <a:lnTo>
                  <a:pt x="0" y="36081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TextBox 19">
            <a:extLst>
              <a:ext uri="{FF2B5EF4-FFF2-40B4-BE49-F238E27FC236}">
                <a16:creationId xmlns:a16="http://schemas.microsoft.com/office/drawing/2014/main" id="{2474EEB2-7FFF-1B11-3F02-339F4D9B5572}"/>
              </a:ext>
            </a:extLst>
          </p:cNvPr>
          <p:cNvSpPr txBox="1"/>
          <p:nvPr/>
        </p:nvSpPr>
        <p:spPr>
          <a:xfrm>
            <a:off x="3176597" y="581877"/>
            <a:ext cx="11934806" cy="1193788"/>
          </a:xfrm>
          <a:prstGeom prst="rect">
            <a:avLst/>
          </a:prstGeom>
        </p:spPr>
        <p:txBody>
          <a:bodyPr lIns="0" tIns="0" rIns="0" bIns="0" rtlCol="0" anchor="t">
            <a:spAutoFit/>
          </a:bodyPr>
          <a:lstStyle/>
          <a:p>
            <a:pPr marL="0" marR="0" lvl="0" indent="0" algn="ctr"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222366"/>
                </a:solidFill>
                <a:effectLst/>
                <a:uLnTx/>
                <a:uFillTx/>
                <a:latin typeface="Brick Sans"/>
                <a:ea typeface="Brick Sans"/>
                <a:cs typeface="Brick Sans"/>
                <a:sym typeface="Brick Sans"/>
              </a:rPr>
              <a:t>Self care</a:t>
            </a:r>
          </a:p>
        </p:txBody>
      </p:sp>
      <p:sp>
        <p:nvSpPr>
          <p:cNvPr id="16" name="کادر متن 15">
            <a:extLst>
              <a:ext uri="{FF2B5EF4-FFF2-40B4-BE49-F238E27FC236}">
                <a16:creationId xmlns:a16="http://schemas.microsoft.com/office/drawing/2014/main" id="{FF371ADF-B759-4855-44B6-5BBB569A9D67}"/>
              </a:ext>
            </a:extLst>
          </p:cNvPr>
          <p:cNvSpPr txBox="1"/>
          <p:nvPr/>
        </p:nvSpPr>
        <p:spPr>
          <a:xfrm>
            <a:off x="2667000" y="4200016"/>
            <a:ext cx="5538952" cy="6001643"/>
          </a:xfrm>
          <a:prstGeom prst="rect">
            <a:avLst/>
          </a:prstGeom>
          <a:noFill/>
        </p:spPr>
        <p:txBody>
          <a:bodyPr wrap="square">
            <a:spAutoFit/>
          </a:bodyPr>
          <a:lstStyle/>
          <a:p>
            <a:r>
              <a:rPr lang="en-US" sz="2400" dirty="0">
                <a:latin typeface="Arial Black" panose="020B0A04020102020204" pitchFamily="34" charset="0"/>
              </a:rPr>
              <a:t>A few drops of salt water (saline) will loosen a plug of thick mucus. Put a few drops in your tube and windpipe, then take a deep breath and cough to help bring up the mucus.</a:t>
            </a:r>
          </a:p>
          <a:p>
            <a:endParaRPr lang="en-US" sz="2400" dirty="0">
              <a:latin typeface="Arial Black" panose="020B0A04020102020204" pitchFamily="34" charset="0"/>
            </a:endParaRPr>
          </a:p>
          <a:p>
            <a:r>
              <a:rPr lang="en-US" sz="2400" dirty="0">
                <a:latin typeface="Arial Black" panose="020B0A04020102020204" pitchFamily="34" charset="0"/>
              </a:rPr>
              <a:t>Protect the hole in your neck with a cloth or tracheostomy cover when you go outside. These covers can also help keep your clothes clean from mucus and make your breathing sounds quieter.</a:t>
            </a:r>
          </a:p>
          <a:p>
            <a:endParaRPr lang="en-US" sz="2400" dirty="0">
              <a:latin typeface="Arial Black" panose="020B0A04020102020204" pitchFamily="34" charset="0"/>
            </a:endParaRPr>
          </a:p>
          <a:p>
            <a:endParaRPr lang="en-US" sz="2400" dirty="0">
              <a:latin typeface="Arial Black" panose="020B0A04020102020204" pitchFamily="34" charset="0"/>
            </a:endParaRPr>
          </a:p>
        </p:txBody>
      </p:sp>
      <p:sp>
        <p:nvSpPr>
          <p:cNvPr id="18" name="کادر متن 17">
            <a:extLst>
              <a:ext uri="{FF2B5EF4-FFF2-40B4-BE49-F238E27FC236}">
                <a16:creationId xmlns:a16="http://schemas.microsoft.com/office/drawing/2014/main" id="{54C0C439-A781-CA19-0D28-00D675F486B8}"/>
              </a:ext>
            </a:extLst>
          </p:cNvPr>
          <p:cNvSpPr txBox="1"/>
          <p:nvPr/>
        </p:nvSpPr>
        <p:spPr>
          <a:xfrm>
            <a:off x="10756693" y="4366002"/>
            <a:ext cx="5694209"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Do not breathe in water, food, powder, or dust. When you take a shower, cover the hole with a tracheostomy cover. You will not be able to go swimming.</a:t>
            </a:r>
          </a:p>
        </p:txBody>
      </p:sp>
    </p:spTree>
    <p:extLst>
      <p:ext uri="{BB962C8B-B14F-4D97-AF65-F5344CB8AC3E}">
        <p14:creationId xmlns:p14="http://schemas.microsoft.com/office/powerpoint/2010/main" val="218334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422894" y="1049600"/>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93077">
            <a:off x="1979827" y="-203162"/>
            <a:ext cx="1769402" cy="2463725"/>
          </a:xfrm>
          <a:custGeom>
            <a:avLst/>
            <a:gdLst/>
            <a:ahLst/>
            <a:cxnLst/>
            <a:rect l="l" t="t" r="r" b="b"/>
            <a:pathLst>
              <a:path w="1769402" h="2463725">
                <a:moveTo>
                  <a:pt x="0" y="0"/>
                </a:moveTo>
                <a:lnTo>
                  <a:pt x="1769402" y="0"/>
                </a:lnTo>
                <a:lnTo>
                  <a:pt x="1769402" y="2463724"/>
                </a:lnTo>
                <a:lnTo>
                  <a:pt x="0" y="2463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942242" y="249336"/>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855077">
            <a:off x="14265134" y="-162966"/>
            <a:ext cx="2066999" cy="2383332"/>
          </a:xfrm>
          <a:custGeom>
            <a:avLst/>
            <a:gdLst/>
            <a:ahLst/>
            <a:cxnLst/>
            <a:rect l="l" t="t" r="r" b="b"/>
            <a:pathLst>
              <a:path w="2066999" h="2383332">
                <a:moveTo>
                  <a:pt x="0" y="0"/>
                </a:moveTo>
                <a:lnTo>
                  <a:pt x="2066999" y="0"/>
                </a:lnTo>
                <a:lnTo>
                  <a:pt x="2066999" y="2383332"/>
                </a:lnTo>
                <a:lnTo>
                  <a:pt x="0" y="23833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3129847" y="603503"/>
            <a:ext cx="12092272" cy="4190887"/>
            <a:chOff x="0" y="0"/>
            <a:chExt cx="1100680" cy="381469"/>
          </a:xfrm>
        </p:grpSpPr>
        <p:sp>
          <p:nvSpPr>
            <p:cNvPr id="7" name="Freeform 7"/>
            <p:cNvSpPr/>
            <p:nvPr/>
          </p:nvSpPr>
          <p:spPr>
            <a:xfrm>
              <a:off x="0" y="0"/>
              <a:ext cx="1100680" cy="381469"/>
            </a:xfrm>
            <a:custGeom>
              <a:avLst/>
              <a:gdLst/>
              <a:ahLst/>
              <a:cxnLst/>
              <a:rect l="l" t="t" r="r" b="b"/>
              <a:pathLst>
                <a:path w="1100680" h="381469">
                  <a:moveTo>
                    <a:pt x="897480" y="0"/>
                  </a:moveTo>
                  <a:cubicBezTo>
                    <a:pt x="1009705" y="0"/>
                    <a:pt x="1100680" y="85395"/>
                    <a:pt x="1100680" y="190734"/>
                  </a:cubicBezTo>
                  <a:cubicBezTo>
                    <a:pt x="1100680" y="296074"/>
                    <a:pt x="1009705" y="381469"/>
                    <a:pt x="897480" y="381469"/>
                  </a:cubicBezTo>
                  <a:lnTo>
                    <a:pt x="203200" y="381469"/>
                  </a:lnTo>
                  <a:cubicBezTo>
                    <a:pt x="90976" y="381469"/>
                    <a:pt x="0" y="296074"/>
                    <a:pt x="0" y="190734"/>
                  </a:cubicBezTo>
                  <a:cubicBezTo>
                    <a:pt x="0" y="85395"/>
                    <a:pt x="90976" y="0"/>
                    <a:pt x="203200" y="0"/>
                  </a:cubicBezTo>
                  <a:close/>
                </a:path>
              </a:pathLst>
            </a:custGeom>
            <a:solidFill>
              <a:srgbClr val="E9EAF6"/>
            </a:solidFill>
          </p:spPr>
        </p:sp>
        <p:sp>
          <p:nvSpPr>
            <p:cNvPr id="8" name="TextBox 8"/>
            <p:cNvSpPr txBox="1"/>
            <p:nvPr/>
          </p:nvSpPr>
          <p:spPr>
            <a:xfrm>
              <a:off x="0" y="-38100"/>
              <a:ext cx="1100680" cy="419569"/>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9432945" y="5542054"/>
            <a:ext cx="5018594" cy="5403600"/>
          </a:xfrm>
          <a:custGeom>
            <a:avLst/>
            <a:gdLst/>
            <a:ahLst/>
            <a:cxnLst/>
            <a:rect l="l" t="t" r="r" b="b"/>
            <a:pathLst>
              <a:path w="5018594" h="5403600">
                <a:moveTo>
                  <a:pt x="0" y="0"/>
                </a:moveTo>
                <a:lnTo>
                  <a:pt x="5018594" y="0"/>
                </a:lnTo>
                <a:lnTo>
                  <a:pt x="5018594" y="5403600"/>
                </a:lnTo>
                <a:lnTo>
                  <a:pt x="0" y="54036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2639554" y="5542054"/>
            <a:ext cx="3814457" cy="5060639"/>
          </a:xfrm>
          <a:custGeom>
            <a:avLst/>
            <a:gdLst/>
            <a:ahLst/>
            <a:cxnLst/>
            <a:rect l="l" t="t" r="r" b="b"/>
            <a:pathLst>
              <a:path w="3814457" h="5060639">
                <a:moveTo>
                  <a:pt x="0" y="0"/>
                </a:moveTo>
                <a:lnTo>
                  <a:pt x="3814457" y="0"/>
                </a:lnTo>
                <a:lnTo>
                  <a:pt x="3814457" y="5060640"/>
                </a:lnTo>
                <a:lnTo>
                  <a:pt x="0" y="50606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5644433" y="5542054"/>
            <a:ext cx="4031635" cy="5229715"/>
          </a:xfrm>
          <a:custGeom>
            <a:avLst/>
            <a:gdLst/>
            <a:ahLst/>
            <a:cxnLst/>
            <a:rect l="l" t="t" r="r" b="b"/>
            <a:pathLst>
              <a:path w="4031635" h="5229715">
                <a:moveTo>
                  <a:pt x="0" y="0"/>
                </a:moveTo>
                <a:lnTo>
                  <a:pt x="4031635" y="0"/>
                </a:lnTo>
                <a:lnTo>
                  <a:pt x="4031635" y="5229715"/>
                </a:lnTo>
                <a:lnTo>
                  <a:pt x="0" y="52297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rot="-1257881">
            <a:off x="-400893" y="2974914"/>
            <a:ext cx="3549762" cy="3440042"/>
          </a:xfrm>
          <a:custGeom>
            <a:avLst/>
            <a:gdLst/>
            <a:ahLst/>
            <a:cxnLst/>
            <a:rect l="l" t="t" r="r" b="b"/>
            <a:pathLst>
              <a:path w="3549762" h="3440042">
                <a:moveTo>
                  <a:pt x="0" y="0"/>
                </a:moveTo>
                <a:lnTo>
                  <a:pt x="3549762" y="0"/>
                </a:lnTo>
                <a:lnTo>
                  <a:pt x="3549762" y="3440042"/>
                </a:lnTo>
                <a:lnTo>
                  <a:pt x="0" y="34400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rot="-1248570">
            <a:off x="15858283" y="2774300"/>
            <a:ext cx="2885297" cy="4111175"/>
          </a:xfrm>
          <a:custGeom>
            <a:avLst/>
            <a:gdLst/>
            <a:ahLst/>
            <a:cxnLst/>
            <a:rect l="l" t="t" r="r" b="b"/>
            <a:pathLst>
              <a:path w="2885297" h="4111175">
                <a:moveTo>
                  <a:pt x="0" y="0"/>
                </a:moveTo>
                <a:lnTo>
                  <a:pt x="2885297" y="0"/>
                </a:lnTo>
                <a:lnTo>
                  <a:pt x="2885297" y="4111175"/>
                </a:lnTo>
                <a:lnTo>
                  <a:pt x="0" y="411117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Freeform 14"/>
          <p:cNvSpPr/>
          <p:nvPr/>
        </p:nvSpPr>
        <p:spPr>
          <a:xfrm>
            <a:off x="12635147" y="5372979"/>
            <a:ext cx="3123355" cy="5205592"/>
          </a:xfrm>
          <a:custGeom>
            <a:avLst/>
            <a:gdLst/>
            <a:ahLst/>
            <a:cxnLst/>
            <a:rect l="l" t="t" r="r" b="b"/>
            <a:pathLst>
              <a:path w="3123355" h="5205592">
                <a:moveTo>
                  <a:pt x="0" y="0"/>
                </a:moveTo>
                <a:lnTo>
                  <a:pt x="3123356" y="0"/>
                </a:lnTo>
                <a:lnTo>
                  <a:pt x="3123356" y="5205592"/>
                </a:lnTo>
                <a:lnTo>
                  <a:pt x="0" y="520559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5" name="Freeform 15"/>
          <p:cNvSpPr/>
          <p:nvPr/>
        </p:nvSpPr>
        <p:spPr>
          <a:xfrm rot="-5500207">
            <a:off x="3544370" y="3949723"/>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6" name="Freeform 16"/>
          <p:cNvSpPr/>
          <p:nvPr/>
        </p:nvSpPr>
        <p:spPr>
          <a:xfrm rot="-5500207" flipH="1">
            <a:off x="12877809" y="3865185"/>
            <a:ext cx="1402006" cy="1402006"/>
          </a:xfrm>
          <a:custGeom>
            <a:avLst/>
            <a:gdLst/>
            <a:ahLst/>
            <a:cxnLst/>
            <a:rect l="l" t="t" r="r" b="b"/>
            <a:pathLst>
              <a:path w="1402006" h="1402006">
                <a:moveTo>
                  <a:pt x="1402007" y="0"/>
                </a:moveTo>
                <a:lnTo>
                  <a:pt x="0" y="0"/>
                </a:lnTo>
                <a:lnTo>
                  <a:pt x="0" y="1402006"/>
                </a:lnTo>
                <a:lnTo>
                  <a:pt x="1402007" y="1402006"/>
                </a:lnTo>
                <a:lnTo>
                  <a:pt x="1402007"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7" name="TextBox 17"/>
          <p:cNvSpPr txBox="1"/>
          <p:nvPr/>
        </p:nvSpPr>
        <p:spPr>
          <a:xfrm>
            <a:off x="3988051" y="1270197"/>
            <a:ext cx="10311897" cy="2489200"/>
          </a:xfrm>
          <a:prstGeom prst="rect">
            <a:avLst/>
          </a:prstGeom>
        </p:spPr>
        <p:txBody>
          <a:bodyPr lIns="0" tIns="0" rIns="0" bIns="0" rtlCol="0" anchor="t">
            <a:spAutoFit/>
          </a:bodyPr>
          <a:lstStyle/>
          <a:p>
            <a:pPr algn="ctr">
              <a:lnSpc>
                <a:spcPts val="9799"/>
              </a:lnSpc>
            </a:pPr>
            <a:r>
              <a:rPr lang="en-US" sz="6999">
                <a:solidFill>
                  <a:srgbClr val="222366"/>
                </a:solidFill>
                <a:latin typeface="Brick Sans"/>
                <a:ea typeface="Brick Sans"/>
                <a:cs typeface="Brick Sans"/>
                <a:sym typeface="Brick Sans"/>
              </a:rPr>
              <a:t>Thank you for your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710140" y="2560561"/>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598715" y="-615042"/>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205889" y="-1355766"/>
            <a:ext cx="17310608" cy="11519327"/>
            <a:chOff x="0" y="-38100"/>
            <a:chExt cx="774713" cy="490685"/>
          </a:xfrm>
        </p:grpSpPr>
        <p:sp>
          <p:nvSpPr>
            <p:cNvPr id="5" name="Freeform 5"/>
            <p:cNvSpPr/>
            <p:nvPr/>
          </p:nvSpPr>
          <p:spPr>
            <a:xfrm>
              <a:off x="0" y="27160"/>
              <a:ext cx="774713" cy="425425"/>
            </a:xfrm>
            <a:custGeom>
              <a:avLst/>
              <a:gdLst/>
              <a:ahLst/>
              <a:cxnLst/>
              <a:rect l="l" t="t" r="r" b="b"/>
              <a:pathLst>
                <a:path w="774713" h="425425">
                  <a:moveTo>
                    <a:pt x="571513" y="0"/>
                  </a:moveTo>
                  <a:cubicBezTo>
                    <a:pt x="683737" y="0"/>
                    <a:pt x="774713" y="95235"/>
                    <a:pt x="774713" y="212713"/>
                  </a:cubicBezTo>
                  <a:cubicBezTo>
                    <a:pt x="774713" y="330191"/>
                    <a:pt x="683737" y="425425"/>
                    <a:pt x="571513" y="425425"/>
                  </a:cubicBezTo>
                  <a:lnTo>
                    <a:pt x="203200" y="425425"/>
                  </a:lnTo>
                  <a:cubicBezTo>
                    <a:pt x="90976" y="425425"/>
                    <a:pt x="0" y="330191"/>
                    <a:pt x="0" y="212713"/>
                  </a:cubicBezTo>
                  <a:cubicBezTo>
                    <a:pt x="0" y="95235"/>
                    <a:pt x="90976" y="0"/>
                    <a:pt x="203200" y="0"/>
                  </a:cubicBezTo>
                  <a:close/>
                </a:path>
              </a:pathLst>
            </a:custGeom>
            <a:solidFill>
              <a:srgbClr val="E9EAF6"/>
            </a:solidFill>
            <a:ln cap="sq">
              <a:noFill/>
              <a:prstDash val="solid"/>
              <a:miter/>
            </a:ln>
          </p:spPr>
          <p:txBody>
            <a:bodyPr/>
            <a:lstStyle/>
            <a:p>
              <a:endParaRPr lang="en-US" dirty="0"/>
            </a:p>
          </p:txBody>
        </p:sp>
        <p:sp>
          <p:nvSpPr>
            <p:cNvPr id="6" name="TextBox 6"/>
            <p:cNvSpPr txBox="1"/>
            <p:nvPr/>
          </p:nvSpPr>
          <p:spPr>
            <a:xfrm>
              <a:off x="0" y="-38100"/>
              <a:ext cx="774713" cy="46352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2598715" y="3248178"/>
            <a:ext cx="5689285" cy="7379969"/>
          </a:xfrm>
          <a:custGeom>
            <a:avLst/>
            <a:gdLst/>
            <a:ahLst/>
            <a:cxnLst/>
            <a:rect l="l" t="t" r="r" b="b"/>
            <a:pathLst>
              <a:path w="5689285" h="7379969">
                <a:moveTo>
                  <a:pt x="0" y="0"/>
                </a:moveTo>
                <a:lnTo>
                  <a:pt x="5689285" y="0"/>
                </a:lnTo>
                <a:lnTo>
                  <a:pt x="5689285" y="7379968"/>
                </a:lnTo>
                <a:lnTo>
                  <a:pt x="0" y="73799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37149">
            <a:off x="798905" y="392089"/>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1248570">
            <a:off x="558321" y="6346755"/>
            <a:ext cx="2532247" cy="3608124"/>
          </a:xfrm>
          <a:custGeom>
            <a:avLst/>
            <a:gdLst/>
            <a:ahLst/>
            <a:cxnLst/>
            <a:rect l="l" t="t" r="r" b="b"/>
            <a:pathLst>
              <a:path w="2532247" h="3608124">
                <a:moveTo>
                  <a:pt x="0" y="0"/>
                </a:moveTo>
                <a:lnTo>
                  <a:pt x="2532248" y="0"/>
                </a:lnTo>
                <a:lnTo>
                  <a:pt x="2532248" y="3608124"/>
                </a:lnTo>
                <a:lnTo>
                  <a:pt x="0" y="36081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1" name="TextBox 11"/>
          <p:cNvSpPr txBox="1"/>
          <p:nvPr/>
        </p:nvSpPr>
        <p:spPr>
          <a:xfrm>
            <a:off x="2793927" y="1416485"/>
            <a:ext cx="8052644" cy="6424772"/>
          </a:xfrm>
          <a:prstGeom prst="rect">
            <a:avLst/>
          </a:prstGeom>
        </p:spPr>
        <p:txBody>
          <a:bodyPr lIns="0" tIns="0" rIns="0" bIns="0" rtlCol="0" anchor="t">
            <a:spAutoFit/>
          </a:bodyPr>
          <a:lstStyle/>
          <a:p>
            <a:pPr>
              <a:lnSpc>
                <a:spcPts val="3499"/>
              </a:lnSpc>
            </a:pPr>
            <a:r>
              <a:rPr lang="en-US" sz="4800" dirty="0">
                <a:solidFill>
                  <a:srgbClr val="222366"/>
                </a:solidFill>
                <a:latin typeface="Bodoni MT Black" panose="02070A03080606020203" pitchFamily="18" charset="0"/>
                <a:ea typeface="Public Sans"/>
                <a:cs typeface="Public Sans"/>
                <a:sym typeface="Public Sans"/>
              </a:rPr>
              <a:t>Introduction</a:t>
            </a:r>
          </a:p>
          <a:p>
            <a:pPr>
              <a:lnSpc>
                <a:spcPts val="3499"/>
              </a:lnSpc>
            </a:pPr>
            <a:endParaRPr lang="en-US" sz="4800" dirty="0">
              <a:solidFill>
                <a:srgbClr val="222366"/>
              </a:solidFill>
              <a:latin typeface="Bodoni MT Black" panose="02070A03080606020203" pitchFamily="18" charset="0"/>
              <a:ea typeface="Public Sans"/>
              <a:cs typeface="Public Sans"/>
              <a:sym typeface="Public Sans"/>
            </a:endParaRPr>
          </a:p>
          <a:p>
            <a:pPr>
              <a:lnSpc>
                <a:spcPts val="3499"/>
              </a:lnSpc>
              <a:spcBef>
                <a:spcPts val="1350"/>
              </a:spcBef>
              <a:spcAft>
                <a:spcPts val="675"/>
              </a:spcAft>
            </a:pPr>
            <a:r>
              <a:rPr lang="en-US" sz="2400" dirty="0">
                <a:latin typeface="Arial Black" panose="020B0A04020102020204" pitchFamily="34" charset="0"/>
                <a:sym typeface="Public Sans"/>
              </a:rPr>
              <a:t>A tracheostomy is a surgical opening into the trachea below the larynx through which an indwelling tube</a:t>
            </a:r>
          </a:p>
          <a:p>
            <a:pPr>
              <a:lnSpc>
                <a:spcPts val="3499"/>
              </a:lnSpc>
              <a:spcBef>
                <a:spcPts val="1350"/>
              </a:spcBef>
              <a:spcAft>
                <a:spcPts val="675"/>
              </a:spcAft>
            </a:pPr>
            <a:r>
              <a:rPr lang="en-US" sz="2400" dirty="0">
                <a:latin typeface="Arial Black" panose="020B0A04020102020204" pitchFamily="34" charset="0"/>
                <a:sym typeface="Public Sans"/>
              </a:rPr>
              <a:t>is placed to overcome upper airway obstruction, facilitate mechanical ventilator support and/or the removal</a:t>
            </a:r>
          </a:p>
          <a:p>
            <a:pPr>
              <a:lnSpc>
                <a:spcPts val="3499"/>
              </a:lnSpc>
              <a:spcBef>
                <a:spcPts val="1350"/>
              </a:spcBef>
              <a:spcAft>
                <a:spcPts val="675"/>
              </a:spcAft>
            </a:pPr>
            <a:r>
              <a:rPr lang="en-US" sz="2400" dirty="0">
                <a:latin typeface="Arial Black" panose="020B0A04020102020204" pitchFamily="34" charset="0"/>
                <a:sym typeface="Public Sans"/>
              </a:rPr>
              <a:t>of </a:t>
            </a:r>
            <a:r>
              <a:rPr lang="en-US" sz="2400" dirty="0" err="1">
                <a:latin typeface="Arial Black" panose="020B0A04020102020204" pitchFamily="34" charset="0"/>
                <a:sym typeface="Public Sans"/>
              </a:rPr>
              <a:t>tracheo</a:t>
            </a:r>
            <a:r>
              <a:rPr lang="en-US" sz="2400" dirty="0">
                <a:latin typeface="Arial Black" panose="020B0A04020102020204" pitchFamily="34" charset="0"/>
                <a:sym typeface="Public Sans"/>
              </a:rPr>
              <a:t>-bronchial secretions. </a:t>
            </a:r>
          </a:p>
          <a:p>
            <a:pPr>
              <a:lnSpc>
                <a:spcPts val="3499"/>
              </a:lnSpc>
              <a:spcBef>
                <a:spcPts val="1350"/>
              </a:spcBef>
              <a:spcAft>
                <a:spcPts val="675"/>
              </a:spcAft>
            </a:pPr>
            <a:endParaRPr lang="en-US" sz="2400" b="1" dirty="0">
              <a:solidFill>
                <a:schemeClr val="tx2">
                  <a:lumMod val="50000"/>
                </a:schemeClr>
              </a:solidFill>
              <a:latin typeface="Franklin Gothic Demi" panose="020B0703020102020204" pitchFamily="34" charset="0"/>
              <a:sym typeface="Public Sans"/>
            </a:endParaRPr>
          </a:p>
          <a:p>
            <a:pPr algn="r">
              <a:lnSpc>
                <a:spcPts val="3499"/>
              </a:lnSpc>
            </a:pPr>
            <a:endParaRPr lang="en-US" sz="2499" dirty="0">
              <a:solidFill>
                <a:srgbClr val="222366"/>
              </a:solidFill>
              <a:latin typeface="Public Sans"/>
              <a:ea typeface="Public Sans"/>
              <a:cs typeface="Public Sans"/>
              <a:sym typeface="Public Sans"/>
            </a:endParaRPr>
          </a:p>
          <a:p>
            <a:pPr algn="r">
              <a:lnSpc>
                <a:spcPts val="3499"/>
              </a:lnSpc>
            </a:pPr>
            <a:r>
              <a:rPr lang="en-US" sz="2499" dirty="0">
                <a:solidFill>
                  <a:srgbClr val="222366"/>
                </a:solidFill>
                <a:latin typeface="Public Sans"/>
                <a:ea typeface="Public Sans"/>
                <a:cs typeface="Public Sans"/>
                <a:sym typeface="Public San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04B22-D811-9AD5-8AF4-E1FC0E28B10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1157CD-2784-5112-FF75-2F2806FCB2DC}"/>
              </a:ext>
            </a:extLst>
          </p:cNvPr>
          <p:cNvSpPr/>
          <p:nvPr/>
        </p:nvSpPr>
        <p:spPr>
          <a:xfrm>
            <a:off x="-1710140" y="2560561"/>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D4CEB471-BE44-1652-2BAD-17B4E6B2128C}"/>
              </a:ext>
            </a:extLst>
          </p:cNvPr>
          <p:cNvSpPr/>
          <p:nvPr/>
        </p:nvSpPr>
        <p:spPr>
          <a:xfrm>
            <a:off x="12598715" y="-615042"/>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a:extLst>
              <a:ext uri="{FF2B5EF4-FFF2-40B4-BE49-F238E27FC236}">
                <a16:creationId xmlns:a16="http://schemas.microsoft.com/office/drawing/2014/main" id="{C5E563DB-C8A3-D5A4-D31A-9D49053D0A12}"/>
              </a:ext>
            </a:extLst>
          </p:cNvPr>
          <p:cNvGrpSpPr/>
          <p:nvPr/>
        </p:nvGrpSpPr>
        <p:grpSpPr>
          <a:xfrm>
            <a:off x="488696" y="-1265945"/>
            <a:ext cx="17310608" cy="11519327"/>
            <a:chOff x="0" y="-38100"/>
            <a:chExt cx="774713" cy="490685"/>
          </a:xfrm>
        </p:grpSpPr>
        <p:sp>
          <p:nvSpPr>
            <p:cNvPr id="5" name="Freeform 5">
              <a:extLst>
                <a:ext uri="{FF2B5EF4-FFF2-40B4-BE49-F238E27FC236}">
                  <a16:creationId xmlns:a16="http://schemas.microsoft.com/office/drawing/2014/main" id="{7245B5EB-37D8-23F6-D92B-5D7BD59E661D}"/>
                </a:ext>
              </a:extLst>
            </p:cNvPr>
            <p:cNvSpPr/>
            <p:nvPr/>
          </p:nvSpPr>
          <p:spPr>
            <a:xfrm>
              <a:off x="0" y="27160"/>
              <a:ext cx="774713" cy="425425"/>
            </a:xfrm>
            <a:custGeom>
              <a:avLst/>
              <a:gdLst/>
              <a:ahLst/>
              <a:cxnLst/>
              <a:rect l="l" t="t" r="r" b="b"/>
              <a:pathLst>
                <a:path w="774713" h="425425">
                  <a:moveTo>
                    <a:pt x="571513" y="0"/>
                  </a:moveTo>
                  <a:cubicBezTo>
                    <a:pt x="683737" y="0"/>
                    <a:pt x="774713" y="95235"/>
                    <a:pt x="774713" y="212713"/>
                  </a:cubicBezTo>
                  <a:cubicBezTo>
                    <a:pt x="774713" y="330191"/>
                    <a:pt x="683737" y="425425"/>
                    <a:pt x="571513" y="425425"/>
                  </a:cubicBezTo>
                  <a:lnTo>
                    <a:pt x="203200" y="425425"/>
                  </a:lnTo>
                  <a:cubicBezTo>
                    <a:pt x="90976" y="425425"/>
                    <a:pt x="0" y="330191"/>
                    <a:pt x="0" y="212713"/>
                  </a:cubicBezTo>
                  <a:cubicBezTo>
                    <a:pt x="0" y="95235"/>
                    <a:pt x="90976" y="0"/>
                    <a:pt x="203200" y="0"/>
                  </a:cubicBezTo>
                  <a:close/>
                </a:path>
              </a:pathLst>
            </a:custGeom>
            <a:solidFill>
              <a:srgbClr val="E9EAF6"/>
            </a:solidFill>
            <a:ln cap="sq">
              <a:noFill/>
              <a:prstDash val="solid"/>
              <a:miter/>
            </a:ln>
          </p:spPr>
          <p:txBody>
            <a:bodyPr/>
            <a:lstStyle/>
            <a:p>
              <a:endParaRPr lang="en-US" dirty="0"/>
            </a:p>
          </p:txBody>
        </p:sp>
        <p:sp>
          <p:nvSpPr>
            <p:cNvPr id="6" name="TextBox 6">
              <a:extLst>
                <a:ext uri="{FF2B5EF4-FFF2-40B4-BE49-F238E27FC236}">
                  <a16:creationId xmlns:a16="http://schemas.microsoft.com/office/drawing/2014/main" id="{536AAF94-6E0E-C281-0A53-8939DF745042}"/>
                </a:ext>
              </a:extLst>
            </p:cNvPr>
            <p:cNvSpPr txBox="1"/>
            <p:nvPr/>
          </p:nvSpPr>
          <p:spPr>
            <a:xfrm>
              <a:off x="0" y="-38100"/>
              <a:ext cx="774713" cy="463525"/>
            </a:xfrm>
            <a:prstGeom prst="rect">
              <a:avLst/>
            </a:prstGeom>
          </p:spPr>
          <p:txBody>
            <a:bodyPr lIns="50800" tIns="50800" rIns="50800" bIns="50800" rtlCol="0" anchor="ctr"/>
            <a:lstStyle/>
            <a:p>
              <a:pPr algn="ctr">
                <a:lnSpc>
                  <a:spcPts val="2659"/>
                </a:lnSpc>
              </a:pPr>
              <a:endParaRPr/>
            </a:p>
          </p:txBody>
        </p:sp>
      </p:grpSp>
      <p:sp>
        <p:nvSpPr>
          <p:cNvPr id="8" name="Freeform 8">
            <a:extLst>
              <a:ext uri="{FF2B5EF4-FFF2-40B4-BE49-F238E27FC236}">
                <a16:creationId xmlns:a16="http://schemas.microsoft.com/office/drawing/2014/main" id="{D4A97000-2424-3DF6-40EE-CD748CBD4F7E}"/>
              </a:ext>
            </a:extLst>
          </p:cNvPr>
          <p:cNvSpPr/>
          <p:nvPr/>
        </p:nvSpPr>
        <p:spPr>
          <a:xfrm rot="-137149">
            <a:off x="798905" y="392089"/>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کادر متن 13">
            <a:extLst>
              <a:ext uri="{FF2B5EF4-FFF2-40B4-BE49-F238E27FC236}">
                <a16:creationId xmlns:a16="http://schemas.microsoft.com/office/drawing/2014/main" id="{39EDB391-CDC0-09DA-4668-1BDF78039ACF}"/>
              </a:ext>
            </a:extLst>
          </p:cNvPr>
          <p:cNvSpPr txBox="1"/>
          <p:nvPr/>
        </p:nvSpPr>
        <p:spPr>
          <a:xfrm>
            <a:off x="1876156" y="1093092"/>
            <a:ext cx="14887844" cy="7848302"/>
          </a:xfrm>
          <a:prstGeom prst="rect">
            <a:avLst/>
          </a:prstGeom>
          <a:noFill/>
        </p:spPr>
        <p:txBody>
          <a:bodyPr wrap="square" rtlCol="0">
            <a:spAutoFit/>
          </a:bodyPr>
          <a:lstStyle/>
          <a:p>
            <a:r>
              <a:rPr lang="en-US" sz="3600" kern="1200" dirty="0">
                <a:solidFill>
                  <a:schemeClr val="tx1"/>
                </a:solidFill>
                <a:latin typeface="Bodoni MT Black" panose="02070A03080606020203" pitchFamily="18" charset="0"/>
              </a:rPr>
              <a:t>Placement of a tracheostomy tube may be performed emergently or as a planned procedure due to the following:</a:t>
            </a:r>
          </a:p>
          <a:p>
            <a:endParaRPr lang="en-US" sz="3600" kern="1200" dirty="0">
              <a:solidFill>
                <a:schemeClr val="tx1"/>
              </a:solidFill>
              <a:latin typeface="+mn-lt"/>
              <a:ea typeface="+mn-ea"/>
              <a:cs typeface="+mn-cs"/>
            </a:endParaRPr>
          </a:p>
          <a:p>
            <a:pPr marL="571500" indent="-571500">
              <a:buFont typeface="Arial" panose="020B0604020202020204" pitchFamily="34" charset="0"/>
              <a:buChar char="•"/>
            </a:pPr>
            <a:r>
              <a:rPr lang="en-US" sz="3600" kern="1200" dirty="0">
                <a:solidFill>
                  <a:schemeClr val="tx2">
                    <a:lumMod val="75000"/>
                  </a:schemeClr>
                </a:solidFill>
                <a:latin typeface="Franklin Gothic Demi" panose="020B0703020102020204" pitchFamily="34" charset="0"/>
              </a:rPr>
              <a:t>A large object blocking the airway</a:t>
            </a:r>
          </a:p>
          <a:p>
            <a:pPr marL="571500" indent="-571500">
              <a:buFont typeface="Arial" panose="020B0604020202020204" pitchFamily="34" charset="0"/>
              <a:buChar char="•"/>
            </a:pPr>
            <a:r>
              <a:rPr lang="en-US" sz="3600" kern="1200" dirty="0">
                <a:solidFill>
                  <a:schemeClr val="tx2">
                    <a:lumMod val="75000"/>
                  </a:schemeClr>
                </a:solidFill>
                <a:latin typeface="Franklin Gothic Demi" panose="020B0703020102020204" pitchFamily="34" charset="0"/>
              </a:rPr>
              <a:t>Respiratory failure or arrest</a:t>
            </a:r>
          </a:p>
          <a:p>
            <a:pPr marL="571500" indent="-571500">
              <a:buFont typeface="Arial" panose="020B0604020202020204" pitchFamily="34" charset="0"/>
              <a:buChar char="•"/>
            </a:pPr>
            <a:r>
              <a:rPr lang="en-US" sz="3600" kern="1200" dirty="0">
                <a:solidFill>
                  <a:schemeClr val="tx2">
                    <a:lumMod val="75000"/>
                  </a:schemeClr>
                </a:solidFill>
                <a:latin typeface="Franklin Gothic Demi" panose="020B0703020102020204" pitchFamily="34" charset="0"/>
              </a:rPr>
              <a:t>Severe neck or mouth injuries</a:t>
            </a:r>
          </a:p>
          <a:p>
            <a:pPr marL="571500" indent="-571500">
              <a:buFont typeface="Arial" panose="020B0604020202020204" pitchFamily="34" charset="0"/>
              <a:buChar char="•"/>
            </a:pPr>
            <a:r>
              <a:rPr lang="en-US" sz="3600" kern="1200" dirty="0">
                <a:solidFill>
                  <a:schemeClr val="tx2">
                    <a:lumMod val="75000"/>
                  </a:schemeClr>
                </a:solidFill>
                <a:latin typeface="Franklin Gothic Demi" panose="020B0703020102020204" pitchFamily="34" charset="0"/>
              </a:rPr>
              <a:t>A swollen or blocked airway due to inhalation of harmful material such as smoke, steam, or other toxic gases</a:t>
            </a:r>
          </a:p>
          <a:p>
            <a:pPr marL="571500" indent="-571500">
              <a:buFont typeface="Arial" panose="020B0604020202020204" pitchFamily="34" charset="0"/>
              <a:buChar char="•"/>
            </a:pPr>
            <a:r>
              <a:rPr lang="en-US" sz="3600" kern="1200" dirty="0">
                <a:solidFill>
                  <a:schemeClr val="tx2">
                    <a:lumMod val="75000"/>
                  </a:schemeClr>
                </a:solidFill>
                <a:latin typeface="Franklin Gothic Demi" panose="020B0703020102020204" pitchFamily="34" charset="0"/>
              </a:rPr>
              <a:t>Cancer of the throat or neck, which can affect breathing by pressing on the airway</a:t>
            </a:r>
          </a:p>
          <a:p>
            <a:pPr marL="571500" indent="-571500">
              <a:buFont typeface="Arial" panose="020B0604020202020204" pitchFamily="34" charset="0"/>
              <a:buChar char="•"/>
            </a:pPr>
            <a:r>
              <a:rPr lang="en-US" sz="3600" kern="1200" dirty="0">
                <a:solidFill>
                  <a:schemeClr val="tx2">
                    <a:lumMod val="75000"/>
                  </a:schemeClr>
                </a:solidFill>
                <a:latin typeface="Franklin Gothic Demi" panose="020B0703020102020204" pitchFamily="34" charset="0"/>
              </a:rPr>
              <a:t>Paralysis of the muscles that affect swallowing</a:t>
            </a:r>
          </a:p>
          <a:p>
            <a:pPr marL="571500" indent="-571500">
              <a:buFont typeface="Arial" panose="020B0604020202020204" pitchFamily="34" charset="0"/>
              <a:buChar char="•"/>
            </a:pPr>
            <a:r>
              <a:rPr lang="en-US" sz="3600" kern="1200" dirty="0">
                <a:solidFill>
                  <a:schemeClr val="tx2">
                    <a:lumMod val="75000"/>
                  </a:schemeClr>
                </a:solidFill>
                <a:latin typeface="Franklin Gothic Demi" panose="020B0703020102020204" pitchFamily="34" charset="0"/>
              </a:rPr>
              <a:t>Surgery around the larynx that prevents normal breathing and swallowing</a:t>
            </a:r>
          </a:p>
          <a:p>
            <a:pPr marL="571500" indent="-571500">
              <a:buFont typeface="Arial" panose="020B0604020202020204" pitchFamily="34" charset="0"/>
              <a:buChar char="•"/>
            </a:pPr>
            <a:r>
              <a:rPr lang="en-US" sz="3600" kern="1200" dirty="0">
                <a:solidFill>
                  <a:schemeClr val="tx2">
                    <a:lumMod val="75000"/>
                  </a:schemeClr>
                </a:solidFill>
                <a:latin typeface="Franklin Gothic Demi" panose="020B0703020102020204" pitchFamily="34" charset="0"/>
              </a:rPr>
              <a:t>Long-term oxygen therapy via a mechanical ventilator[4]</a:t>
            </a:r>
            <a:endParaRPr lang="fa-IR" sz="3600" kern="1200" dirty="0">
              <a:solidFill>
                <a:schemeClr val="tx2">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156739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تصویر 1">
            <a:extLst>
              <a:ext uri="{FF2B5EF4-FFF2-40B4-BE49-F238E27FC236}">
                <a16:creationId xmlns:a16="http://schemas.microsoft.com/office/drawing/2014/main" id="{A87CCD45-9BE5-9CC8-7FD2-4D88D46B7671}"/>
              </a:ext>
            </a:extLst>
          </p:cNvPr>
          <p:cNvPicPr>
            <a:picLocks noChangeAspect="1"/>
          </p:cNvPicPr>
          <p:nvPr/>
        </p:nvPicPr>
        <p:blipFill>
          <a:blip r:embed="rId2"/>
          <a:stretch>
            <a:fillRect/>
          </a:stretch>
        </p:blipFill>
        <p:spPr>
          <a:xfrm>
            <a:off x="1415143" y="-647700"/>
            <a:ext cx="15457714" cy="10287000"/>
          </a:xfrm>
          <a:prstGeom prst="rect">
            <a:avLst/>
          </a:prstGeom>
        </p:spPr>
      </p:pic>
      <p:pic>
        <p:nvPicPr>
          <p:cNvPr id="4" name="تصویر 3">
            <a:extLst>
              <a:ext uri="{FF2B5EF4-FFF2-40B4-BE49-F238E27FC236}">
                <a16:creationId xmlns:a16="http://schemas.microsoft.com/office/drawing/2014/main" id="{621A1708-61F6-C716-6681-E6CFCB220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90762"/>
            <a:ext cx="7620000" cy="5705475"/>
          </a:xfrm>
          <a:prstGeom prst="rect">
            <a:avLst/>
          </a:prstGeom>
        </p:spPr>
      </p:pic>
    </p:spTree>
    <p:extLst>
      <p:ext uri="{BB962C8B-B14F-4D97-AF65-F5344CB8AC3E}">
        <p14:creationId xmlns:p14="http://schemas.microsoft.com/office/powerpoint/2010/main" val="329369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4">
            <a:extLst>
              <a:ext uri="{FF2B5EF4-FFF2-40B4-BE49-F238E27FC236}">
                <a16:creationId xmlns:a16="http://schemas.microsoft.com/office/drawing/2014/main" id="{BF12E72B-ED19-430C-9BAB-746982E3D2C2}"/>
              </a:ext>
            </a:extLst>
          </p:cNvPr>
          <p:cNvPicPr>
            <a:picLocks noChangeAspect="1"/>
          </p:cNvPicPr>
          <p:nvPr/>
        </p:nvPicPr>
        <p:blipFill>
          <a:blip r:embed="rId2"/>
          <a:stretch>
            <a:fillRect/>
          </a:stretch>
        </p:blipFill>
        <p:spPr>
          <a:xfrm>
            <a:off x="1415143" y="-647700"/>
            <a:ext cx="15457714" cy="10287000"/>
          </a:xfrm>
          <a:prstGeom prst="rect">
            <a:avLst/>
          </a:prstGeom>
        </p:spPr>
      </p:pic>
      <p:pic>
        <p:nvPicPr>
          <p:cNvPr id="7" name="تصویر 6">
            <a:extLst>
              <a:ext uri="{FF2B5EF4-FFF2-40B4-BE49-F238E27FC236}">
                <a16:creationId xmlns:a16="http://schemas.microsoft.com/office/drawing/2014/main" id="{B27EE62B-7165-E3EE-3C8B-6CE017E8E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262" y="1966912"/>
            <a:ext cx="10277475" cy="6353175"/>
          </a:xfrm>
          <a:prstGeom prst="rect">
            <a:avLst/>
          </a:prstGeom>
        </p:spPr>
      </p:pic>
    </p:spTree>
    <p:extLst>
      <p:ext uri="{BB962C8B-B14F-4D97-AF65-F5344CB8AC3E}">
        <p14:creationId xmlns:p14="http://schemas.microsoft.com/office/powerpoint/2010/main" val="233163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تصویر 1">
            <a:extLst>
              <a:ext uri="{FF2B5EF4-FFF2-40B4-BE49-F238E27FC236}">
                <a16:creationId xmlns:a16="http://schemas.microsoft.com/office/drawing/2014/main" id="{712F69C0-CFC7-C7F4-2FE9-1A08C79F11FE}"/>
              </a:ext>
            </a:extLst>
          </p:cNvPr>
          <p:cNvPicPr>
            <a:picLocks noChangeAspect="1"/>
          </p:cNvPicPr>
          <p:nvPr/>
        </p:nvPicPr>
        <p:blipFill>
          <a:blip r:embed="rId2"/>
          <a:stretch>
            <a:fillRect/>
          </a:stretch>
        </p:blipFill>
        <p:spPr>
          <a:xfrm>
            <a:off x="1415143" y="-800100"/>
            <a:ext cx="15457714" cy="10287000"/>
          </a:xfrm>
          <a:prstGeom prst="rect">
            <a:avLst/>
          </a:prstGeom>
        </p:spPr>
      </p:pic>
      <p:pic>
        <p:nvPicPr>
          <p:cNvPr id="4" name="تصویر 3">
            <a:extLst>
              <a:ext uri="{FF2B5EF4-FFF2-40B4-BE49-F238E27FC236}">
                <a16:creationId xmlns:a16="http://schemas.microsoft.com/office/drawing/2014/main" id="{C6FD6014-DAED-B4E3-CCF0-1E2ADF92D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423" y="1333500"/>
            <a:ext cx="6451202" cy="7010400"/>
          </a:xfrm>
          <a:prstGeom prst="rect">
            <a:avLst/>
          </a:prstGeom>
          <a:ln>
            <a:noFill/>
          </a:ln>
          <a:effectLst>
            <a:softEdge rad="112500"/>
          </a:effectLst>
        </p:spPr>
      </p:pic>
      <p:pic>
        <p:nvPicPr>
          <p:cNvPr id="6" name="تصویر 5">
            <a:extLst>
              <a:ext uri="{FF2B5EF4-FFF2-40B4-BE49-F238E27FC236}">
                <a16:creationId xmlns:a16="http://schemas.microsoft.com/office/drawing/2014/main" id="{876CD76F-48C3-567E-88F6-2369F87D7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0" y="1333500"/>
            <a:ext cx="7225708" cy="7010400"/>
          </a:xfrm>
          <a:prstGeom prst="rect">
            <a:avLst/>
          </a:prstGeom>
          <a:ln>
            <a:noFill/>
          </a:ln>
          <a:effectLst>
            <a:softEdge rad="112500"/>
          </a:effectLst>
        </p:spPr>
      </p:pic>
    </p:spTree>
    <p:extLst>
      <p:ext uri="{BB962C8B-B14F-4D97-AF65-F5344CB8AC3E}">
        <p14:creationId xmlns:p14="http://schemas.microsoft.com/office/powerpoint/2010/main" val="55105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3721612" y="3409707"/>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859897" y="-671355"/>
            <a:ext cx="7399403" cy="11629710"/>
          </a:xfrm>
          <a:custGeom>
            <a:avLst/>
            <a:gdLst/>
            <a:ahLst/>
            <a:cxnLst/>
            <a:rect l="l" t="t" r="r" b="b"/>
            <a:pathLst>
              <a:path w="7399403" h="11629710">
                <a:moveTo>
                  <a:pt x="0" y="0"/>
                </a:moveTo>
                <a:lnTo>
                  <a:pt x="7399403" y="0"/>
                </a:lnTo>
                <a:lnTo>
                  <a:pt x="7399403" y="11629710"/>
                </a:lnTo>
                <a:lnTo>
                  <a:pt x="0" y="116297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700522" y="1153874"/>
            <a:ext cx="5694209" cy="8280195"/>
            <a:chOff x="0" y="0"/>
            <a:chExt cx="812800" cy="1181928"/>
          </a:xfrm>
        </p:grpSpPr>
        <p:sp>
          <p:nvSpPr>
            <p:cNvPr id="5" name="Freeform 5"/>
            <p:cNvSpPr/>
            <p:nvPr/>
          </p:nvSpPr>
          <p:spPr>
            <a:xfrm>
              <a:off x="0" y="0"/>
              <a:ext cx="812800" cy="1181927"/>
            </a:xfrm>
            <a:custGeom>
              <a:avLst/>
              <a:gdLst/>
              <a:ahLst/>
              <a:cxnLst/>
              <a:rect l="l" t="t" r="r" b="b"/>
              <a:pathLst>
                <a:path w="812800" h="1181927">
                  <a:moveTo>
                    <a:pt x="0" y="0"/>
                  </a:moveTo>
                  <a:lnTo>
                    <a:pt x="812800" y="0"/>
                  </a:lnTo>
                  <a:lnTo>
                    <a:pt x="812800" y="1181927"/>
                  </a:lnTo>
                  <a:lnTo>
                    <a:pt x="0" y="1181927"/>
                  </a:lnTo>
                  <a:close/>
                </a:path>
              </a:pathLst>
            </a:custGeom>
            <a:solidFill>
              <a:srgbClr val="E9EAF6"/>
            </a:solidFill>
          </p:spPr>
        </p:sp>
        <p:sp>
          <p:nvSpPr>
            <p:cNvPr id="6" name="TextBox 6"/>
            <p:cNvSpPr txBox="1"/>
            <p:nvPr/>
          </p:nvSpPr>
          <p:spPr>
            <a:xfrm>
              <a:off x="0" y="-38100"/>
              <a:ext cx="812800" cy="122002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21267" y="3204493"/>
            <a:ext cx="6410088" cy="6901845"/>
          </a:xfrm>
          <a:custGeom>
            <a:avLst/>
            <a:gdLst/>
            <a:ahLst/>
            <a:cxnLst/>
            <a:rect l="l" t="t" r="r" b="b"/>
            <a:pathLst>
              <a:path w="6410088" h="6901845">
                <a:moveTo>
                  <a:pt x="0" y="0"/>
                </a:moveTo>
                <a:lnTo>
                  <a:pt x="6410088" y="0"/>
                </a:lnTo>
                <a:lnTo>
                  <a:pt x="6410088" y="6901845"/>
                </a:lnTo>
                <a:lnTo>
                  <a:pt x="0" y="69018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1248570">
            <a:off x="7709921" y="64751"/>
            <a:ext cx="1885910" cy="2687178"/>
          </a:xfrm>
          <a:custGeom>
            <a:avLst/>
            <a:gdLst/>
            <a:ahLst/>
            <a:cxnLst/>
            <a:rect l="l" t="t" r="r" b="b"/>
            <a:pathLst>
              <a:path w="1885910" h="2687178">
                <a:moveTo>
                  <a:pt x="0" y="0"/>
                </a:moveTo>
                <a:lnTo>
                  <a:pt x="1885910" y="0"/>
                </a:lnTo>
                <a:lnTo>
                  <a:pt x="1885910" y="2687178"/>
                </a:lnTo>
                <a:lnTo>
                  <a:pt x="0" y="26871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1295400" y="886958"/>
            <a:ext cx="5512686" cy="1193788"/>
          </a:xfrm>
          <a:prstGeom prst="rect">
            <a:avLst/>
          </a:prstGeom>
        </p:spPr>
        <p:txBody>
          <a:bodyPr wrap="square" lIns="0" tIns="0" rIns="0" bIns="0" rtlCol="0" anchor="t">
            <a:spAutoFit/>
          </a:bodyPr>
          <a:lstStyle/>
          <a:p>
            <a:pPr algn="l">
              <a:lnSpc>
                <a:spcPts val="10500"/>
              </a:lnSpc>
            </a:pPr>
            <a:endParaRPr lang="en-US" sz="7500" dirty="0">
              <a:solidFill>
                <a:srgbClr val="222366"/>
              </a:solidFill>
              <a:latin typeface="Brick Sans"/>
              <a:ea typeface="Brick Sans"/>
              <a:cs typeface="Brick Sans"/>
              <a:sym typeface="Brick Sans"/>
            </a:endParaRPr>
          </a:p>
        </p:txBody>
      </p:sp>
      <p:sp>
        <p:nvSpPr>
          <p:cNvPr id="14" name="کادر متن 13">
            <a:extLst>
              <a:ext uri="{FF2B5EF4-FFF2-40B4-BE49-F238E27FC236}">
                <a16:creationId xmlns:a16="http://schemas.microsoft.com/office/drawing/2014/main" id="{83AD525D-B288-A23A-D7C4-7BE88EE99987}"/>
              </a:ext>
            </a:extLst>
          </p:cNvPr>
          <p:cNvSpPr txBox="1"/>
          <p:nvPr/>
        </p:nvSpPr>
        <p:spPr>
          <a:xfrm>
            <a:off x="685800" y="1450167"/>
            <a:ext cx="7188895" cy="1754326"/>
          </a:xfrm>
          <a:prstGeom prst="rect">
            <a:avLst/>
          </a:prstGeom>
          <a:noFill/>
        </p:spPr>
        <p:txBody>
          <a:bodyPr wrap="square" rtlCol="0">
            <a:spAutoFit/>
          </a:bodyPr>
          <a:lstStyle/>
          <a:p>
            <a:r>
              <a:rPr lang="en-US" sz="5400" dirty="0">
                <a:solidFill>
                  <a:schemeClr val="tx2">
                    <a:lumMod val="50000"/>
                  </a:schemeClr>
                </a:solidFill>
                <a:latin typeface="Bodoni MT Black" panose="02070A03080606020203" pitchFamily="18" charset="0"/>
              </a:rPr>
              <a:t>indications for cuff tracheostomy tube</a:t>
            </a:r>
            <a:r>
              <a:rPr lang="en-US" dirty="0"/>
              <a:t>:</a:t>
            </a:r>
          </a:p>
        </p:txBody>
      </p:sp>
      <p:sp>
        <p:nvSpPr>
          <p:cNvPr id="16" name="کادر متن 15">
            <a:extLst>
              <a:ext uri="{FF2B5EF4-FFF2-40B4-BE49-F238E27FC236}">
                <a16:creationId xmlns:a16="http://schemas.microsoft.com/office/drawing/2014/main" id="{92D3443E-5A03-0D66-38C5-F53EEEE5AC8D}"/>
              </a:ext>
            </a:extLst>
          </p:cNvPr>
          <p:cNvSpPr txBox="1"/>
          <p:nvPr/>
        </p:nvSpPr>
        <p:spPr>
          <a:xfrm>
            <a:off x="11277600" y="1968421"/>
            <a:ext cx="4572000" cy="4832092"/>
          </a:xfrm>
          <a:prstGeom prst="rect">
            <a:avLst/>
          </a:prstGeom>
          <a:noFill/>
        </p:spPr>
        <p:txBody>
          <a:bodyPr wrap="square">
            <a:spAutoFit/>
          </a:bodyPr>
          <a:lstStyle/>
          <a:p>
            <a:r>
              <a:rPr lang="en-US" sz="2800" dirty="0">
                <a:latin typeface="Franklin Gothic Demi" panose="020B0703020102020204" pitchFamily="34" charset="0"/>
              </a:rPr>
              <a:t>• To ensure the prescribed ventilation pressures are delivered to the lungs</a:t>
            </a:r>
          </a:p>
          <a:p>
            <a:endParaRPr lang="en-US" sz="2800" dirty="0">
              <a:latin typeface="Franklin Gothic Demi" panose="020B0703020102020204" pitchFamily="34" charset="0"/>
            </a:endParaRPr>
          </a:p>
          <a:p>
            <a:r>
              <a:rPr lang="en-US" sz="2800" dirty="0">
                <a:latin typeface="Franklin Gothic Demi" panose="020B0703020102020204" pitchFamily="34" charset="0"/>
              </a:rPr>
              <a:t>• Minimize the risk of aspiration of pharyngeal secretions and stomach contents into the airways</a:t>
            </a:r>
          </a:p>
          <a:p>
            <a:endParaRPr lang="en-US" sz="2800" dirty="0">
              <a:latin typeface="Franklin Gothic Demi" panose="020B0703020102020204" pitchFamily="34" charset="0"/>
            </a:endParaRPr>
          </a:p>
          <a:p>
            <a:r>
              <a:rPr lang="en-US" sz="2800" dirty="0">
                <a:latin typeface="Franklin Gothic Demi" panose="020B0703020102020204" pitchFamily="34" charset="0"/>
              </a:rPr>
              <a:t>• Minimize the risk of aspiration pneumonia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244097" y="-318668"/>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3133806" y="1370268"/>
            <a:ext cx="10856944" cy="10994960"/>
            <a:chOff x="0" y="-76686"/>
            <a:chExt cx="958207" cy="1258614"/>
          </a:xfrm>
        </p:grpSpPr>
        <p:sp>
          <p:nvSpPr>
            <p:cNvPr id="5" name="Freeform 5"/>
            <p:cNvSpPr/>
            <p:nvPr/>
          </p:nvSpPr>
          <p:spPr>
            <a:xfrm>
              <a:off x="145407" y="-76686"/>
              <a:ext cx="812800" cy="1181927"/>
            </a:xfrm>
            <a:custGeom>
              <a:avLst/>
              <a:gdLst/>
              <a:ahLst/>
              <a:cxnLst/>
              <a:rect l="l" t="t" r="r" b="b"/>
              <a:pathLst>
                <a:path w="812800" h="1181927">
                  <a:moveTo>
                    <a:pt x="0" y="0"/>
                  </a:moveTo>
                  <a:lnTo>
                    <a:pt x="812800" y="0"/>
                  </a:lnTo>
                  <a:lnTo>
                    <a:pt x="812800" y="1181927"/>
                  </a:lnTo>
                  <a:lnTo>
                    <a:pt x="0" y="1181927"/>
                  </a:lnTo>
                  <a:close/>
                </a:path>
              </a:pathLst>
            </a:custGeom>
            <a:solidFill>
              <a:srgbClr val="E9EAF6"/>
            </a:solidFill>
          </p:spPr>
        </p:sp>
        <p:sp>
          <p:nvSpPr>
            <p:cNvPr id="6" name="TextBox 6"/>
            <p:cNvSpPr txBox="1"/>
            <p:nvPr/>
          </p:nvSpPr>
          <p:spPr>
            <a:xfrm>
              <a:off x="0" y="-38100"/>
              <a:ext cx="812800" cy="122002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411095" y="2452589"/>
            <a:ext cx="7876905" cy="7726439"/>
          </a:xfrm>
          <a:custGeom>
            <a:avLst/>
            <a:gdLst/>
            <a:ahLst/>
            <a:cxnLst/>
            <a:rect l="l" t="t" r="r" b="b"/>
            <a:pathLst>
              <a:path w="7876905" h="7726439">
                <a:moveTo>
                  <a:pt x="0" y="0"/>
                </a:moveTo>
                <a:lnTo>
                  <a:pt x="7876905" y="0"/>
                </a:lnTo>
                <a:lnTo>
                  <a:pt x="7876905" y="7726438"/>
                </a:lnTo>
                <a:lnTo>
                  <a:pt x="0" y="7726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1257881">
            <a:off x="-746181" y="2077712"/>
            <a:ext cx="3549762" cy="3440042"/>
          </a:xfrm>
          <a:custGeom>
            <a:avLst/>
            <a:gdLst/>
            <a:ahLst/>
            <a:cxnLst/>
            <a:rect l="l" t="t" r="r" b="b"/>
            <a:pathLst>
              <a:path w="3549762" h="3440042">
                <a:moveTo>
                  <a:pt x="0" y="0"/>
                </a:moveTo>
                <a:lnTo>
                  <a:pt x="3549762" y="0"/>
                </a:lnTo>
                <a:lnTo>
                  <a:pt x="3549762" y="3440042"/>
                </a:lnTo>
                <a:lnTo>
                  <a:pt x="0" y="34400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137149">
            <a:off x="9411023" y="1995722"/>
            <a:ext cx="1692534" cy="82529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4" name="TextBox 14"/>
          <p:cNvSpPr txBox="1"/>
          <p:nvPr/>
        </p:nvSpPr>
        <p:spPr>
          <a:xfrm>
            <a:off x="2805725" y="6780846"/>
            <a:ext cx="4925174" cy="410305"/>
          </a:xfrm>
          <a:prstGeom prst="rect">
            <a:avLst/>
          </a:prstGeom>
        </p:spPr>
        <p:txBody>
          <a:bodyPr lIns="0" tIns="0" rIns="0" bIns="0" rtlCol="0" anchor="t">
            <a:spAutoFit/>
          </a:bodyPr>
          <a:lstStyle/>
          <a:p>
            <a:pPr algn="ctr">
              <a:lnSpc>
                <a:spcPts val="3499"/>
              </a:lnSpc>
            </a:pPr>
            <a:r>
              <a:rPr lang="en-US" sz="2499" dirty="0">
                <a:solidFill>
                  <a:srgbClr val="222366"/>
                </a:solidFill>
                <a:latin typeface="Public Sans"/>
                <a:ea typeface="Public Sans"/>
                <a:cs typeface="Public Sans"/>
                <a:sym typeface="Public Sans"/>
              </a:rPr>
              <a:t>. </a:t>
            </a:r>
          </a:p>
        </p:txBody>
      </p:sp>
      <p:sp>
        <p:nvSpPr>
          <p:cNvPr id="19" name="کادر متن 18">
            <a:extLst>
              <a:ext uri="{FF2B5EF4-FFF2-40B4-BE49-F238E27FC236}">
                <a16:creationId xmlns:a16="http://schemas.microsoft.com/office/drawing/2014/main" id="{1F7CC0E3-C39D-75E4-ED1E-5F9B894CF7D1}"/>
              </a:ext>
            </a:extLst>
          </p:cNvPr>
          <p:cNvSpPr txBox="1"/>
          <p:nvPr/>
        </p:nvSpPr>
        <p:spPr>
          <a:xfrm>
            <a:off x="5029200" y="127022"/>
            <a:ext cx="8686800" cy="1200329"/>
          </a:xfrm>
          <a:prstGeom prst="rect">
            <a:avLst/>
          </a:prstGeom>
          <a:noFill/>
        </p:spPr>
        <p:txBody>
          <a:bodyPr wrap="square">
            <a:spAutoFit/>
          </a:bodyPr>
          <a:lstStyle/>
          <a:p>
            <a:r>
              <a:rPr lang="en-US" sz="3600" dirty="0">
                <a:latin typeface="Bodoni MT Black" panose="02070A03080606020203" pitchFamily="18" charset="0"/>
              </a:rPr>
              <a:t>Complications in the first post-tracheostomy week include</a:t>
            </a:r>
            <a:r>
              <a:rPr lang="en-US" sz="2800" dirty="0">
                <a:latin typeface="Bodoni MT Black" panose="02070A03080606020203" pitchFamily="18" charset="0"/>
              </a:rPr>
              <a:t>:</a:t>
            </a:r>
          </a:p>
        </p:txBody>
      </p:sp>
      <p:sp>
        <p:nvSpPr>
          <p:cNvPr id="21" name="کادر متن 20">
            <a:extLst>
              <a:ext uri="{FF2B5EF4-FFF2-40B4-BE49-F238E27FC236}">
                <a16:creationId xmlns:a16="http://schemas.microsoft.com/office/drawing/2014/main" id="{6F69DEC8-39FE-6CE1-FDA6-546310782385}"/>
              </a:ext>
            </a:extLst>
          </p:cNvPr>
          <p:cNvSpPr txBox="1"/>
          <p:nvPr/>
        </p:nvSpPr>
        <p:spPr>
          <a:xfrm>
            <a:off x="4949028" y="1631371"/>
            <a:ext cx="8874031" cy="7848302"/>
          </a:xfrm>
          <a:prstGeom prst="rect">
            <a:avLst/>
          </a:prstGeom>
          <a:noFill/>
        </p:spPr>
        <p:txBody>
          <a:bodyPr wrap="square">
            <a:spAutoFit/>
          </a:bodyPr>
          <a:lstStyle/>
          <a:p>
            <a:r>
              <a:rPr lang="en-US" sz="2000" b="1" dirty="0">
                <a:latin typeface="Aptos Display" panose="020B0004020202020204" pitchFamily="34" charset="0"/>
              </a:rPr>
              <a:t>• </a:t>
            </a:r>
            <a:r>
              <a:rPr lang="en-US" sz="2800" b="1" dirty="0">
                <a:latin typeface="Aptos Display" panose="020B0004020202020204" pitchFamily="34" charset="0"/>
              </a:rPr>
              <a:t>Blocked tube  (occluded cannula / mucous plugging)</a:t>
            </a:r>
          </a:p>
          <a:p>
            <a:endParaRPr lang="en-US" sz="2800" b="1" dirty="0">
              <a:latin typeface="Aptos Display" panose="020B0004020202020204" pitchFamily="34" charset="0"/>
            </a:endParaRPr>
          </a:p>
          <a:p>
            <a:r>
              <a:rPr lang="en-US" sz="2800" b="1" dirty="0">
                <a:latin typeface="Aptos Display" panose="020B0004020202020204" pitchFamily="34" charset="0"/>
              </a:rPr>
              <a:t>• Bleeding from the airway/tracheostomy tube</a:t>
            </a:r>
          </a:p>
          <a:p>
            <a:endParaRPr lang="en-US" sz="2800" b="1" dirty="0">
              <a:latin typeface="Aptos Display" panose="020B0004020202020204" pitchFamily="34" charset="0"/>
            </a:endParaRPr>
          </a:p>
          <a:p>
            <a:r>
              <a:rPr lang="en-US" sz="2800" b="1" dirty="0">
                <a:latin typeface="Aptos Display" panose="020B0004020202020204" pitchFamily="34" charset="0"/>
              </a:rPr>
              <a:t>• Stomal erosion</a:t>
            </a:r>
          </a:p>
          <a:p>
            <a:endParaRPr lang="en-US" sz="2800" b="1" dirty="0">
              <a:latin typeface="Aptos Display" panose="020B0004020202020204" pitchFamily="34" charset="0"/>
            </a:endParaRPr>
          </a:p>
          <a:p>
            <a:r>
              <a:rPr lang="en-US" sz="2800" b="1" dirty="0">
                <a:latin typeface="Aptos Display" panose="020B0004020202020204" pitchFamily="34" charset="0"/>
              </a:rPr>
              <a:t>• Infection or cellulitis at the stoma site</a:t>
            </a:r>
          </a:p>
          <a:p>
            <a:endParaRPr lang="en-US" sz="2800" b="1" dirty="0">
              <a:latin typeface="Aptos Display" panose="020B0004020202020204" pitchFamily="34" charset="0"/>
            </a:endParaRPr>
          </a:p>
          <a:p>
            <a:r>
              <a:rPr lang="en-US" sz="2800" b="1" dirty="0">
                <a:latin typeface="Aptos Display" panose="020B0004020202020204" pitchFamily="34" charset="0"/>
              </a:rPr>
              <a:t>• Air leak including Pneumothorax, pneumo-mediastinum or subcutaneous emphysema</a:t>
            </a:r>
          </a:p>
          <a:p>
            <a:endParaRPr lang="en-US" sz="2800" b="1" dirty="0">
              <a:latin typeface="Aptos Display" panose="020B0004020202020204" pitchFamily="34" charset="0"/>
            </a:endParaRPr>
          </a:p>
          <a:p>
            <a:r>
              <a:rPr lang="en-US" sz="2800" b="1" dirty="0">
                <a:latin typeface="Aptos Display" panose="020B0004020202020204" pitchFamily="34" charset="0"/>
              </a:rPr>
              <a:t>• Respiratory and/or cardiovascular collapse</a:t>
            </a:r>
          </a:p>
          <a:p>
            <a:endParaRPr lang="en-US" sz="2800" b="1" dirty="0">
              <a:latin typeface="Aptos Display" panose="020B0004020202020204" pitchFamily="34" charset="0"/>
            </a:endParaRPr>
          </a:p>
          <a:p>
            <a:r>
              <a:rPr lang="en-US" sz="2800" b="1" dirty="0">
                <a:latin typeface="Aptos Display" panose="020B0004020202020204" pitchFamily="34" charset="0"/>
              </a:rPr>
              <a:t>• Dislodged tube or accidental decannulation</a:t>
            </a:r>
          </a:p>
          <a:p>
            <a:endParaRPr lang="en-US" sz="2800" b="1" dirty="0">
              <a:latin typeface="Aptos Display" panose="020B0004020202020204" pitchFamily="34" charset="0"/>
            </a:endParaRPr>
          </a:p>
          <a:p>
            <a:r>
              <a:rPr lang="en-US" sz="2800" b="1" dirty="0">
                <a:latin typeface="Aptos Display" panose="020B0004020202020204" pitchFamily="34" charset="0"/>
              </a:rPr>
              <a:t>• Granulation tissue in the trachea or at the stoma site</a:t>
            </a:r>
          </a:p>
          <a:p>
            <a:endParaRPr lang="en-US" sz="2800" b="1" dirty="0">
              <a:latin typeface="Aptos Display" panose="020B0004020202020204" pitchFamily="34" charset="0"/>
            </a:endParaRPr>
          </a:p>
          <a:p>
            <a:r>
              <a:rPr lang="en-US" sz="2800" b="1" dirty="0">
                <a:latin typeface="Aptos Display" panose="020B0004020202020204" pitchFamily="34" charset="0"/>
              </a:rPr>
              <a:t>• </a:t>
            </a:r>
            <a:r>
              <a:rPr lang="en-US" sz="2800" b="1" dirty="0" err="1">
                <a:latin typeface="Aptos Display" panose="020B0004020202020204" pitchFamily="34" charset="0"/>
              </a:rPr>
              <a:t>Tracheo-oesophageal</a:t>
            </a:r>
            <a:r>
              <a:rPr lang="en-US" sz="2800" b="1" dirty="0">
                <a:latin typeface="Aptos Display" panose="020B0004020202020204" pitchFamily="34" charset="0"/>
              </a:rPr>
              <a:t> fistula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462BC-7DED-0A84-61DC-24FDA91F543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36070C-06C9-35AB-8E2F-44DCE32D3DA8}"/>
              </a:ext>
            </a:extLst>
          </p:cNvPr>
          <p:cNvSpPr/>
          <p:nvPr/>
        </p:nvSpPr>
        <p:spPr>
          <a:xfrm>
            <a:off x="-1244097" y="-318668"/>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a:extLst>
              <a:ext uri="{FF2B5EF4-FFF2-40B4-BE49-F238E27FC236}">
                <a16:creationId xmlns:a16="http://schemas.microsoft.com/office/drawing/2014/main" id="{9DB4D35F-59E0-922C-7826-75A9788C969C}"/>
              </a:ext>
            </a:extLst>
          </p:cNvPr>
          <p:cNvGrpSpPr/>
          <p:nvPr/>
        </p:nvGrpSpPr>
        <p:grpSpPr>
          <a:xfrm>
            <a:off x="2805647" y="1038765"/>
            <a:ext cx="10856944" cy="10994960"/>
            <a:chOff x="0" y="-76686"/>
            <a:chExt cx="958207" cy="1258614"/>
          </a:xfrm>
        </p:grpSpPr>
        <p:sp>
          <p:nvSpPr>
            <p:cNvPr id="5" name="Freeform 5">
              <a:extLst>
                <a:ext uri="{FF2B5EF4-FFF2-40B4-BE49-F238E27FC236}">
                  <a16:creationId xmlns:a16="http://schemas.microsoft.com/office/drawing/2014/main" id="{2AFC430B-BE24-8D61-33E8-C4C56B01A3FB}"/>
                </a:ext>
              </a:extLst>
            </p:cNvPr>
            <p:cNvSpPr/>
            <p:nvPr/>
          </p:nvSpPr>
          <p:spPr>
            <a:xfrm>
              <a:off x="145407" y="-76686"/>
              <a:ext cx="812800" cy="1181927"/>
            </a:xfrm>
            <a:custGeom>
              <a:avLst/>
              <a:gdLst/>
              <a:ahLst/>
              <a:cxnLst/>
              <a:rect l="l" t="t" r="r" b="b"/>
              <a:pathLst>
                <a:path w="812800" h="1181927">
                  <a:moveTo>
                    <a:pt x="0" y="0"/>
                  </a:moveTo>
                  <a:lnTo>
                    <a:pt x="812800" y="0"/>
                  </a:lnTo>
                  <a:lnTo>
                    <a:pt x="812800" y="1181927"/>
                  </a:lnTo>
                  <a:lnTo>
                    <a:pt x="0" y="1181927"/>
                  </a:lnTo>
                  <a:close/>
                </a:path>
              </a:pathLst>
            </a:custGeom>
            <a:solidFill>
              <a:srgbClr val="E9EAF6"/>
            </a:solidFill>
          </p:spPr>
        </p:sp>
        <p:sp>
          <p:nvSpPr>
            <p:cNvPr id="6" name="TextBox 6">
              <a:extLst>
                <a:ext uri="{FF2B5EF4-FFF2-40B4-BE49-F238E27FC236}">
                  <a16:creationId xmlns:a16="http://schemas.microsoft.com/office/drawing/2014/main" id="{0B636D34-4614-3615-CFBE-67F46F23DC19}"/>
                </a:ext>
              </a:extLst>
            </p:cNvPr>
            <p:cNvSpPr txBox="1"/>
            <p:nvPr/>
          </p:nvSpPr>
          <p:spPr>
            <a:xfrm>
              <a:off x="0" y="-38100"/>
              <a:ext cx="812800" cy="122002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a:extLst>
              <a:ext uri="{FF2B5EF4-FFF2-40B4-BE49-F238E27FC236}">
                <a16:creationId xmlns:a16="http://schemas.microsoft.com/office/drawing/2014/main" id="{6090CF0F-2182-1063-C880-82275FD10499}"/>
              </a:ext>
            </a:extLst>
          </p:cNvPr>
          <p:cNvSpPr/>
          <p:nvPr/>
        </p:nvSpPr>
        <p:spPr>
          <a:xfrm>
            <a:off x="10411095" y="2452589"/>
            <a:ext cx="7876905" cy="7726439"/>
          </a:xfrm>
          <a:custGeom>
            <a:avLst/>
            <a:gdLst/>
            <a:ahLst/>
            <a:cxnLst/>
            <a:rect l="l" t="t" r="r" b="b"/>
            <a:pathLst>
              <a:path w="7876905" h="7726439">
                <a:moveTo>
                  <a:pt x="0" y="0"/>
                </a:moveTo>
                <a:lnTo>
                  <a:pt x="7876905" y="0"/>
                </a:lnTo>
                <a:lnTo>
                  <a:pt x="7876905" y="7726438"/>
                </a:lnTo>
                <a:lnTo>
                  <a:pt x="0" y="7726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a:extLst>
              <a:ext uri="{FF2B5EF4-FFF2-40B4-BE49-F238E27FC236}">
                <a16:creationId xmlns:a16="http://schemas.microsoft.com/office/drawing/2014/main" id="{CE3046C7-578C-1D1F-BAC6-4F60B123DC4C}"/>
              </a:ext>
            </a:extLst>
          </p:cNvPr>
          <p:cNvSpPr/>
          <p:nvPr/>
        </p:nvSpPr>
        <p:spPr>
          <a:xfrm rot="-1257881">
            <a:off x="-746181" y="2077712"/>
            <a:ext cx="3549762" cy="3440042"/>
          </a:xfrm>
          <a:custGeom>
            <a:avLst/>
            <a:gdLst/>
            <a:ahLst/>
            <a:cxnLst/>
            <a:rect l="l" t="t" r="r" b="b"/>
            <a:pathLst>
              <a:path w="3549762" h="3440042">
                <a:moveTo>
                  <a:pt x="0" y="0"/>
                </a:moveTo>
                <a:lnTo>
                  <a:pt x="3549762" y="0"/>
                </a:lnTo>
                <a:lnTo>
                  <a:pt x="3549762" y="3440042"/>
                </a:lnTo>
                <a:lnTo>
                  <a:pt x="0" y="34400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a:extLst>
              <a:ext uri="{FF2B5EF4-FFF2-40B4-BE49-F238E27FC236}">
                <a16:creationId xmlns:a16="http://schemas.microsoft.com/office/drawing/2014/main" id="{242A2720-B6C8-A45E-E736-E2269FE68BA4}"/>
              </a:ext>
            </a:extLst>
          </p:cNvPr>
          <p:cNvSpPr/>
          <p:nvPr/>
        </p:nvSpPr>
        <p:spPr>
          <a:xfrm rot="-137149">
            <a:off x="9411023" y="1995722"/>
            <a:ext cx="1692534" cy="82529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4" name="TextBox 14">
            <a:extLst>
              <a:ext uri="{FF2B5EF4-FFF2-40B4-BE49-F238E27FC236}">
                <a16:creationId xmlns:a16="http://schemas.microsoft.com/office/drawing/2014/main" id="{FA28896A-84D0-933F-26C9-00FFA9D78AED}"/>
              </a:ext>
            </a:extLst>
          </p:cNvPr>
          <p:cNvSpPr txBox="1"/>
          <p:nvPr/>
        </p:nvSpPr>
        <p:spPr>
          <a:xfrm>
            <a:off x="2805725" y="6780846"/>
            <a:ext cx="4925174" cy="410305"/>
          </a:xfrm>
          <a:prstGeom prst="rect">
            <a:avLst/>
          </a:prstGeom>
        </p:spPr>
        <p:txBody>
          <a:bodyPr lIns="0" tIns="0" rIns="0" bIns="0" rtlCol="0" anchor="t">
            <a:spAutoFit/>
          </a:bodyPr>
          <a:lstStyle/>
          <a:p>
            <a:pPr algn="ctr">
              <a:lnSpc>
                <a:spcPts val="3499"/>
              </a:lnSpc>
            </a:pPr>
            <a:r>
              <a:rPr lang="en-US" sz="2499" dirty="0">
                <a:solidFill>
                  <a:srgbClr val="222366"/>
                </a:solidFill>
                <a:latin typeface="Public Sans"/>
                <a:ea typeface="Public Sans"/>
                <a:cs typeface="Public Sans"/>
                <a:sym typeface="Public Sans"/>
              </a:rPr>
              <a:t>. </a:t>
            </a:r>
          </a:p>
        </p:txBody>
      </p:sp>
      <p:sp>
        <p:nvSpPr>
          <p:cNvPr id="8" name="کادر متن 7">
            <a:extLst>
              <a:ext uri="{FF2B5EF4-FFF2-40B4-BE49-F238E27FC236}">
                <a16:creationId xmlns:a16="http://schemas.microsoft.com/office/drawing/2014/main" id="{B4A00E48-42D7-89FF-62A2-2AEAC223E614}"/>
              </a:ext>
            </a:extLst>
          </p:cNvPr>
          <p:cNvSpPr txBox="1"/>
          <p:nvPr/>
        </p:nvSpPr>
        <p:spPr>
          <a:xfrm>
            <a:off x="5791200" y="195104"/>
            <a:ext cx="9772650" cy="584775"/>
          </a:xfrm>
          <a:prstGeom prst="rect">
            <a:avLst/>
          </a:prstGeom>
          <a:noFill/>
        </p:spPr>
        <p:txBody>
          <a:bodyPr wrap="square">
            <a:spAutoFit/>
          </a:bodyPr>
          <a:lstStyle/>
          <a:p>
            <a:r>
              <a:rPr lang="en-US" sz="3200" dirty="0">
                <a:latin typeface="Bodoni MT Black" panose="02070A03080606020203" pitchFamily="18" charset="0"/>
              </a:rPr>
              <a:t>Late complications include:</a:t>
            </a:r>
          </a:p>
        </p:txBody>
      </p:sp>
      <p:sp>
        <p:nvSpPr>
          <p:cNvPr id="10" name="کادر متن 9">
            <a:extLst>
              <a:ext uri="{FF2B5EF4-FFF2-40B4-BE49-F238E27FC236}">
                <a16:creationId xmlns:a16="http://schemas.microsoft.com/office/drawing/2014/main" id="{6AB39D1A-F4B6-CC83-88C1-DCCF64028546}"/>
              </a:ext>
            </a:extLst>
          </p:cNvPr>
          <p:cNvSpPr txBox="1"/>
          <p:nvPr/>
        </p:nvSpPr>
        <p:spPr>
          <a:xfrm>
            <a:off x="5016842" y="1556536"/>
            <a:ext cx="9772650" cy="7848302"/>
          </a:xfrm>
          <a:prstGeom prst="rect">
            <a:avLst/>
          </a:prstGeom>
          <a:noFill/>
        </p:spPr>
        <p:txBody>
          <a:bodyPr wrap="square">
            <a:spAutoFit/>
          </a:bodyPr>
          <a:lstStyle/>
          <a:p>
            <a:r>
              <a:rPr lang="en-US" dirty="0"/>
              <a:t>• </a:t>
            </a:r>
            <a:r>
              <a:rPr lang="en-US" sz="2400" dirty="0">
                <a:latin typeface="Arial Rounded MT Bold" panose="020F0704030504030204" pitchFamily="34" charset="0"/>
              </a:rPr>
              <a:t>Acute airway obstruction</a:t>
            </a:r>
          </a:p>
          <a:p>
            <a:endParaRPr lang="en-US" sz="2400" dirty="0">
              <a:latin typeface="Arial Rounded MT Bold" panose="020F0704030504030204" pitchFamily="34" charset="0"/>
            </a:endParaRPr>
          </a:p>
          <a:p>
            <a:r>
              <a:rPr lang="en-US" sz="2400" dirty="0">
                <a:latin typeface="Arial Rounded MT Bold" panose="020F0704030504030204" pitchFamily="34" charset="0"/>
              </a:rPr>
              <a:t>• Blocked tube (occluded cannula or  mucous plugging)</a:t>
            </a:r>
          </a:p>
          <a:p>
            <a:endParaRPr lang="en-US" sz="2400" dirty="0">
              <a:latin typeface="Arial Rounded MT Bold" panose="020F0704030504030204" pitchFamily="34" charset="0"/>
            </a:endParaRPr>
          </a:p>
          <a:p>
            <a:r>
              <a:rPr lang="en-US" sz="2400" dirty="0">
                <a:latin typeface="Arial Rounded MT Bold" panose="020F0704030504030204" pitchFamily="34" charset="0"/>
              </a:rPr>
              <a:t>• Infection (</a:t>
            </a:r>
            <a:r>
              <a:rPr lang="en-US" sz="2400" dirty="0" err="1">
                <a:latin typeface="Arial Rounded MT Bold" panose="020F0704030504030204" pitchFamily="34" charset="0"/>
              </a:rPr>
              <a:t>localised</a:t>
            </a:r>
            <a:r>
              <a:rPr lang="en-US" sz="2400" dirty="0">
                <a:latin typeface="Arial Rounded MT Bold" panose="020F0704030504030204" pitchFamily="34" charset="0"/>
              </a:rPr>
              <a:t> to stoma or </a:t>
            </a:r>
            <a:r>
              <a:rPr lang="en-US" sz="2400" dirty="0" err="1">
                <a:latin typeface="Arial Rounded MT Bold" panose="020F0704030504030204" pitchFamily="34" charset="0"/>
              </a:rPr>
              <a:t>tracheo</a:t>
            </a:r>
            <a:r>
              <a:rPr lang="en-US" sz="2400" dirty="0">
                <a:latin typeface="Arial Rounded MT Bold" panose="020F0704030504030204" pitchFamily="34" charset="0"/>
              </a:rPr>
              <a:t>-bronchial)</a:t>
            </a:r>
          </a:p>
          <a:p>
            <a:endParaRPr lang="en-US" sz="2400" dirty="0">
              <a:latin typeface="Arial Rounded MT Bold" panose="020F0704030504030204" pitchFamily="34" charset="0"/>
            </a:endParaRPr>
          </a:p>
          <a:p>
            <a:r>
              <a:rPr lang="en-US" sz="2400" dirty="0">
                <a:latin typeface="Arial Rounded MT Bold" panose="020F0704030504030204" pitchFamily="34" charset="0"/>
              </a:rPr>
              <a:t>• Aspiration</a:t>
            </a:r>
          </a:p>
          <a:p>
            <a:endParaRPr lang="en-US" sz="2400" dirty="0">
              <a:latin typeface="Arial Rounded MT Bold" panose="020F0704030504030204" pitchFamily="34" charset="0"/>
            </a:endParaRPr>
          </a:p>
          <a:p>
            <a:r>
              <a:rPr lang="en-US" sz="2400" dirty="0">
                <a:latin typeface="Arial Rounded MT Bold" panose="020F0704030504030204" pitchFamily="34" charset="0"/>
              </a:rPr>
              <a:t>• Tracheal trauma - bleeding </a:t>
            </a:r>
          </a:p>
          <a:p>
            <a:endParaRPr lang="en-US" sz="2400" dirty="0">
              <a:latin typeface="Arial Rounded MT Bold" panose="020F0704030504030204" pitchFamily="34" charset="0"/>
            </a:endParaRPr>
          </a:p>
          <a:p>
            <a:r>
              <a:rPr lang="en-US" sz="2400" dirty="0">
                <a:latin typeface="Arial Rounded MT Bold" panose="020F0704030504030204" pitchFamily="34" charset="0"/>
              </a:rPr>
              <a:t>• Dislodged tube</a:t>
            </a:r>
          </a:p>
          <a:p>
            <a:endParaRPr lang="en-US" sz="2400" dirty="0">
              <a:latin typeface="Arial Rounded MT Bold" panose="020F0704030504030204" pitchFamily="34" charset="0"/>
            </a:endParaRPr>
          </a:p>
          <a:p>
            <a:r>
              <a:rPr lang="en-US" sz="2400" dirty="0">
                <a:latin typeface="Arial Rounded MT Bold" panose="020F0704030504030204" pitchFamily="34" charset="0"/>
              </a:rPr>
              <a:t>• Stomal or tracheal granulation tissue</a:t>
            </a:r>
          </a:p>
          <a:p>
            <a:endParaRPr lang="en-US" sz="2400" dirty="0">
              <a:latin typeface="Arial Rounded MT Bold" panose="020F0704030504030204" pitchFamily="34" charset="0"/>
            </a:endParaRPr>
          </a:p>
          <a:p>
            <a:r>
              <a:rPr lang="en-US" sz="2400" dirty="0">
                <a:latin typeface="Arial Rounded MT Bold" panose="020F0704030504030204" pitchFamily="34" charset="0"/>
              </a:rPr>
              <a:t>• Tracheal stenosis</a:t>
            </a:r>
          </a:p>
          <a:p>
            <a:endParaRPr lang="en-US" sz="2400" dirty="0">
              <a:latin typeface="Arial Rounded MT Bold" panose="020F0704030504030204" pitchFamily="34" charset="0"/>
            </a:endParaRPr>
          </a:p>
          <a:p>
            <a:r>
              <a:rPr lang="en-US" sz="2400" dirty="0">
                <a:latin typeface="Arial Rounded MT Bold" panose="020F0704030504030204" pitchFamily="34" charset="0"/>
              </a:rPr>
              <a:t>• Tracheomalacia</a:t>
            </a:r>
          </a:p>
          <a:p>
            <a:endParaRPr lang="en-US" sz="2400" dirty="0">
              <a:latin typeface="Arial Rounded MT Bold" panose="020F0704030504030204" pitchFamily="34" charset="0"/>
            </a:endParaRPr>
          </a:p>
          <a:p>
            <a:r>
              <a:rPr lang="en-US" sz="2400" dirty="0">
                <a:latin typeface="Arial Rounded MT Bold" panose="020F0704030504030204" pitchFamily="34" charset="0"/>
              </a:rPr>
              <a:t>• </a:t>
            </a:r>
            <a:r>
              <a:rPr lang="en-US" sz="2400" dirty="0" err="1">
                <a:latin typeface="Arial Rounded MT Bold" panose="020F0704030504030204" pitchFamily="34" charset="0"/>
              </a:rPr>
              <a:t>Tracheocutaneous</a:t>
            </a:r>
            <a:r>
              <a:rPr lang="en-US" sz="2400" dirty="0">
                <a:latin typeface="Arial Rounded MT Bold" panose="020F0704030504030204" pitchFamily="34" charset="0"/>
              </a:rPr>
              <a:t> fistula</a:t>
            </a:r>
          </a:p>
          <a:p>
            <a:endParaRPr lang="en-US" sz="2400" dirty="0">
              <a:latin typeface="Arial Rounded MT Bold" panose="020F0704030504030204" pitchFamily="34" charset="0"/>
            </a:endParaRPr>
          </a:p>
          <a:p>
            <a:r>
              <a:rPr lang="en-US" sz="2400" dirty="0">
                <a:latin typeface="Arial Rounded MT Bold" panose="020F0704030504030204" pitchFamily="34" charset="0"/>
              </a:rPr>
              <a:t>• Peristomal skin breakdown and pressure ulcers</a:t>
            </a:r>
          </a:p>
        </p:txBody>
      </p:sp>
    </p:spTree>
    <p:extLst>
      <p:ext uri="{BB962C8B-B14F-4D97-AF65-F5344CB8AC3E}">
        <p14:creationId xmlns:p14="http://schemas.microsoft.com/office/powerpoint/2010/main" val="2639932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1342</Words>
  <Application>Microsoft Office PowerPoint</Application>
  <PresentationFormat>سفارشی</PresentationFormat>
  <Paragraphs>166</Paragraphs>
  <Slides>14</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14</vt:i4>
      </vt:variant>
    </vt:vector>
  </HeadingPairs>
  <TitlesOfParts>
    <vt:vector size="15" baseType="lpstr">
      <vt:lpstr>Office Theme</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Tracheostomy</dc:title>
  <cp:lastModifiedBy>saramohammadpor046@gmail.com</cp:lastModifiedBy>
  <cp:revision>5</cp:revision>
  <dcterms:created xsi:type="dcterms:W3CDTF">2006-08-16T00:00:00Z</dcterms:created>
  <dcterms:modified xsi:type="dcterms:W3CDTF">2024-12-30T20:24:24Z</dcterms:modified>
  <dc:identifier>DAGXYwBI4uk</dc:identifier>
</cp:coreProperties>
</file>