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74" r:id="rId7"/>
    <p:sldId id="259" r:id="rId8"/>
    <p:sldId id="263" r:id="rId9"/>
    <p:sldId id="27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68C"/>
    <a:srgbClr val="001431"/>
    <a:srgbClr val="142F5C"/>
    <a:srgbClr val="149F2F"/>
    <a:srgbClr val="D14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5" autoAdjust="0"/>
  </p:normalViewPr>
  <p:slideViewPr>
    <p:cSldViewPr snapToGrid="0" showGuides="1">
      <p:cViewPr varScale="1">
        <p:scale>
          <a:sx n="90" d="100"/>
          <a:sy n="90" d="100"/>
        </p:scale>
        <p:origin x="39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13EE4-78C3-490F-AD03-4491C37A8796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32166-D667-4383-B839-F1433620BE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1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54B81-F76C-4130-A3A6-053208F3BF56}" type="datetimeFigureOut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B48B0-85B2-40C4-A05A-571C99C8AB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321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43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15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21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21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69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62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s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=""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=""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=""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$12,345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$6,789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="" xmlns:a16="http://schemas.microsoft.com/office/drawing/2014/main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205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=""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=""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="" xmlns:a16="http://schemas.microsoft.com/office/drawing/2014/main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$25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="" xmlns:a16="http://schemas.microsoft.com/office/drawing/2014/main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="" xmlns:a16="http://schemas.microsoft.com/office/drawing/2014/main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$50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="" xmlns:a16="http://schemas.microsoft.com/office/drawing/2014/main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="" xmlns:a16="http://schemas.microsoft.com/office/drawing/2014/main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$100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="" xmlns:a16="http://schemas.microsoft.com/office/drawing/2014/main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="" xmlns:a16="http://schemas.microsoft.com/office/drawing/2014/main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="" xmlns:a16="http://schemas.microsoft.com/office/drawing/2014/main" id="{2710ED40-A455-4EEF-AAD2-1479EE311AB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="" xmlns:a16="http://schemas.microsoft.com/office/drawing/2014/main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="" xmlns:a16="http://schemas.microsoft.com/office/drawing/2014/main" id="{F4793ACF-6372-4346-9E08-F9E4D25847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="" xmlns:a16="http://schemas.microsoft.com/office/drawing/2014/main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07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=""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=""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="" xmlns:a16="http://schemas.microsoft.com/office/drawing/2014/main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="" xmlns:a16="http://schemas.microsoft.com/office/drawing/2014/main" id="{3E6654E2-1600-436C-996F-AB13D779B0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="" xmlns:a16="http://schemas.microsoft.com/office/drawing/2014/main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255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 Content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=""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11" descr="Competitors logos quadrant">
            <a:extLst>
              <a:ext uri="{FF2B5EF4-FFF2-40B4-BE49-F238E27FC236}">
                <a16:creationId xmlns="" xmlns:a16="http://schemas.microsoft.com/office/drawing/2014/main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17" name="Picture Placeholder 11" descr="Competitors logos quadrant">
            <a:extLst>
              <a:ext uri="{FF2B5EF4-FFF2-40B4-BE49-F238E27FC236}">
                <a16:creationId xmlns="" xmlns:a16="http://schemas.microsoft.com/office/drawing/2014/main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18" name="Picture Placeholder 11" descr="Competitors logos quadrant">
            <a:extLst>
              <a:ext uri="{FF2B5EF4-FFF2-40B4-BE49-F238E27FC236}">
                <a16:creationId xmlns="" xmlns:a16="http://schemas.microsoft.com/office/drawing/2014/main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0" name="Picture Placeholder 11" descr="Competitors logos quadrant">
            <a:extLst>
              <a:ext uri="{FF2B5EF4-FFF2-40B4-BE49-F238E27FC236}">
                <a16:creationId xmlns="" xmlns:a16="http://schemas.microsoft.com/office/drawing/2014/main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="" xmlns:a16="http://schemas.microsoft.com/office/drawing/2014/main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="" xmlns:a16="http://schemas.microsoft.com/office/drawing/2014/main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="" xmlns:a16="http://schemas.microsoft.com/office/drawing/2014/main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="" xmlns:a16="http://schemas.microsoft.com/office/drawing/2014/main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="" xmlns:a16="http://schemas.microsoft.com/office/drawing/2014/main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="" xmlns:a16="http://schemas.microsoft.com/office/drawing/2014/main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1">
            <a:extLst>
              <a:ext uri="{FF2B5EF4-FFF2-40B4-BE49-F238E27FC236}">
                <a16:creationId xmlns="" xmlns:a16="http://schemas.microsoft.com/office/drawing/2014/main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2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=""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=""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11">
            <a:extLst>
              <a:ext uri="{FF2B5EF4-FFF2-40B4-BE49-F238E27FC236}">
                <a16:creationId xmlns=""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=""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=""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1" name="Rectangle: Rounded Corners 7">
            <a:extLst>
              <a:ext uri="{FF2B5EF4-FFF2-40B4-BE49-F238E27FC236}">
                <a16:creationId xmlns=""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Text Placeholder 11">
            <a:extLst>
              <a:ext uri="{FF2B5EF4-FFF2-40B4-BE49-F238E27FC236}">
                <a16:creationId xmlns=""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=""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7" name="Rectangle: Rounded Corners 7">
            <a:extLst>
              <a:ext uri="{FF2B5EF4-FFF2-40B4-BE49-F238E27FC236}">
                <a16:creationId xmlns=""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=""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0" name="Picture Placeholder 11">
            <a:extLst>
              <a:ext uri="{FF2B5EF4-FFF2-40B4-BE49-F238E27FC236}">
                <a16:creationId xmlns="" xmlns:a16="http://schemas.microsoft.com/office/drawing/2014/main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506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h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8" y="2606834"/>
            <a:ext cx="4913312" cy="3022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5" name="Content Placeholder 10">
            <a:extLst>
              <a:ext uri="{FF2B5EF4-FFF2-40B4-BE49-F238E27FC236}">
                <a16:creationId xmlns="" xmlns:a16="http://schemas.microsoft.com/office/drawing/2014/main" id="{CB2E1E06-E22D-4555-9D15-BBCA0BE6F5F4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402339" y="2606834"/>
            <a:ext cx="4913312" cy="3022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9" name="Picture Placeholder 11">
            <a:extLst>
              <a:ext uri="{FF2B5EF4-FFF2-40B4-BE49-F238E27FC236}">
                <a16:creationId xmlns="" xmlns:a16="http://schemas.microsoft.com/office/drawing/2014/main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65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=""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=""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Text Placeholder 2">
            <a:extLst>
              <a:ext uri="{FF2B5EF4-FFF2-40B4-BE49-F238E27FC236}">
                <a16:creationId xmlns="" xmlns:a16="http://schemas.microsoft.com/office/drawing/2014/main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="" xmlns:a16="http://schemas.microsoft.com/office/drawing/2014/main" id="{B7A3AAFE-6461-4AE9-B70B-74CB089850A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="" xmlns:a16="http://schemas.microsoft.com/office/drawing/2014/main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="" xmlns:a16="http://schemas.microsoft.com/office/drawing/2014/main" id="{FBE4D9BD-0351-4B91-B0BC-1DC3E5348A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="" xmlns:a16="http://schemas.microsoft.com/office/drawing/2014/main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="" xmlns:a16="http://schemas.microsoft.com/office/drawing/2014/main" id="{EDAADAFF-CDF8-4B5A-B4AF-07A1E3BDCFF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="" xmlns:a16="http://schemas.microsoft.com/office/drawing/2014/main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="" xmlns:a16="http://schemas.microsoft.com/office/drawing/2014/main" id="{72A71372-85B1-4BE9-AFC9-78A34420C19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="" xmlns:a16="http://schemas.microsoft.com/office/drawing/2014/main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="" xmlns:a16="http://schemas.microsoft.com/office/drawing/2014/main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="" xmlns:a16="http://schemas.microsoft.com/office/drawing/2014/main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="" xmlns:a16="http://schemas.microsoft.com/office/drawing/2014/main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="" xmlns:a16="http://schemas.microsoft.com/office/drawing/2014/main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="" xmlns:a16="http://schemas.microsoft.com/office/drawing/2014/main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="" xmlns:a16="http://schemas.microsoft.com/office/drawing/2014/main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="" xmlns:a16="http://schemas.microsoft.com/office/drawing/2014/main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="" xmlns:a16="http://schemas.microsoft.com/office/drawing/2014/main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="" xmlns:a16="http://schemas.microsoft.com/office/drawing/2014/main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50" name="Picture Placeholder 11">
            <a:extLst>
              <a:ext uri="{FF2B5EF4-FFF2-40B4-BE49-F238E27FC236}">
                <a16:creationId xmlns="" xmlns:a16="http://schemas.microsoft.com/office/drawing/2014/main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071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100"/>
            <a:ext cx="10512425" cy="368633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6" name="Picture Placeholder 11">
            <a:extLst>
              <a:ext uri="{FF2B5EF4-FFF2-40B4-BE49-F238E27FC236}">
                <a16:creationId xmlns="" xmlns:a16="http://schemas.microsoft.com/office/drawing/2014/main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76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Text Placeholder 11">
            <a:extLst>
              <a:ext uri="{FF2B5EF4-FFF2-40B4-BE49-F238E27FC236}">
                <a16:creationId xmlns=""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=""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=""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="" xmlns:a16="http://schemas.microsoft.com/office/drawing/2014/main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="" xmlns:a16="http://schemas.microsoft.com/office/drawing/2014/main" id="{B367781E-9C82-4788-A807-0111EF793B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="" xmlns:a16="http://schemas.microsoft.com/office/drawing/2014/main" id="{C5484CD3-57F0-46B6-96E6-54BDB7A030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0" name="Picture Placeholder 10">
            <a:extLst>
              <a:ext uri="{FF2B5EF4-FFF2-40B4-BE49-F238E27FC236}">
                <a16:creationId xmlns="" xmlns:a16="http://schemas.microsoft.com/office/drawing/2014/main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=""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=""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="" xmlns:a16="http://schemas.microsoft.com/office/drawing/2014/main" id="{A582499F-142E-436A-931B-C9E57565DF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=""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6" name="Picture Placeholder 11">
            <a:extLst>
              <a:ext uri="{FF2B5EF4-FFF2-40B4-BE49-F238E27FC236}">
                <a16:creationId xmlns="" xmlns:a16="http://schemas.microsoft.com/office/drawing/2014/main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494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Text Placeholder 11">
            <a:extLst>
              <a:ext uri="{FF2B5EF4-FFF2-40B4-BE49-F238E27FC236}">
                <a16:creationId xmlns=""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=""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=""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=""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4" name="Text Placeholder 2">
            <a:extLst>
              <a:ext uri="{FF2B5EF4-FFF2-40B4-BE49-F238E27FC236}">
                <a16:creationId xmlns=""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=""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=""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0" name="Text Placeholder 2">
            <a:extLst>
              <a:ext uri="{FF2B5EF4-FFF2-40B4-BE49-F238E27FC236}">
                <a16:creationId xmlns=""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=""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2" name="Picture Placeholder 10">
            <a:extLst>
              <a:ext uri="{FF2B5EF4-FFF2-40B4-BE49-F238E27FC236}">
                <a16:creationId xmlns="" xmlns:a16="http://schemas.microsoft.com/office/drawing/2014/main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1" name="Text Placeholder 2">
            <a:extLst>
              <a:ext uri="{FF2B5EF4-FFF2-40B4-BE49-F238E27FC236}">
                <a16:creationId xmlns="" xmlns:a16="http://schemas.microsoft.com/office/drawing/2014/main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2" name="Text Placeholder 11">
            <a:extLst>
              <a:ext uri="{FF2B5EF4-FFF2-40B4-BE49-F238E27FC236}">
                <a16:creationId xmlns="" xmlns:a16="http://schemas.microsoft.com/office/drawing/2014/main" id="{CCEF4D60-F822-4C96-86FD-DE22EF496C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3" name="Picture Placeholder 10">
            <a:extLst>
              <a:ext uri="{FF2B5EF4-FFF2-40B4-BE49-F238E27FC236}">
                <a16:creationId xmlns="" xmlns:a16="http://schemas.microsoft.com/office/drawing/2014/main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4" name="Text Placeholder 2">
            <a:extLst>
              <a:ext uri="{FF2B5EF4-FFF2-40B4-BE49-F238E27FC236}">
                <a16:creationId xmlns="" xmlns:a16="http://schemas.microsoft.com/office/drawing/2014/main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5" name="Text Placeholder 11">
            <a:extLst>
              <a:ext uri="{FF2B5EF4-FFF2-40B4-BE49-F238E27FC236}">
                <a16:creationId xmlns="" xmlns:a16="http://schemas.microsoft.com/office/drawing/2014/main" id="{D74DE44D-21EB-4B7D-A729-0564A65C12D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6" name="Picture Placeholder 10">
            <a:extLst>
              <a:ext uri="{FF2B5EF4-FFF2-40B4-BE49-F238E27FC236}">
                <a16:creationId xmlns="" xmlns:a16="http://schemas.microsoft.com/office/drawing/2014/main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7" name="Text Placeholder 2">
            <a:extLst>
              <a:ext uri="{FF2B5EF4-FFF2-40B4-BE49-F238E27FC236}">
                <a16:creationId xmlns="" xmlns:a16="http://schemas.microsoft.com/office/drawing/2014/main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8" name="Text Placeholder 11">
            <a:extLst>
              <a:ext uri="{FF2B5EF4-FFF2-40B4-BE49-F238E27FC236}">
                <a16:creationId xmlns="" xmlns:a16="http://schemas.microsoft.com/office/drawing/2014/main" id="{10099025-C128-45B2-90F6-5ABA8380C6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9" name="Picture Placeholder 10">
            <a:extLst>
              <a:ext uri="{FF2B5EF4-FFF2-40B4-BE49-F238E27FC236}">
                <a16:creationId xmlns="" xmlns:a16="http://schemas.microsoft.com/office/drawing/2014/main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1" name="Picture Placeholder 11">
            <a:extLst>
              <a:ext uri="{FF2B5EF4-FFF2-40B4-BE49-F238E27FC236}">
                <a16:creationId xmlns="" xmlns:a16="http://schemas.microsoft.com/office/drawing/2014/main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69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anchor="b" anchorCtr="0">
            <a:noAutofit/>
          </a:bodyPr>
          <a:lstStyle>
            <a:lvl1pPr algn="r">
              <a:defRPr sz="5500" b="1"/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="" xmlns:a16="http://schemas.microsoft.com/office/drawing/2014/main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2095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=""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=""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=""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=""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=""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=""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="" xmlns:a16="http://schemas.microsoft.com/office/drawing/2014/main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="" xmlns:a16="http://schemas.microsoft.com/office/drawing/2014/main" id="{11F291FA-EABF-4C0D-AF94-B7A47A81ECE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="" xmlns:a16="http://schemas.microsoft.com/office/drawing/2014/main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="" xmlns:a16="http://schemas.microsoft.com/office/drawing/2014/main" id="{FD1E7350-7D86-49FC-8701-EE982A922CD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="" xmlns:a16="http://schemas.microsoft.com/office/drawing/2014/main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="" xmlns:a16="http://schemas.microsoft.com/office/drawing/2014/main" id="{6E490732-5FB8-4E3E-9D69-E5406F92F7F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="" xmlns:a16="http://schemas.microsoft.com/office/drawing/2014/main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839788" y="2039527"/>
            <a:ext cx="4110037" cy="328494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47" name="Picture Placeholder 11">
            <a:extLst>
              <a:ext uri="{FF2B5EF4-FFF2-40B4-BE49-F238E27FC236}">
                <a16:creationId xmlns="" xmlns:a16="http://schemas.microsoft.com/office/drawing/2014/main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831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697FFDD0-A08E-4CF1-A48B-295DE808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ED7430E2-DDF4-4D72-AF97-86B66F1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A46E1E0F-4E59-4E81-9D45-686A3E2B32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="" xmlns:a16="http://schemas.microsoft.com/office/drawing/2014/main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8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anchor="b" anchorCtr="0">
            <a:noAutofit/>
          </a:bodyPr>
          <a:lstStyle>
            <a:lvl1pPr>
              <a:defRPr sz="5500"/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="" xmlns:a16="http://schemas.microsoft.com/office/drawing/2014/main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Allan Mattsson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="" xmlns:a16="http://schemas.microsoft.com/office/drawing/2014/main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Phone: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208-555-0183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Email: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="" xmlns:a16="http://schemas.microsoft.com/office/drawing/2014/main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alaan@fineartschool.net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="" xmlns:a16="http://schemas.microsoft.com/office/drawing/2014/main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Website: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="" xmlns:a16="http://schemas.microsoft.com/office/drawing/2014/main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www.fineartschool.net</a:t>
            </a:r>
          </a:p>
        </p:txBody>
      </p:sp>
    </p:spTree>
    <p:extLst>
      <p:ext uri="{BB962C8B-B14F-4D97-AF65-F5344CB8AC3E}">
        <p14:creationId xmlns:p14="http://schemas.microsoft.com/office/powerpoint/2010/main" val="102675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/>
          <a:lstStyle>
            <a:lvl1pPr algn="ctr">
              <a:defRPr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="" xmlns:a16="http://schemas.microsoft.com/office/drawing/2014/main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70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=""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=""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=""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4" name="Text Placeholder 2">
            <a:extLst>
              <a:ext uri="{FF2B5EF4-FFF2-40B4-BE49-F238E27FC236}">
                <a16:creationId xmlns=""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=""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=""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=""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=""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="" xmlns:a16="http://schemas.microsoft.com/office/drawing/2014/main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87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=""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=""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=""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="" xmlns:a16="http://schemas.microsoft.com/office/drawing/2014/main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792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=""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Section Title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=""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=""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="" xmlns:a16="http://schemas.microsoft.com/office/drawing/2014/main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28570" y="2880087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20">
            <a:extLst>
              <a:ext uri="{FF2B5EF4-FFF2-40B4-BE49-F238E27FC236}">
                <a16:creationId xmlns="" xmlns:a16="http://schemas.microsoft.com/office/drawing/2014/main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614288" y="2880087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Text Placeholder 11">
            <a:extLst>
              <a:ext uri="{FF2B5EF4-FFF2-40B4-BE49-F238E27FC236}">
                <a16:creationId xmlns="" xmlns:a16="http://schemas.microsoft.com/office/drawing/2014/main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Section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="" xmlns:a16="http://schemas.microsoft.com/office/drawing/2014/main" id="{A4D9A5A5-DC49-42A9-AF1C-03EE63FAC03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="" xmlns:a16="http://schemas.microsoft.com/office/drawing/2014/main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921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359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anchor="b" anchorCtr="0">
            <a:noAutofit/>
          </a:bodyPr>
          <a:lstStyle>
            <a:lvl1pPr algn="r">
              <a:defRPr sz="5500" b="1"/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5176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955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9741282D-68FE-4C49-8F91-14A2214B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="" xmlns:a16="http://schemas.microsoft.com/office/drawing/2014/main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222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="" xmlns:a16="http://schemas.microsoft.com/office/drawing/2014/main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8" name="Content Placeholder 3">
            <a:extLst>
              <a:ext uri="{FF2B5EF4-FFF2-40B4-BE49-F238E27FC236}">
                <a16:creationId xmlns="" xmlns:a16="http://schemas.microsoft.com/office/drawing/2014/main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noProof="0" smtClean="0"/>
              <a:pPr/>
              <a:t>12/13/2024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itle 1">
            <a:extLst>
              <a:ext uri="{FF2B5EF4-FFF2-40B4-BE49-F238E27FC236}">
                <a16:creationId xmlns=""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11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A0794048-CBDE-4DD8-B381-C7B3F8BC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9403"/>
            <a:ext cx="5157787" cy="45567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8728F1E0-EBE6-4A1C-A9AD-A2F93B61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9401"/>
            <a:ext cx="5183188" cy="45567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="" xmlns:a16="http://schemas.microsoft.com/office/drawing/2014/main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1" name="Content Placeholder 3">
            <a:extLst>
              <a:ext uri="{FF2B5EF4-FFF2-40B4-BE49-F238E27FC236}">
                <a16:creationId xmlns="" xmlns:a16="http://schemas.microsoft.com/office/drawing/2014/main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9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8F15BD07-216B-4BED-B02B-A824C3B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Text Placeholder 3">
            <a:extLst>
              <a:ext uri="{FF2B5EF4-FFF2-40B4-BE49-F238E27FC236}">
                <a16:creationId xmlns="" xmlns:a16="http://schemas.microsoft.com/office/drawing/2014/main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4523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86152D61-B915-4FFA-BFAB-BE67BD9F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Text Placeholder 3">
            <a:extLst>
              <a:ext uri="{FF2B5EF4-FFF2-40B4-BE49-F238E27FC236}">
                <a16:creationId xmlns="" xmlns:a16="http://schemas.microsoft.com/office/drawing/2014/main" id="{56B9FA21-7A71-4ACD-9725-F9C35C79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="" xmlns:a16="http://schemas.microsoft.com/office/drawing/2014/main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13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noProof="0" smtClean="0"/>
              <a:pPr/>
              <a:t>12/13/2024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itle 1">
            <a:extLst>
              <a:ext uri="{FF2B5EF4-FFF2-40B4-BE49-F238E27FC236}">
                <a16:creationId xmlns=""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687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2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2BFF-A7D8-4C29-89A0-BC16EA5EFCC1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082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=""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=""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=""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=""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=""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Text Placeholder 3">
            <a:extLst>
              <a:ext uri="{FF2B5EF4-FFF2-40B4-BE49-F238E27FC236}">
                <a16:creationId xmlns=""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=""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=""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677189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9" name="Text Placeholder 3">
            <a:extLst>
              <a:ext uri="{FF2B5EF4-FFF2-40B4-BE49-F238E27FC236}">
                <a16:creationId xmlns=""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=""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=""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=""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=""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=""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=""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=""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0" name="Text Placeholder 3">
            <a:extLst>
              <a:ext uri="{FF2B5EF4-FFF2-40B4-BE49-F238E27FC236}">
                <a16:creationId xmlns=""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=""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1692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="" xmlns:a16="http://schemas.microsoft.com/office/drawing/2014/main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62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9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122364AD-425B-49F5-828E-637D01836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="" xmlns:a16="http://schemas.microsoft.com/office/drawing/2014/main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="" xmlns:a16="http://schemas.microsoft.com/office/drawing/2014/main" id="{6DC38AB5-30F7-45B7-9FD0-AFBD09BA11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=""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=""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=""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="" xmlns:a16="http://schemas.microsoft.com/office/drawing/2014/main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="" xmlns:a16="http://schemas.microsoft.com/office/drawing/2014/main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="" xmlns:a16="http://schemas.microsoft.com/office/drawing/2014/main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="" xmlns:a16="http://schemas.microsoft.com/office/drawing/2014/main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64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ro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=""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=""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=""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0">
            <a:extLst>
              <a:ext uri="{FF2B5EF4-FFF2-40B4-BE49-F238E27FC236}">
                <a16:creationId xmlns="" xmlns:a16="http://schemas.microsoft.com/office/drawing/2014/main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="" xmlns:a16="http://schemas.microsoft.com/office/drawing/2014/main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30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anchor="b" anchorCtr="0"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=""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7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12/13/2024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=""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=""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=""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="" xmlns:a16="http://schemas.microsoft.com/office/drawing/2014/main" id="{A7347BFF-8FB8-4EF0-81EE-3A9E7C6F23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="" xmlns:a16="http://schemas.microsoft.com/office/drawing/2014/main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4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fld id="{DE8A4E7E-06A4-424E-83B2-0F5C45AFEB4E}" type="datetime1">
              <a:rPr lang="en-US" noProof="0" smtClean="0"/>
              <a:pPr/>
              <a:t>12/13/2024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</p:sldLayoutIdLst>
  <p:hf hdr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36ADA7-71A1-44A8-81BF-1B6CACFB7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5972" y="2551430"/>
            <a:ext cx="5204738" cy="163308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Acute coronary syndrome due to coronary artery embolism in atrial  fibrillation </a:t>
            </a:r>
            <a:r>
              <a:rPr lang="fa-IR" sz="2800" dirty="0" smtClean="0"/>
              <a:t> </a:t>
            </a:r>
            <a:endParaRPr lang="ru-RU" sz="28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7C4633-7458-4F99-83F4-CB5107BC26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/>
              <a:t>استاد راهنما:استاد رئیسی</a:t>
            </a:r>
          </a:p>
          <a:p>
            <a:r>
              <a:rPr lang="fa-IR" dirty="0" smtClean="0"/>
              <a:t>ارائه دهنده:مرجان زمانی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2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Arterial embolism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5DC1B5D-1A60-450C-9BD8-9C391E14BC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Embolus is a piece of fat or clot or air through the bloodstream and can block arteries or veins</a:t>
            </a:r>
            <a:endParaRPr lang="fa-IR" dirty="0" smtClean="0"/>
          </a:p>
          <a:p>
            <a:pPr algn="l"/>
            <a:r>
              <a:rPr lang="en-US" dirty="0" smtClean="0"/>
              <a:t>Clot usually get stuck in area of atherosclerosis or where arteries branch</a:t>
            </a:r>
          </a:p>
          <a:p>
            <a:pPr algn="l"/>
            <a:r>
              <a:rPr lang="en-US" dirty="0" smtClean="0"/>
              <a:t>The most common arteries include coronary’ mesenteric and cerebral arteries</a:t>
            </a:r>
            <a:endParaRPr lang="fa-I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EF1FB9-B16B-4B0E-B1C6-ACB21972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792729-D9BA-45F7-B2E7-911659343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40366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85EDA4-137E-4627-8963-A964FC88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575179"/>
            <a:ext cx="6862011" cy="552848"/>
          </a:xfrm>
        </p:spPr>
        <p:txBody>
          <a:bodyPr/>
          <a:lstStyle/>
          <a:p>
            <a:r>
              <a:rPr lang="en-US" dirty="0"/>
              <a:t>Arterial embolism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37163145-6FD7-4006-9795-692C2052AFB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154955"/>
            <a:ext cx="10515600" cy="112053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Echocardiography</a:t>
            </a:r>
          </a:p>
          <a:p>
            <a:pPr algn="l"/>
            <a:r>
              <a:rPr lang="en-US" dirty="0" smtClean="0"/>
              <a:t>TEE</a:t>
            </a:r>
            <a:endParaRPr lang="fa-IR" dirty="0" smtClean="0"/>
          </a:p>
          <a:p>
            <a:pPr algn="l"/>
            <a:r>
              <a:rPr lang="en-US" dirty="0" smtClean="0"/>
              <a:t>ECG </a:t>
            </a:r>
          </a:p>
          <a:p>
            <a:pPr algn="l"/>
            <a:r>
              <a:rPr lang="en-US" dirty="0" smtClean="0"/>
              <a:t>Doppler ultrasound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883BA977-E155-4894-8FBD-CB8A310855EB}"/>
              </a:ext>
            </a:extLst>
          </p:cNvPr>
          <p:cNvSpPr>
            <a:spLocks noGrp="1"/>
          </p:cNvSpPr>
          <p:nvPr>
            <p:ph type="body" idx="60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paresthesia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CF800D05-E8D7-4152-A24A-9CFA7311D7AE}"/>
              </a:ext>
            </a:extLst>
          </p:cNvPr>
          <p:cNvSpPr>
            <a:spLocks noGrp="1"/>
          </p:cNvSpPr>
          <p:nvPr>
            <p:ph type="body" idx="71"/>
          </p:nvPr>
        </p:nvSpPr>
        <p:spPr/>
        <p:txBody>
          <a:bodyPr>
            <a:normAutofit/>
          </a:bodyPr>
          <a:lstStyle/>
          <a:p>
            <a:r>
              <a:rPr lang="en-US" dirty="0"/>
              <a:t>pallor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61ECCC35-8D78-4E28-A3D9-D8D116AF5814}"/>
              </a:ext>
            </a:extLst>
          </p:cNvPr>
          <p:cNvSpPr>
            <a:spLocks noGrp="1"/>
          </p:cNvSpPr>
          <p:nvPr>
            <p:ph type="body" idx="7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paralysis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9421028-B38F-439A-B05F-B15FBCBB46FF}"/>
              </a:ext>
            </a:extLst>
          </p:cNvPr>
          <p:cNvSpPr>
            <a:spLocks noGrp="1"/>
          </p:cNvSpPr>
          <p:nvPr>
            <p:ph type="body" idx="77"/>
          </p:nvPr>
        </p:nvSpPr>
        <p:spPr/>
        <p:txBody>
          <a:bodyPr/>
          <a:lstStyle/>
          <a:p>
            <a:r>
              <a:rPr lang="en-US" dirty="0"/>
              <a:t>pain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1CCD5F8A-2266-4864-9385-9F4F6847FDE2}"/>
              </a:ext>
            </a:extLst>
          </p:cNvPr>
          <p:cNvSpPr>
            <a:spLocks noGrp="1"/>
          </p:cNvSpPr>
          <p:nvPr>
            <p:ph type="body" idx="80"/>
          </p:nvPr>
        </p:nvSpPr>
        <p:spPr>
          <a:xfrm>
            <a:off x="6072016" y="4675444"/>
            <a:ext cx="1908000" cy="612438"/>
          </a:xfrm>
        </p:spPr>
        <p:txBody>
          <a:bodyPr>
            <a:normAutofit/>
          </a:bodyPr>
          <a:lstStyle/>
          <a:p>
            <a:r>
              <a:rPr lang="en-US" sz="2000" dirty="0"/>
              <a:t>poikilothermic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F278ED27-8FDF-4350-8092-0886AD04CEA4}"/>
              </a:ext>
            </a:extLst>
          </p:cNvPr>
          <p:cNvSpPr>
            <a:spLocks noGrp="1"/>
          </p:cNvSpPr>
          <p:nvPr>
            <p:ph type="body" idx="83"/>
          </p:nvPr>
        </p:nvSpPr>
        <p:spPr/>
        <p:txBody>
          <a:bodyPr/>
          <a:lstStyle/>
          <a:p>
            <a:r>
              <a:rPr lang="en-US" dirty="0"/>
              <a:t>pulselessness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D60C551-098F-4195-A1E2-D6428D61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FC55DEF-7E19-492A-ACC5-147C94DAC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AB7DB5-F4A1-4CDF-A39D-79B88F7FC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6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8" r="23778"/>
          <a:stretch>
            <a:fillRect/>
          </a:stretch>
        </p:blipFill>
        <p:spPr>
          <a:xfrm>
            <a:off x="1203325" y="2813050"/>
            <a:ext cx="1179513" cy="1179513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8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9" r="12449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sz="quarter" idx="7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7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>
            <a:fillRect/>
          </a:stretch>
        </p:blipFill>
        <p:spPr/>
      </p:pic>
      <p:pic>
        <p:nvPicPr>
          <p:cNvPr id="21" name="Picture Placeholder 20"/>
          <p:cNvPicPr>
            <a:picLocks noGrp="1" noChangeAspect="1"/>
          </p:cNvPicPr>
          <p:nvPr>
            <p:ph type="pic" sz="quarter" idx="8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8" r="18828"/>
          <a:stretch>
            <a:fillRect/>
          </a:stretch>
        </p:blipFill>
        <p:spPr/>
      </p:pic>
      <p:pic>
        <p:nvPicPr>
          <p:cNvPr id="24" name="Picture Placeholder 23"/>
          <p:cNvPicPr>
            <a:picLocks noGrp="1" noChangeAspect="1"/>
          </p:cNvPicPr>
          <p:nvPr>
            <p:ph type="pic" sz="quarter" idx="7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8" r="165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9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8EA7E572-F0AC-4962-AC8B-24DD8CD6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Atrial fibrillation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9A97DCF-3682-44C5-A5DA-9D96CF14B62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The fastest atrial arrhythmia with a rate of 350 to 600 impulses per minute</a:t>
            </a:r>
            <a:endParaRPr lang="fa-IR" dirty="0" smtClean="0"/>
          </a:p>
          <a:p>
            <a:pPr marL="0" indent="0" algn="l">
              <a:buNone/>
            </a:pPr>
            <a:r>
              <a:rPr lang="en-US" dirty="0" smtClean="0"/>
              <a:t>Increased risk of thromboembolism</a:t>
            </a:r>
            <a:endParaRPr lang="fa-IR" dirty="0"/>
          </a:p>
          <a:p>
            <a:pPr marL="0" indent="0" algn="l">
              <a:buNone/>
            </a:pPr>
            <a:r>
              <a:rPr lang="en-US" dirty="0" smtClean="0"/>
              <a:t>30% reduction in cardiac output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6EE098C-FABC-437A-B91C-78D731689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DC256C-2F66-47C7-8CAF-703095975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CD7B63F-6F62-46FC-8E6A-512867B9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FD1BD0-74CC-4C57-83FF-66D9D1584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Fine AF</a:t>
            </a:r>
            <a:br>
              <a:rPr lang="en-US" dirty="0" smtClean="0"/>
            </a:br>
            <a:r>
              <a:rPr lang="en-US" dirty="0" smtClean="0"/>
              <a:t>course AF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D387B3B-9EFB-4C33-8804-98CD961A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CA2FB46-A9C1-4C9C-B6AD-FD1F4FE2A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4079324-F916-44FA-9903-1280D0A6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5" y="103910"/>
            <a:ext cx="10390909" cy="4322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85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BFC04D-1EA2-4C38-90C9-4DC62E5A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B3AD74-B3CB-4B9C-8EAC-07DF8026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A4AF708-0F57-4D7F-96B7-64E674801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276C4A0-8B24-411A-B454-AD30C6340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7480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33968143_Colorful abstract pitch deck_SL_V1.potx" id="{82DEFF5A-EF7C-4DEA-909F-5E1EA892F8BB}" vid="{E161E2B0-1454-45FC-8BCB-8D4146D2D2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8EA396-5485-4BE7-B653-403710320F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2A88D8-11C9-4E54-8CC3-A25581E9EC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0C431E4-CEEE-4471-A938-06556DE848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Colorful abstract pitch deck</Template>
  <TotalTime>0</TotalTime>
  <Words>136</Words>
  <Application>Microsoft Office PowerPoint</Application>
  <PresentationFormat>Widescreen</PresentationFormat>
  <Paragraphs>45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Book Antiqua</vt:lpstr>
      <vt:lpstr>Calibri</vt:lpstr>
      <vt:lpstr>Franklin Gothic Book</vt:lpstr>
      <vt:lpstr>Tahoma</vt:lpstr>
      <vt:lpstr>Wingdings</vt:lpstr>
      <vt:lpstr>Office Theme</vt:lpstr>
      <vt:lpstr>Acute coronary syndrome due to coronary artery embolism in atrial  fibrillation  </vt:lpstr>
      <vt:lpstr>Arterial embolism</vt:lpstr>
      <vt:lpstr>Arterial embolism</vt:lpstr>
      <vt:lpstr>Atrial fibrillation</vt:lpstr>
      <vt:lpstr>Fine AF course AF</vt:lpstr>
      <vt:lpstr>Thank you!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2024-12-13T12:05:30Z</dcterms:created>
  <dcterms:modified xsi:type="dcterms:W3CDTF">2024-12-13T13:38:48Z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