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60"/>
  </p:notesMasterIdLst>
  <p:sldIdLst>
    <p:sldId id="256" r:id="rId2"/>
    <p:sldId id="311" r:id="rId3"/>
    <p:sldId id="449" r:id="rId4"/>
    <p:sldId id="450" r:id="rId5"/>
    <p:sldId id="451" r:id="rId6"/>
    <p:sldId id="437" r:id="rId7"/>
    <p:sldId id="439" r:id="rId8"/>
    <p:sldId id="386" r:id="rId9"/>
    <p:sldId id="441" r:id="rId10"/>
    <p:sldId id="478" r:id="rId11"/>
    <p:sldId id="479" r:id="rId12"/>
    <p:sldId id="392" r:id="rId13"/>
    <p:sldId id="443" r:id="rId14"/>
    <p:sldId id="483" r:id="rId15"/>
    <p:sldId id="390" r:id="rId16"/>
    <p:sldId id="444" r:id="rId17"/>
    <p:sldId id="482" r:id="rId18"/>
    <p:sldId id="458" r:id="rId19"/>
    <p:sldId id="389" r:id="rId20"/>
    <p:sldId id="445" r:id="rId21"/>
    <p:sldId id="396" r:id="rId22"/>
    <p:sldId id="447" r:id="rId23"/>
    <p:sldId id="455" r:id="rId24"/>
    <p:sldId id="481" r:id="rId25"/>
    <p:sldId id="399" r:id="rId26"/>
    <p:sldId id="446" r:id="rId27"/>
    <p:sldId id="461" r:id="rId28"/>
    <p:sldId id="462" r:id="rId29"/>
    <p:sldId id="480" r:id="rId30"/>
    <p:sldId id="471" r:id="rId31"/>
    <p:sldId id="472" r:id="rId32"/>
    <p:sldId id="400" r:id="rId33"/>
    <p:sldId id="408" r:id="rId34"/>
    <p:sldId id="406" r:id="rId35"/>
    <p:sldId id="448" r:id="rId36"/>
    <p:sldId id="407" r:id="rId37"/>
    <p:sldId id="417" r:id="rId38"/>
    <p:sldId id="411" r:id="rId39"/>
    <p:sldId id="413" r:id="rId40"/>
    <p:sldId id="475" r:id="rId41"/>
    <p:sldId id="409" r:id="rId42"/>
    <p:sldId id="468" r:id="rId43"/>
    <p:sldId id="466" r:id="rId44"/>
    <p:sldId id="410" r:id="rId45"/>
    <p:sldId id="465" r:id="rId46"/>
    <p:sldId id="467" r:id="rId47"/>
    <p:sldId id="427" r:id="rId48"/>
    <p:sldId id="476" r:id="rId49"/>
    <p:sldId id="470" r:id="rId50"/>
    <p:sldId id="477" r:id="rId51"/>
    <p:sldId id="429" r:id="rId52"/>
    <p:sldId id="452" r:id="rId53"/>
    <p:sldId id="419" r:id="rId54"/>
    <p:sldId id="433" r:id="rId55"/>
    <p:sldId id="320" r:id="rId56"/>
    <p:sldId id="486" r:id="rId57"/>
    <p:sldId id="487" r:id="rId58"/>
    <p:sldId id="473"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autoAdjust="0"/>
    <p:restoredTop sz="99710" autoAdjust="0"/>
  </p:normalViewPr>
  <p:slideViewPr>
    <p:cSldViewPr>
      <p:cViewPr varScale="1">
        <p:scale>
          <a:sx n="74" d="100"/>
          <a:sy n="74" d="100"/>
        </p:scale>
        <p:origin x="1260"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242"/>
    </p:cViewPr>
  </p:sorterViewPr>
  <p:notesViewPr>
    <p:cSldViewPr>
      <p:cViewPr varScale="1">
        <p:scale>
          <a:sx n="65" d="100"/>
          <a:sy n="65" d="100"/>
        </p:scale>
        <p:origin x="180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87F973-6F62-498D-B3F3-B6FBC2D1207C}" type="datetimeFigureOut">
              <a:rPr lang="en-US" smtClean="0"/>
              <a:pPr/>
              <a:t>1/23/2018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AE0E74-38B6-4D62-9163-46A76526038D}" type="slidenum">
              <a:rPr lang="en-US" smtClean="0"/>
              <a:pPr/>
              <a:t>‹#›</a:t>
            </a:fld>
            <a:endParaRPr lang="en-US"/>
          </a:p>
        </p:txBody>
      </p:sp>
    </p:spTree>
    <p:extLst>
      <p:ext uri="{BB962C8B-B14F-4D97-AF65-F5344CB8AC3E}">
        <p14:creationId xmlns:p14="http://schemas.microsoft.com/office/powerpoint/2010/main" val="1798264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AE0E74-38B6-4D62-9163-46A76526038D}" type="slidenum">
              <a:rPr lang="en-US" smtClean="0"/>
              <a:pPr/>
              <a:t>3</a:t>
            </a:fld>
            <a:endParaRPr lang="en-US"/>
          </a:p>
        </p:txBody>
      </p:sp>
    </p:spTree>
    <p:extLst>
      <p:ext uri="{BB962C8B-B14F-4D97-AF65-F5344CB8AC3E}">
        <p14:creationId xmlns:p14="http://schemas.microsoft.com/office/powerpoint/2010/main" val="3271019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AE0E74-38B6-4D62-9163-46A76526038D}" type="slidenum">
              <a:rPr lang="en-US" smtClean="0"/>
              <a:pPr/>
              <a:t>4</a:t>
            </a:fld>
            <a:endParaRPr lang="en-US"/>
          </a:p>
        </p:txBody>
      </p:sp>
    </p:spTree>
    <p:extLst>
      <p:ext uri="{BB962C8B-B14F-4D97-AF65-F5344CB8AC3E}">
        <p14:creationId xmlns:p14="http://schemas.microsoft.com/office/powerpoint/2010/main" val="4092710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AE0E74-38B6-4D62-9163-46A76526038D}" type="slidenum">
              <a:rPr lang="en-US" smtClean="0"/>
              <a:pPr/>
              <a:t>5</a:t>
            </a:fld>
            <a:endParaRPr lang="en-US"/>
          </a:p>
        </p:txBody>
      </p:sp>
    </p:spTree>
    <p:extLst>
      <p:ext uri="{BB962C8B-B14F-4D97-AF65-F5344CB8AC3E}">
        <p14:creationId xmlns:p14="http://schemas.microsoft.com/office/powerpoint/2010/main" val="3952698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rtl="1"/>
            <a:r>
              <a:rPr lang="fa-IR" sz="1200" kern="1200" dirty="0" smtClean="0">
                <a:solidFill>
                  <a:schemeClr val="tx1"/>
                </a:solidFill>
                <a:effectLst/>
                <a:latin typeface="+mn-lt"/>
                <a:ea typeface="+mn-ea"/>
                <a:cs typeface="+mn-cs"/>
              </a:rPr>
              <a:t>آزمون </a:t>
            </a:r>
            <a:r>
              <a:rPr lang="en-US" sz="1200" kern="1200" dirty="0" smtClean="0">
                <a:solidFill>
                  <a:schemeClr val="tx1"/>
                </a:solidFill>
                <a:effectLst/>
                <a:latin typeface="+mn-lt"/>
                <a:ea typeface="+mn-ea"/>
                <a:cs typeface="+mn-cs"/>
              </a:rPr>
              <a:t>Bayley-</a:t>
            </a:r>
            <a:r>
              <a:rPr lang="en-US" sz="1200" kern="1200" dirty="0" err="1" smtClean="0">
                <a:solidFill>
                  <a:schemeClr val="tx1"/>
                </a:solidFill>
                <a:effectLst/>
                <a:latin typeface="+mn-lt"/>
                <a:ea typeface="+mn-ea"/>
                <a:cs typeface="+mn-cs"/>
              </a:rPr>
              <a:t>lll</a:t>
            </a:r>
            <a:r>
              <a:rPr lang="fa-IR" sz="1200" kern="1200" dirty="0" smtClean="0">
                <a:solidFill>
                  <a:schemeClr val="tx1"/>
                </a:solidFill>
                <a:effectLst/>
                <a:latin typeface="+mn-lt"/>
                <a:ea typeface="+mn-ea"/>
                <a:cs typeface="+mn-cs"/>
              </a:rPr>
              <a:t>، نوعی ابزار ارزیابی است که برای شناسایی کودکان خردسال دارای تأخیر رشد تکاملی و نیز کمک به فرد درمانگر در زمینه برنامه‌ریزی مداخلات درمانی مورد استفاده قرارمی گیرد. درمانگر، با اجرای آزمون </a:t>
            </a:r>
            <a:r>
              <a:rPr lang="en-US" sz="1200" kern="1200" dirty="0" err="1" smtClean="0">
                <a:solidFill>
                  <a:schemeClr val="tx1"/>
                </a:solidFill>
                <a:effectLst/>
                <a:latin typeface="+mn-lt"/>
                <a:ea typeface="+mn-ea"/>
                <a:cs typeface="+mn-cs"/>
              </a:rPr>
              <a:t>Bayley</a:t>
            </a:r>
            <a:r>
              <a:rPr lang="en-US" sz="1200" kern="1200" dirty="0" smtClean="0">
                <a:solidFill>
                  <a:schemeClr val="tx1"/>
                </a:solidFill>
                <a:effectLst/>
                <a:latin typeface="+mn-lt"/>
                <a:ea typeface="+mn-ea"/>
                <a:cs typeface="+mn-cs"/>
              </a:rPr>
              <a:t> III</a:t>
            </a:r>
            <a:r>
              <a:rPr lang="fa-IR" sz="1200" kern="1200" dirty="0" smtClean="0">
                <a:solidFill>
                  <a:schemeClr val="tx1"/>
                </a:solidFill>
                <a:effectLst/>
                <a:latin typeface="+mn-lt"/>
                <a:ea typeface="+mn-ea"/>
                <a:cs typeface="+mn-cs"/>
              </a:rPr>
              <a:t>، می‌تواند میزان قابل توجهی اطلاعات کمّی و کیفی، جهت مقایسه کودک با هم‌سالان خود به‌دست آورد. این آزمون، به‌عنوان یک ابزار تشخیصی به‌کاررفته و به‌عنوان بخشی از یک بسته کامل ارزیابی رشد تکاملی، بسیار مفید می باشد. آزمون </a:t>
            </a:r>
            <a:r>
              <a:rPr lang="en-US" sz="1200" kern="1200" dirty="0" err="1" smtClean="0">
                <a:solidFill>
                  <a:schemeClr val="tx1"/>
                </a:solidFill>
                <a:effectLst/>
                <a:latin typeface="+mn-lt"/>
                <a:ea typeface="+mn-ea"/>
                <a:cs typeface="+mn-cs"/>
              </a:rPr>
              <a:t>Bayley</a:t>
            </a:r>
            <a:r>
              <a:rPr lang="en-US" sz="1200" kern="1200" dirty="0" smtClean="0">
                <a:solidFill>
                  <a:schemeClr val="tx1"/>
                </a:solidFill>
                <a:effectLst/>
                <a:latin typeface="+mn-lt"/>
                <a:ea typeface="+mn-ea"/>
                <a:cs typeface="+mn-cs"/>
              </a:rPr>
              <a:t> III</a:t>
            </a:r>
            <a:r>
              <a:rPr lang="fa-IR" sz="1200" kern="1200" dirty="0" smtClean="0">
                <a:solidFill>
                  <a:schemeClr val="tx1"/>
                </a:solidFill>
                <a:effectLst/>
                <a:latin typeface="+mn-lt"/>
                <a:ea typeface="+mn-ea"/>
                <a:cs typeface="+mn-cs"/>
              </a:rPr>
              <a:t>، به‌ویژه مناسب گروه‌های ارزیابی چندرشته‌ای و میدانی می‌باشد چرا که مقیاس‌های شناختی، زبانی و حرکتی را می‌توان مستقل از یکدیگر اجرا نمود و مدیریت‌کرد.</a:t>
            </a:r>
            <a:endParaRPr lang="en-US" sz="1200" kern="1200" dirty="0" smtClean="0">
              <a:solidFill>
                <a:schemeClr val="tx1"/>
              </a:solidFill>
              <a:effectLst/>
              <a:latin typeface="+mn-lt"/>
              <a:ea typeface="+mn-ea"/>
              <a:cs typeface="+mn-cs"/>
            </a:endParaRPr>
          </a:p>
          <a:p>
            <a:pPr rtl="1"/>
            <a:r>
              <a:rPr lang="fa-IR" sz="1200" kern="1200" dirty="0" smtClean="0">
                <a:solidFill>
                  <a:schemeClr val="tx1"/>
                </a:solidFill>
                <a:effectLst/>
                <a:latin typeface="+mn-lt"/>
                <a:ea typeface="+mn-ea"/>
                <a:cs typeface="+mn-cs"/>
              </a:rPr>
              <a:t>در برهه‌های مختلف زمانی، از مقیاس‌های بیلی برای ترسیم روند پیشرفت کودک پس از شروع یک برنامۀ مداخله استفاده‌شده‌است. مداخلۀ زودهنگام، به‌عنوان کلیدی برای به‌حداقل‌رساندن اثرات بلندمدت تأخیر تکاملی درنظرگرفته می‌شود (آکادمی طب کودکان آمریکا، 2001). پیشرفت کودک به‌عنوان بخشی از برنامه مداخله زودهنگام، مستندسازی می‌شود تا بدین طریق اطمینان حاصل‌شود که مداخله صورت‌گرفته، با سطح فعلی نیازهای کودک مطابقت‌ دارد یا خیر. مقیاس‌های بیلی، به‌دلیل ویژگی‌های عالی روان‌سنجی و نظام امتیازدهی کمّی خود، مدتها است به‌عنوان ابزاری انتخابی برای مستندسازی دوره‌ای رشد کودک درطول دورۀ مداخله درنظرگرفته‌شده اند. برای افزایش کارایی، </a:t>
            </a:r>
            <a:r>
              <a:rPr lang="en-US" sz="1200" kern="1200" dirty="0" err="1" smtClean="0">
                <a:solidFill>
                  <a:schemeClr val="tx1"/>
                </a:solidFill>
                <a:effectLst/>
                <a:latin typeface="+mn-lt"/>
                <a:ea typeface="+mn-ea"/>
                <a:cs typeface="+mn-cs"/>
              </a:rPr>
              <a:t>Bayley</a:t>
            </a:r>
            <a:r>
              <a:rPr lang="en-US" sz="1200" kern="1200" dirty="0" smtClean="0">
                <a:solidFill>
                  <a:schemeClr val="tx1"/>
                </a:solidFill>
                <a:effectLst/>
                <a:latin typeface="+mn-lt"/>
                <a:ea typeface="+mn-ea"/>
                <a:cs typeface="+mn-cs"/>
              </a:rPr>
              <a:t> III </a:t>
            </a:r>
            <a:r>
              <a:rPr lang="fa-IR" sz="1200" kern="1200" dirty="0" smtClean="0">
                <a:solidFill>
                  <a:schemeClr val="tx1"/>
                </a:solidFill>
                <a:effectLst/>
                <a:latin typeface="+mn-lt"/>
                <a:ea typeface="+mn-ea"/>
                <a:cs typeface="+mn-cs"/>
              </a:rPr>
              <a:t>درحال حاضر داده‌های هنجارشده دقیقی را برای کودکان 16 روزه تا 5 ماه و 15 روزه فراهم ‌ساخته است. در حال حاضر نمرات ترازشده برای کودکان در این محدوده سنی، به ازای هر 10 روز افزایش سن (به عنوان مثال، 1 ماه 10 روز یا 1 ماه 20 روز) ارائه‌ گردیده است. با انجام این کار، </a:t>
            </a:r>
            <a:r>
              <a:rPr lang="en-US" sz="1200" kern="1200" dirty="0" err="1" smtClean="0">
                <a:solidFill>
                  <a:schemeClr val="tx1"/>
                </a:solidFill>
                <a:effectLst/>
                <a:latin typeface="+mn-lt"/>
                <a:ea typeface="+mn-ea"/>
                <a:cs typeface="+mn-cs"/>
              </a:rPr>
              <a:t>Bayley</a:t>
            </a:r>
            <a:r>
              <a:rPr lang="en-US" sz="1200" kern="1200" dirty="0" smtClean="0">
                <a:solidFill>
                  <a:schemeClr val="tx1"/>
                </a:solidFill>
                <a:effectLst/>
                <a:latin typeface="+mn-lt"/>
                <a:ea typeface="+mn-ea"/>
                <a:cs typeface="+mn-cs"/>
              </a:rPr>
              <a:t> III</a:t>
            </a:r>
            <a:r>
              <a:rPr lang="fa-IR" sz="1200" kern="1200" dirty="0" smtClean="0">
                <a:solidFill>
                  <a:schemeClr val="tx1"/>
                </a:solidFill>
                <a:effectLst/>
                <a:latin typeface="+mn-lt"/>
                <a:ea typeface="+mn-ea"/>
                <a:cs typeface="+mn-cs"/>
              </a:rPr>
              <a:t>، میزان دقت بالایی را در زمینۀ ارزیابی تکاملی کودکان در طی این دورۀ رشد سریع ارائه می دهد. به‌علاوه، </a:t>
            </a:r>
            <a:r>
              <a:rPr lang="en-US" sz="1200" kern="1200" dirty="0" err="1" smtClean="0">
                <a:solidFill>
                  <a:schemeClr val="tx1"/>
                </a:solidFill>
                <a:effectLst/>
                <a:latin typeface="+mn-lt"/>
                <a:ea typeface="+mn-ea"/>
                <a:cs typeface="+mn-cs"/>
              </a:rPr>
              <a:t>Bayley</a:t>
            </a:r>
            <a:r>
              <a:rPr lang="en-US" sz="1200" kern="1200" dirty="0" smtClean="0">
                <a:solidFill>
                  <a:schemeClr val="tx1"/>
                </a:solidFill>
                <a:effectLst/>
                <a:latin typeface="+mn-lt"/>
                <a:ea typeface="+mn-ea"/>
                <a:cs typeface="+mn-cs"/>
              </a:rPr>
              <a:t> III</a:t>
            </a:r>
            <a:r>
              <a:rPr lang="fa-IR" sz="1200" kern="1200" dirty="0" smtClean="0">
                <a:solidFill>
                  <a:schemeClr val="tx1"/>
                </a:solidFill>
                <a:effectLst/>
                <a:latin typeface="+mn-lt"/>
                <a:ea typeface="+mn-ea"/>
                <a:cs typeface="+mn-cs"/>
              </a:rPr>
              <a:t>، نمرات رشدی را که به‌طور ویژه جهت ترسیم روند پیشرفت کودک در ارزیابی‌های دوره‌ای درنظرگرفته می شوند، به‌دست می‌دهد. نمرات رشدی مربوط به هر خرده‌آزمون (جدول ب- 3) را می‌توان در منحنی های رشدی ( پیوست ح) ترسیم ‌نمود و بدین طریق، رشد نسبی کودک را درطول زمان مستند نمود. </a:t>
            </a:r>
            <a:endParaRPr lang="en-US" sz="1200" kern="1200" dirty="0" smtClean="0">
              <a:solidFill>
                <a:schemeClr val="tx1"/>
              </a:solidFill>
              <a:effectLst/>
              <a:latin typeface="+mn-lt"/>
              <a:ea typeface="+mn-ea"/>
              <a:cs typeface="+mn-cs"/>
            </a:endParaRPr>
          </a:p>
          <a:p>
            <a:pPr rtl="1"/>
            <a:r>
              <a:rPr lang="fa-IR" sz="1200" kern="1200" dirty="0" smtClean="0">
                <a:solidFill>
                  <a:schemeClr val="tx1"/>
                </a:solidFill>
                <a:effectLst/>
                <a:latin typeface="+mn-lt"/>
                <a:ea typeface="+mn-ea"/>
                <a:cs typeface="+mn-cs"/>
              </a:rPr>
              <a:t>مشارکت فرد مراقب در اینجا بسیار مفید است چرا که هم موجب تسهیل در روند اجرای آزمون‌ها می‌شود و هم شناخت و درک بهتری را درزمینه مهارت‌ها، توانایی‌ها و ظرفیت‌های کودک در اختیار والدین قرار‌می‌دهد. تحقیقات انجام‌شده با استفاده از مقیاس‌های تكاملی شیرخواران بیلی (بیلی، 1969) و هم‌چنین سایر ارزیابی‌ها نشان‌می‌دهد که آن دسته از مراقبانی که روند ارزیابی را مشاهده و/یا در آن شرکت‌داشته‌اند، درک بهتری از نقاط قوت و ضعف کودک خود کسب‌نموده اند (بَی‌رِرا، رُزِنباوم، و کانینگهام، 1986، لارُک، براون و جانسون، 2001، مایرز، 1982). برای اینکه این ویژگی در </a:t>
            </a:r>
            <a:r>
              <a:rPr lang="en-US" sz="1200" kern="1200" dirty="0" err="1" smtClean="0">
                <a:solidFill>
                  <a:schemeClr val="tx1"/>
                </a:solidFill>
                <a:effectLst/>
                <a:latin typeface="+mn-lt"/>
                <a:ea typeface="+mn-ea"/>
                <a:cs typeface="+mn-cs"/>
              </a:rPr>
              <a:t>Bayley</a:t>
            </a:r>
            <a:r>
              <a:rPr lang="en-US" sz="1200" kern="1200" dirty="0" smtClean="0">
                <a:solidFill>
                  <a:schemeClr val="tx1"/>
                </a:solidFill>
                <a:effectLst/>
                <a:latin typeface="+mn-lt"/>
                <a:ea typeface="+mn-ea"/>
                <a:cs typeface="+mn-cs"/>
              </a:rPr>
              <a:t> III</a:t>
            </a:r>
            <a:r>
              <a:rPr lang="fa-IR" sz="1200" kern="1200" dirty="0" smtClean="0">
                <a:solidFill>
                  <a:schemeClr val="tx1"/>
                </a:solidFill>
                <a:effectLst/>
                <a:latin typeface="+mn-lt"/>
                <a:ea typeface="+mn-ea"/>
                <a:cs typeface="+mn-cs"/>
              </a:rPr>
              <a:t> بیشتر تقویت‌شود، درحال حاضر مشارکت فرد مراقب به‌عنوان بخش مهمی از ارزیابی </a:t>
            </a:r>
            <a:r>
              <a:rPr lang="en-US" sz="1200" kern="1200" dirty="0" err="1" smtClean="0">
                <a:solidFill>
                  <a:schemeClr val="tx1"/>
                </a:solidFill>
                <a:effectLst/>
                <a:latin typeface="+mn-lt"/>
                <a:ea typeface="+mn-ea"/>
                <a:cs typeface="+mn-cs"/>
              </a:rPr>
              <a:t>Bayley</a:t>
            </a:r>
            <a:r>
              <a:rPr lang="en-US" sz="1200" kern="1200" dirty="0" smtClean="0">
                <a:solidFill>
                  <a:schemeClr val="tx1"/>
                </a:solidFill>
                <a:effectLst/>
                <a:latin typeface="+mn-lt"/>
                <a:ea typeface="+mn-ea"/>
                <a:cs typeface="+mn-cs"/>
              </a:rPr>
              <a:t> III </a:t>
            </a:r>
            <a:r>
              <a:rPr lang="fa-IR" sz="1200" kern="1200" dirty="0" smtClean="0">
                <a:solidFill>
                  <a:schemeClr val="tx1"/>
                </a:solidFill>
                <a:effectLst/>
                <a:latin typeface="+mn-lt"/>
                <a:ea typeface="+mn-ea"/>
                <a:cs typeface="+mn-cs"/>
              </a:rPr>
              <a:t>لحاظ‌ می‌شود (فصل 2 را ببینید). به‌علاوه آیتم‌ها و سؤالات </a:t>
            </a:r>
            <a:r>
              <a:rPr lang="en-US" sz="1200" kern="1200" dirty="0" err="1" smtClean="0">
                <a:solidFill>
                  <a:schemeClr val="tx1"/>
                </a:solidFill>
                <a:effectLst/>
                <a:latin typeface="+mn-lt"/>
                <a:ea typeface="+mn-ea"/>
                <a:cs typeface="+mn-cs"/>
              </a:rPr>
              <a:t>BayleyIII</a:t>
            </a:r>
            <a:r>
              <a:rPr lang="en-US" sz="1200" kern="1200" dirty="0" smtClean="0">
                <a:solidFill>
                  <a:schemeClr val="tx1"/>
                </a:solidFill>
                <a:effectLst/>
                <a:latin typeface="+mn-lt"/>
                <a:ea typeface="+mn-ea"/>
                <a:cs typeface="+mn-cs"/>
              </a:rPr>
              <a:t> </a:t>
            </a:r>
            <a:r>
              <a:rPr lang="fa-IR" sz="1200" kern="1200" dirty="0" smtClean="0">
                <a:solidFill>
                  <a:schemeClr val="tx1"/>
                </a:solidFill>
                <a:effectLst/>
                <a:latin typeface="+mn-lt"/>
                <a:ea typeface="+mn-ea"/>
                <a:cs typeface="+mn-cs"/>
              </a:rPr>
              <a:t>در حال حاضر برحسب محتوا، به خرده مقیاس‌هایی گروه‌بندی‌شده‌اند و این امر، باعث شده که والدین به سهولت زمینه هایی که فرزندشان در آنها تأخیر نشان می دهد را شناسایی نموده و  در مورد برخی نگرانی های خاص خود راحت تر بحث نمایند. همچنین از </a:t>
            </a:r>
            <a:r>
              <a:rPr lang="en-US" sz="1200" kern="1200" dirty="0" err="1" smtClean="0">
                <a:solidFill>
                  <a:schemeClr val="tx1"/>
                </a:solidFill>
                <a:effectLst/>
                <a:latin typeface="+mn-lt"/>
                <a:ea typeface="+mn-ea"/>
                <a:cs typeface="+mn-cs"/>
              </a:rPr>
              <a:t>Bayley</a:t>
            </a:r>
            <a:r>
              <a:rPr lang="en-US" sz="1200" kern="1200" dirty="0" smtClean="0">
                <a:solidFill>
                  <a:schemeClr val="tx1"/>
                </a:solidFill>
                <a:effectLst/>
                <a:latin typeface="+mn-lt"/>
                <a:ea typeface="+mn-ea"/>
                <a:cs typeface="+mn-cs"/>
              </a:rPr>
              <a:t> III </a:t>
            </a:r>
            <a:r>
              <a:rPr lang="fa-IR" sz="1200" kern="1200" dirty="0" smtClean="0">
                <a:solidFill>
                  <a:schemeClr val="tx1"/>
                </a:solidFill>
                <a:effectLst/>
                <a:latin typeface="+mn-lt"/>
                <a:ea typeface="+mn-ea"/>
                <a:cs typeface="+mn-cs"/>
              </a:rPr>
              <a:t>می‌توان به‌عنوان ابزاری آموزشی، برای توصیف دقیق و مشخص نقاط قوت و ضعف کودک در تمام خرده آزمون ها استفاده‌نمود.</a:t>
            </a:r>
            <a:endParaRPr lang="en-US" sz="1200" kern="1200" dirty="0" smtClean="0">
              <a:solidFill>
                <a:schemeClr val="tx1"/>
              </a:solidFill>
              <a:effectLst/>
              <a:latin typeface="+mn-lt"/>
              <a:ea typeface="+mn-ea"/>
              <a:cs typeface="+mn-cs"/>
            </a:endParaRPr>
          </a:p>
          <a:p>
            <a:pPr rtl="1"/>
            <a:r>
              <a:rPr lang="fa-IR" sz="1200" kern="1200" dirty="0" smtClean="0">
                <a:solidFill>
                  <a:schemeClr val="tx1"/>
                </a:solidFill>
                <a:effectLst/>
                <a:latin typeface="+mn-lt"/>
                <a:ea typeface="+mn-ea"/>
                <a:cs typeface="+mn-cs"/>
              </a:rPr>
              <a:t>مقیاس‌ </a:t>
            </a:r>
            <a:r>
              <a:rPr lang="en-US" sz="1200" kern="1200" dirty="0" err="1" smtClean="0">
                <a:solidFill>
                  <a:schemeClr val="tx1"/>
                </a:solidFill>
                <a:effectLst/>
                <a:latin typeface="+mn-lt"/>
                <a:ea typeface="+mn-ea"/>
                <a:cs typeface="+mn-cs"/>
              </a:rPr>
              <a:t>Bayley</a:t>
            </a:r>
            <a:r>
              <a:rPr lang="en-US" sz="1200" kern="1200" dirty="0" smtClean="0">
                <a:solidFill>
                  <a:schemeClr val="tx1"/>
                </a:solidFill>
                <a:effectLst/>
                <a:latin typeface="+mn-lt"/>
                <a:ea typeface="+mn-ea"/>
                <a:cs typeface="+mn-cs"/>
              </a:rPr>
              <a:t> III</a:t>
            </a:r>
            <a:r>
              <a:rPr lang="fa-IR" sz="1200" kern="1200" dirty="0" smtClean="0">
                <a:solidFill>
                  <a:schemeClr val="tx1"/>
                </a:solidFill>
                <a:effectLst/>
                <a:latin typeface="+mn-lt"/>
                <a:ea typeface="+mn-ea"/>
                <a:cs typeface="+mn-cs"/>
              </a:rPr>
              <a:t>، هم‌چنین می تواند به‌عنوان یک ابزار تحقیقاتی به‌کارگرفته شود. تا کنون در تحقیقات علمی به شکل وسیعی از </a:t>
            </a:r>
            <a:r>
              <a:rPr lang="en-US" sz="1200" kern="1200" dirty="0" smtClean="0">
                <a:solidFill>
                  <a:schemeClr val="tx1"/>
                </a:solidFill>
                <a:effectLst/>
                <a:latin typeface="+mn-lt"/>
                <a:ea typeface="+mn-ea"/>
                <a:cs typeface="+mn-cs"/>
              </a:rPr>
              <a:t>BSID-II</a:t>
            </a:r>
            <a:r>
              <a:rPr lang="fa-IR" sz="1200" kern="1200" dirty="0" smtClean="0">
                <a:solidFill>
                  <a:schemeClr val="tx1"/>
                </a:solidFill>
                <a:effectLst/>
                <a:latin typeface="+mn-lt"/>
                <a:ea typeface="+mn-ea"/>
                <a:cs typeface="+mn-cs"/>
              </a:rPr>
              <a:t>( نسخه دوم بیلی)، به منظور ارزیابی عملکرد کودکان با نیازهای ویژه و یا پیگیری اثرات مداخله بر تکامل کودکان استفاده شده است. ویژگی‌های روان‌سنجی </a:t>
            </a:r>
            <a:r>
              <a:rPr lang="en-US" sz="1200" kern="1200" dirty="0" smtClean="0">
                <a:solidFill>
                  <a:schemeClr val="tx1"/>
                </a:solidFill>
                <a:effectLst/>
                <a:latin typeface="+mn-lt"/>
                <a:ea typeface="+mn-ea"/>
                <a:cs typeface="+mn-cs"/>
              </a:rPr>
              <a:t>BSID-II</a:t>
            </a:r>
            <a:r>
              <a:rPr lang="fa-IR" sz="1200" kern="1200" dirty="0" smtClean="0">
                <a:solidFill>
                  <a:schemeClr val="tx1"/>
                </a:solidFill>
                <a:effectLst/>
                <a:latin typeface="+mn-lt"/>
                <a:ea typeface="+mn-ea"/>
                <a:cs typeface="+mn-cs"/>
              </a:rPr>
              <a:t>، در </a:t>
            </a:r>
            <a:r>
              <a:rPr lang="en-US" sz="1200" kern="1200" dirty="0" err="1" smtClean="0">
                <a:solidFill>
                  <a:schemeClr val="tx1"/>
                </a:solidFill>
                <a:effectLst/>
                <a:latin typeface="+mn-lt"/>
                <a:ea typeface="+mn-ea"/>
                <a:cs typeface="+mn-cs"/>
              </a:rPr>
              <a:t>BayleyIII</a:t>
            </a:r>
            <a:r>
              <a:rPr lang="en-US" sz="1200" kern="1200" dirty="0" smtClean="0">
                <a:solidFill>
                  <a:schemeClr val="tx1"/>
                </a:solidFill>
                <a:effectLst/>
                <a:latin typeface="+mn-lt"/>
                <a:ea typeface="+mn-ea"/>
                <a:cs typeface="+mn-cs"/>
              </a:rPr>
              <a:t> </a:t>
            </a:r>
            <a:r>
              <a:rPr lang="fa-IR" sz="1200" kern="1200" dirty="0" smtClean="0">
                <a:solidFill>
                  <a:schemeClr val="tx1"/>
                </a:solidFill>
                <a:effectLst/>
                <a:latin typeface="+mn-lt"/>
                <a:ea typeface="+mn-ea"/>
                <a:cs typeface="+mn-cs"/>
              </a:rPr>
              <a:t>نیز حفظ‌شده‌اند؛ در برخی حیطه‌ها این ویژگی ها، حتی از میزان موجود در </a:t>
            </a:r>
            <a:r>
              <a:rPr lang="en-US" sz="1200" kern="1200" dirty="0" smtClean="0">
                <a:solidFill>
                  <a:schemeClr val="tx1"/>
                </a:solidFill>
                <a:effectLst/>
                <a:latin typeface="+mn-lt"/>
                <a:ea typeface="+mn-ea"/>
                <a:cs typeface="+mn-cs"/>
              </a:rPr>
              <a:t>BSID-II </a:t>
            </a:r>
            <a:r>
              <a:rPr lang="fa-IR" sz="1200" kern="1200" dirty="0" smtClean="0">
                <a:solidFill>
                  <a:schemeClr val="tx1"/>
                </a:solidFill>
                <a:effectLst/>
                <a:latin typeface="+mn-lt"/>
                <a:ea typeface="+mn-ea"/>
                <a:cs typeface="+mn-cs"/>
              </a:rPr>
              <a:t>فزونی یافته و موجبات اعتماد مداوم محققان را نسبت به </a:t>
            </a:r>
            <a:r>
              <a:rPr lang="en-US" sz="1200" kern="1200" dirty="0" err="1" smtClean="0">
                <a:solidFill>
                  <a:schemeClr val="tx1"/>
                </a:solidFill>
                <a:effectLst/>
                <a:latin typeface="+mn-lt"/>
                <a:ea typeface="+mn-ea"/>
                <a:cs typeface="+mn-cs"/>
              </a:rPr>
              <a:t>Bayley</a:t>
            </a:r>
            <a:r>
              <a:rPr lang="en-US" sz="1200" kern="1200" dirty="0" smtClean="0">
                <a:solidFill>
                  <a:schemeClr val="tx1"/>
                </a:solidFill>
                <a:effectLst/>
                <a:latin typeface="+mn-lt"/>
                <a:ea typeface="+mn-ea"/>
                <a:cs typeface="+mn-cs"/>
              </a:rPr>
              <a:t> III </a:t>
            </a:r>
            <a:r>
              <a:rPr lang="fa-IR" sz="1200" kern="1200" dirty="0" smtClean="0">
                <a:solidFill>
                  <a:schemeClr val="tx1"/>
                </a:solidFill>
                <a:effectLst/>
                <a:latin typeface="+mn-lt"/>
                <a:ea typeface="+mn-ea"/>
                <a:cs typeface="+mn-cs"/>
              </a:rPr>
              <a:t>به عنوان یک ابزار تحقیقاتی زنده و پویا فراهم ساخته است.</a:t>
            </a:r>
            <a:endParaRPr lang="en-US" sz="1200" kern="1200" dirty="0" smtClean="0">
              <a:solidFill>
                <a:schemeClr val="tx1"/>
              </a:solidFill>
              <a:effectLst/>
              <a:latin typeface="+mn-lt"/>
              <a:ea typeface="+mn-ea"/>
              <a:cs typeface="+mn-cs"/>
            </a:endParaRPr>
          </a:p>
          <a:p>
            <a:pPr rtl="0"/>
            <a:r>
              <a:rPr lang="en-US" sz="1200" kern="1200" dirty="0" smtClean="0">
                <a:solidFill>
                  <a:schemeClr val="tx1"/>
                </a:solidFill>
                <a:effectLst/>
                <a:latin typeface="+mn-lt"/>
                <a:ea typeface="+mn-ea"/>
                <a:cs typeface="+mn-cs"/>
              </a:rPr>
              <a:t>- Barrera, Rosenbaum &amp; Cunningham</a:t>
            </a:r>
          </a:p>
          <a:p>
            <a:pPr rtl="0"/>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LaRocque</a:t>
            </a:r>
            <a:r>
              <a:rPr lang="en-US" sz="1200" kern="1200" dirty="0" smtClean="0">
                <a:solidFill>
                  <a:schemeClr val="tx1"/>
                </a:solidFill>
                <a:effectLst/>
                <a:latin typeface="+mn-lt"/>
                <a:ea typeface="+mn-ea"/>
                <a:cs typeface="+mn-cs"/>
              </a:rPr>
              <a:t>, Brown &amp; Johnson</a:t>
            </a:r>
          </a:p>
          <a:p>
            <a:pPr rtl="0"/>
            <a:r>
              <a:rPr lang="en-US" sz="1200" kern="1200" dirty="0" smtClean="0">
                <a:solidFill>
                  <a:schemeClr val="tx1"/>
                </a:solidFill>
                <a:effectLst/>
                <a:latin typeface="+mn-lt"/>
                <a:ea typeface="+mn-ea"/>
                <a:cs typeface="+mn-cs"/>
              </a:rPr>
              <a:t>- Myers</a:t>
            </a:r>
          </a:p>
          <a:p>
            <a:endParaRPr lang="en-US" dirty="0"/>
          </a:p>
        </p:txBody>
      </p:sp>
      <p:sp>
        <p:nvSpPr>
          <p:cNvPr id="4" name="Slide Number Placeholder 3"/>
          <p:cNvSpPr>
            <a:spLocks noGrp="1"/>
          </p:cNvSpPr>
          <p:nvPr>
            <p:ph type="sldNum" sz="quarter" idx="10"/>
          </p:nvPr>
        </p:nvSpPr>
        <p:spPr/>
        <p:txBody>
          <a:bodyPr/>
          <a:lstStyle/>
          <a:p>
            <a:fld id="{55AE0E74-38B6-4D62-9163-46A76526038D}" type="slidenum">
              <a:rPr lang="en-US" smtClean="0"/>
              <a:pPr/>
              <a:t>6</a:t>
            </a:fld>
            <a:endParaRPr lang="en-US"/>
          </a:p>
        </p:txBody>
      </p:sp>
    </p:spTree>
    <p:extLst>
      <p:ext uri="{BB962C8B-B14F-4D97-AF65-F5344CB8AC3E}">
        <p14:creationId xmlns:p14="http://schemas.microsoft.com/office/powerpoint/2010/main" val="1246699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AE0E74-38B6-4D62-9163-46A76526038D}" type="slidenum">
              <a:rPr lang="en-US" smtClean="0"/>
              <a:pPr/>
              <a:t>8</a:t>
            </a:fld>
            <a:endParaRPr lang="en-US"/>
          </a:p>
        </p:txBody>
      </p:sp>
    </p:spTree>
    <p:extLst>
      <p:ext uri="{BB962C8B-B14F-4D97-AF65-F5344CB8AC3E}">
        <p14:creationId xmlns:p14="http://schemas.microsoft.com/office/powerpoint/2010/main" val="1876128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AE0E74-38B6-4D62-9163-46A76526038D}" type="slidenum">
              <a:rPr lang="en-US" smtClean="0"/>
              <a:pPr/>
              <a:t>40</a:t>
            </a:fld>
            <a:endParaRPr lang="en-US"/>
          </a:p>
        </p:txBody>
      </p:sp>
    </p:spTree>
    <p:extLst>
      <p:ext uri="{BB962C8B-B14F-4D97-AF65-F5344CB8AC3E}">
        <p14:creationId xmlns:p14="http://schemas.microsoft.com/office/powerpoint/2010/main" val="9793095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4BA9ECD1-B700-44C2-927F-3F8BEFC48552}" type="datetime1">
              <a:rPr lang="en-US" smtClean="0"/>
              <a:pPr/>
              <a:t>1/23/2018</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r>
              <a:rPr lang="en-US" dirty="0" err="1" smtClean="0"/>
              <a:t>Bayley</a:t>
            </a:r>
            <a:r>
              <a:rPr lang="en-US" dirty="0" smtClean="0"/>
              <a:t> Scales of Infant and Toddler Development, Third Edition (Bayley-III)</a:t>
            </a:r>
            <a:endParaRPr lang="en-US" dirty="0"/>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EEB53B9-C31A-4F77-AC9B-FB5E067E04A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381ED1C-8AED-440A-872D-EACBBC3762DC}" type="datetime1">
              <a:rPr lang="en-US" smtClean="0"/>
              <a:pPr/>
              <a:t>1/23/2018</a:t>
            </a:fld>
            <a:endParaRPr lang="en-US"/>
          </a:p>
        </p:txBody>
      </p:sp>
      <p:sp>
        <p:nvSpPr>
          <p:cNvPr id="5" name="Footer Placeholder 4"/>
          <p:cNvSpPr>
            <a:spLocks noGrp="1"/>
          </p:cNvSpPr>
          <p:nvPr>
            <p:ph type="ftr" sz="quarter" idx="11"/>
          </p:nvPr>
        </p:nvSpPr>
        <p:spPr/>
        <p:txBody>
          <a:bodyPr/>
          <a:lstStyle>
            <a:extLst/>
          </a:lstStyle>
          <a:p>
            <a:r>
              <a:rPr lang="en-US" dirty="0" err="1" smtClean="0"/>
              <a:t>Bayley</a:t>
            </a:r>
            <a:r>
              <a:rPr lang="en-US" dirty="0" smtClean="0"/>
              <a:t> Scales of Infant and Toddler Development, Third Edition (Bayley-III)</a:t>
            </a:r>
            <a:endParaRPr lang="en-US" dirty="0"/>
          </a:p>
        </p:txBody>
      </p:sp>
      <p:sp>
        <p:nvSpPr>
          <p:cNvPr id="6" name="Slide Number Placeholder 5"/>
          <p:cNvSpPr>
            <a:spLocks noGrp="1"/>
          </p:cNvSpPr>
          <p:nvPr>
            <p:ph type="sldNum" sz="quarter" idx="12"/>
          </p:nvPr>
        </p:nvSpPr>
        <p:spPr/>
        <p:txBody>
          <a:bodyPr/>
          <a:lstStyle>
            <a:extLst/>
          </a:lstStyle>
          <a:p>
            <a:fld id="{7EEB53B9-C31A-4F77-AC9B-FB5E067E04A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D80E2283-5788-47C3-AE53-7C3C751D794E}" type="datetime1">
              <a:rPr lang="en-US" smtClean="0"/>
              <a:pPr/>
              <a:t>1/23/2018</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r>
              <a:rPr lang="en-US" dirty="0" err="1" smtClean="0"/>
              <a:t>Bayley</a:t>
            </a:r>
            <a:r>
              <a:rPr lang="en-US" dirty="0" smtClean="0"/>
              <a:t> Scales of Infant and Toddler Development, Third Edition (Bayley-III)</a:t>
            </a:r>
            <a:endParaRPr lang="en-US" dirty="0"/>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EEB53B9-C31A-4F77-AC9B-FB5E067E04AF}"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732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3"/>
          <p:cNvSpPr>
            <a:spLocks noGrp="1"/>
          </p:cNvSpPr>
          <p:nvPr>
            <p:ph type="dt" sz="half" idx="10"/>
          </p:nvPr>
        </p:nvSpPr>
        <p:spPr>
          <a:xfrm>
            <a:off x="6727825" y="6408738"/>
            <a:ext cx="1919288" cy="365125"/>
          </a:xfrm>
        </p:spPr>
        <p:txBody>
          <a:bodyPr/>
          <a:lstStyle>
            <a:lvl1pPr>
              <a:defRPr/>
            </a:lvl1pPr>
          </a:lstStyle>
          <a:p>
            <a:pPr>
              <a:defRPr/>
            </a:pPr>
            <a:endParaRPr lang="en-US">
              <a:solidFill>
                <a:srgbClr val="04617B">
                  <a:shade val="90000"/>
                </a:srgbClr>
              </a:solidFill>
            </a:endParaRPr>
          </a:p>
        </p:txBody>
      </p:sp>
      <p:sp>
        <p:nvSpPr>
          <p:cNvPr id="4" name="Footer Placeholder 4"/>
          <p:cNvSpPr>
            <a:spLocks noGrp="1"/>
          </p:cNvSpPr>
          <p:nvPr>
            <p:ph type="ftr" sz="quarter" idx="11"/>
          </p:nvPr>
        </p:nvSpPr>
        <p:spPr>
          <a:xfrm>
            <a:off x="4379913" y="6408738"/>
            <a:ext cx="2351087" cy="365125"/>
          </a:xfrm>
        </p:spPr>
        <p:txBody>
          <a:bodyPr/>
          <a:lstStyle>
            <a:lvl1pPr>
              <a:defRPr/>
            </a:lvl1pPr>
          </a:lstStyle>
          <a:p>
            <a:pPr>
              <a:defRPr/>
            </a:pPr>
            <a:endParaRPr lang="en-US">
              <a:solidFill>
                <a:srgbClr val="04617B">
                  <a:shade val="90000"/>
                </a:srgbClr>
              </a:solidFill>
            </a:endParaRPr>
          </a:p>
        </p:txBody>
      </p:sp>
      <p:sp>
        <p:nvSpPr>
          <p:cNvPr id="5" name="Slide Number Placeholder 5"/>
          <p:cNvSpPr>
            <a:spLocks noGrp="1"/>
          </p:cNvSpPr>
          <p:nvPr>
            <p:ph type="sldNum" sz="quarter" idx="12"/>
          </p:nvPr>
        </p:nvSpPr>
        <p:spPr>
          <a:xfrm>
            <a:off x="8647113" y="6408738"/>
            <a:ext cx="366712" cy="365125"/>
          </a:xfrm>
        </p:spPr>
        <p:txBody>
          <a:bodyPr/>
          <a:lstStyle>
            <a:lvl1pPr>
              <a:defRPr/>
            </a:lvl1pPr>
          </a:lstStyle>
          <a:p>
            <a:pPr>
              <a:defRPr/>
            </a:pPr>
            <a:fld id="{0104527B-7694-4C94-B010-E8ECACF9694E}" type="slidenum">
              <a:rPr lang="ar-SA">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4104613630"/>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9D8A2DA-3262-42BE-A926-AB3A6020EB7B}" type="datetime1">
              <a:rPr lang="en-US" smtClean="0"/>
              <a:pPr/>
              <a:t>1/23/2018</a:t>
            </a:fld>
            <a:endParaRPr lang="en-US"/>
          </a:p>
        </p:txBody>
      </p:sp>
      <p:sp>
        <p:nvSpPr>
          <p:cNvPr id="5" name="Footer Placeholder 4"/>
          <p:cNvSpPr>
            <a:spLocks noGrp="1"/>
          </p:cNvSpPr>
          <p:nvPr>
            <p:ph type="ftr" sz="quarter" idx="11"/>
          </p:nvPr>
        </p:nvSpPr>
        <p:spPr/>
        <p:txBody>
          <a:bodyPr/>
          <a:lstStyle>
            <a:extLst/>
          </a:lstStyle>
          <a:p>
            <a:r>
              <a:rPr lang="en-US" dirty="0" err="1" smtClean="0"/>
              <a:t>Bayley</a:t>
            </a:r>
            <a:r>
              <a:rPr lang="en-US" dirty="0" smtClean="0"/>
              <a:t> Scales of Infant and Toddler Development, Third Edition (Bayley-III)</a:t>
            </a:r>
            <a:endParaRPr lang="en-US" dirty="0"/>
          </a:p>
        </p:txBody>
      </p:sp>
      <p:sp>
        <p:nvSpPr>
          <p:cNvPr id="6" name="Slide Number Placeholder 5"/>
          <p:cNvSpPr>
            <a:spLocks noGrp="1"/>
          </p:cNvSpPr>
          <p:nvPr>
            <p:ph type="sldNum" sz="quarter" idx="12"/>
          </p:nvPr>
        </p:nvSpPr>
        <p:spPr/>
        <p:txBody>
          <a:bodyPr/>
          <a:lstStyle>
            <a:extLst/>
          </a:lstStyle>
          <a:p>
            <a:fld id="{7EEB53B9-C31A-4F77-AC9B-FB5E067E04A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9FBCA3EC-4585-44A6-9BB4-4961DCCE478E}" type="datetime1">
              <a:rPr lang="en-US" smtClean="0"/>
              <a:pPr/>
              <a:t>1/23/2018</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r>
              <a:rPr lang="en-US" dirty="0" err="1" smtClean="0"/>
              <a:t>Bayley</a:t>
            </a:r>
            <a:r>
              <a:rPr lang="en-US" dirty="0" smtClean="0"/>
              <a:t> Scales of Infant and Toddler Development, Third Edition (Bayley-III)</a:t>
            </a:r>
            <a:endParaRPr lang="en-US" dirty="0"/>
          </a:p>
        </p:txBody>
      </p:sp>
      <p:sp>
        <p:nvSpPr>
          <p:cNvPr id="6" name="Slide Number Placeholder 5"/>
          <p:cNvSpPr>
            <a:spLocks noGrp="1"/>
          </p:cNvSpPr>
          <p:nvPr>
            <p:ph type="sldNum" sz="quarter" idx="12"/>
          </p:nvPr>
        </p:nvSpPr>
        <p:spPr>
          <a:xfrm>
            <a:off x="6733952" y="6555112"/>
            <a:ext cx="588336" cy="228600"/>
          </a:xfrm>
        </p:spPr>
        <p:txBody>
          <a:bodyPr/>
          <a:lstStyle>
            <a:extLst/>
          </a:lstStyle>
          <a:p>
            <a:fld id="{7EEB53B9-C31A-4F77-AC9B-FB5E067E04A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A9FC65B-DB35-473C-9665-BB09F8110615}" type="datetime1">
              <a:rPr lang="en-US" smtClean="0"/>
              <a:pPr/>
              <a:t>1/23/2018</a:t>
            </a:fld>
            <a:endParaRPr lang="en-US"/>
          </a:p>
        </p:txBody>
      </p:sp>
      <p:sp>
        <p:nvSpPr>
          <p:cNvPr id="6" name="Footer Placeholder 5"/>
          <p:cNvSpPr>
            <a:spLocks noGrp="1"/>
          </p:cNvSpPr>
          <p:nvPr>
            <p:ph type="ftr" sz="quarter" idx="11"/>
          </p:nvPr>
        </p:nvSpPr>
        <p:spPr/>
        <p:txBody>
          <a:bodyPr/>
          <a:lstStyle>
            <a:extLst/>
          </a:lstStyle>
          <a:p>
            <a:r>
              <a:rPr lang="en-US" dirty="0" err="1" smtClean="0"/>
              <a:t>Bayley</a:t>
            </a:r>
            <a:r>
              <a:rPr lang="en-US" dirty="0" smtClean="0"/>
              <a:t> Scales of Infant and Toddler Development, Third Edition (Bayley-III)</a:t>
            </a:r>
            <a:endParaRPr lang="en-US" dirty="0"/>
          </a:p>
        </p:txBody>
      </p:sp>
      <p:sp>
        <p:nvSpPr>
          <p:cNvPr id="7" name="Slide Number Placeholder 6"/>
          <p:cNvSpPr>
            <a:spLocks noGrp="1"/>
          </p:cNvSpPr>
          <p:nvPr>
            <p:ph type="sldNum" sz="quarter" idx="12"/>
          </p:nvPr>
        </p:nvSpPr>
        <p:spPr/>
        <p:txBody>
          <a:bodyPr/>
          <a:lstStyle>
            <a:extLst/>
          </a:lstStyle>
          <a:p>
            <a:fld id="{7EEB53B9-C31A-4F77-AC9B-FB5E067E04A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6629033-3988-47A0-A0E1-06633A2B6CDA}" type="datetime1">
              <a:rPr lang="en-US" smtClean="0"/>
              <a:pPr/>
              <a:t>1/23/2018</a:t>
            </a:fld>
            <a:endParaRPr lang="en-US"/>
          </a:p>
        </p:txBody>
      </p:sp>
      <p:sp>
        <p:nvSpPr>
          <p:cNvPr id="8" name="Footer Placeholder 7"/>
          <p:cNvSpPr>
            <a:spLocks noGrp="1"/>
          </p:cNvSpPr>
          <p:nvPr>
            <p:ph type="ftr" sz="quarter" idx="11"/>
          </p:nvPr>
        </p:nvSpPr>
        <p:spPr/>
        <p:txBody>
          <a:bodyPr/>
          <a:lstStyle>
            <a:extLst/>
          </a:lstStyle>
          <a:p>
            <a:r>
              <a:rPr lang="en-US" dirty="0" err="1" smtClean="0"/>
              <a:t>Bayley</a:t>
            </a:r>
            <a:r>
              <a:rPr lang="en-US" dirty="0" smtClean="0"/>
              <a:t> Scales of Infant and Toddler Development, Third Edition (Bayley-III)</a:t>
            </a:r>
            <a:endParaRPr lang="en-US" dirty="0"/>
          </a:p>
        </p:txBody>
      </p:sp>
      <p:sp>
        <p:nvSpPr>
          <p:cNvPr id="9" name="Slide Number Placeholder 8"/>
          <p:cNvSpPr>
            <a:spLocks noGrp="1"/>
          </p:cNvSpPr>
          <p:nvPr>
            <p:ph type="sldNum" sz="quarter" idx="12"/>
          </p:nvPr>
        </p:nvSpPr>
        <p:spPr/>
        <p:txBody>
          <a:bodyPr/>
          <a:lstStyle>
            <a:extLst/>
          </a:lstStyle>
          <a:p>
            <a:fld id="{7EEB53B9-C31A-4F77-AC9B-FB5E067E04A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5734F3B-575C-4FED-881E-9B40E9492F5F}" type="datetime1">
              <a:rPr lang="en-US" smtClean="0"/>
              <a:pPr/>
              <a:t>1/23/2018</a:t>
            </a:fld>
            <a:endParaRPr lang="en-US"/>
          </a:p>
        </p:txBody>
      </p:sp>
      <p:sp>
        <p:nvSpPr>
          <p:cNvPr id="4" name="Footer Placeholder 3"/>
          <p:cNvSpPr>
            <a:spLocks noGrp="1"/>
          </p:cNvSpPr>
          <p:nvPr>
            <p:ph type="ftr" sz="quarter" idx="11"/>
          </p:nvPr>
        </p:nvSpPr>
        <p:spPr/>
        <p:txBody>
          <a:bodyPr/>
          <a:lstStyle>
            <a:extLst/>
          </a:lstStyle>
          <a:p>
            <a:r>
              <a:rPr lang="en-US" dirty="0" err="1" smtClean="0"/>
              <a:t>Bayley</a:t>
            </a:r>
            <a:r>
              <a:rPr lang="en-US" dirty="0" smtClean="0"/>
              <a:t> Scales of Infant and Toddler Development, Third Edition (Bayley-III)</a:t>
            </a:r>
            <a:endParaRPr lang="en-US" dirty="0"/>
          </a:p>
        </p:txBody>
      </p:sp>
      <p:sp>
        <p:nvSpPr>
          <p:cNvPr id="5" name="Slide Number Placeholder 4"/>
          <p:cNvSpPr>
            <a:spLocks noGrp="1"/>
          </p:cNvSpPr>
          <p:nvPr>
            <p:ph type="sldNum" sz="quarter" idx="12"/>
          </p:nvPr>
        </p:nvSpPr>
        <p:spPr/>
        <p:txBody>
          <a:bodyPr/>
          <a:lstStyle>
            <a:extLst/>
          </a:lstStyle>
          <a:p>
            <a:fld id="{7EEB53B9-C31A-4F77-AC9B-FB5E067E04A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BAF0AD2F-D617-4E19-88FE-E3DBCFAE0C28}" type="datetime1">
              <a:rPr lang="en-US" smtClean="0"/>
              <a:pPr/>
              <a:t>1/23/2018</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r>
              <a:rPr lang="en-US" dirty="0" err="1" smtClean="0"/>
              <a:t>Bayley</a:t>
            </a:r>
            <a:r>
              <a:rPr lang="en-US" dirty="0" smtClean="0"/>
              <a:t> Scales of Infant and Toddler Development, Third Edition (Bayley-III)</a:t>
            </a:r>
            <a:endParaRPr lang="en-US" dirty="0"/>
          </a:p>
        </p:txBody>
      </p:sp>
      <p:sp>
        <p:nvSpPr>
          <p:cNvPr id="4" name="Slide Number Placeholder 3"/>
          <p:cNvSpPr>
            <a:spLocks noGrp="1"/>
          </p:cNvSpPr>
          <p:nvPr>
            <p:ph type="sldNum" sz="quarter" idx="12"/>
          </p:nvPr>
        </p:nvSpPr>
        <p:spPr/>
        <p:txBody>
          <a:bodyPr/>
          <a:lstStyle>
            <a:extLst/>
          </a:lstStyle>
          <a:p>
            <a:fld id="{7EEB53B9-C31A-4F77-AC9B-FB5E067E04A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3FB4F71-85E9-4F38-AF4E-D4DB492A5F1F}" type="datetime1">
              <a:rPr lang="en-US" smtClean="0"/>
              <a:pPr/>
              <a:t>1/23/2018</a:t>
            </a:fld>
            <a:endParaRPr lang="en-US"/>
          </a:p>
        </p:txBody>
      </p:sp>
      <p:sp>
        <p:nvSpPr>
          <p:cNvPr id="6" name="Footer Placeholder 5"/>
          <p:cNvSpPr>
            <a:spLocks noGrp="1"/>
          </p:cNvSpPr>
          <p:nvPr>
            <p:ph type="ftr" sz="quarter" idx="11"/>
          </p:nvPr>
        </p:nvSpPr>
        <p:spPr/>
        <p:txBody>
          <a:bodyPr/>
          <a:lstStyle>
            <a:extLst/>
          </a:lstStyle>
          <a:p>
            <a:r>
              <a:rPr lang="en-US" dirty="0" err="1" smtClean="0"/>
              <a:t>Bayley</a:t>
            </a:r>
            <a:r>
              <a:rPr lang="en-US" dirty="0" smtClean="0"/>
              <a:t> Scales of Infant and Toddler Development, Third Edition (Bayley-III)</a:t>
            </a:r>
            <a:endParaRPr lang="en-US" dirty="0"/>
          </a:p>
        </p:txBody>
      </p:sp>
      <p:sp>
        <p:nvSpPr>
          <p:cNvPr id="7" name="Slide Number Placeholder 6"/>
          <p:cNvSpPr>
            <a:spLocks noGrp="1"/>
          </p:cNvSpPr>
          <p:nvPr>
            <p:ph type="sldNum" sz="quarter" idx="12"/>
          </p:nvPr>
        </p:nvSpPr>
        <p:spPr/>
        <p:txBody>
          <a:bodyPr/>
          <a:lstStyle>
            <a:extLst/>
          </a:lstStyle>
          <a:p>
            <a:fld id="{7EEB53B9-C31A-4F77-AC9B-FB5E067E04A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0196DD6D-AD96-4E3A-A771-34524C240D54}" type="datetime1">
              <a:rPr lang="en-US" smtClean="0"/>
              <a:pPr/>
              <a:t>1/23/2018</a:t>
            </a:fld>
            <a:endParaRPr lang="en-US"/>
          </a:p>
        </p:txBody>
      </p:sp>
      <p:sp>
        <p:nvSpPr>
          <p:cNvPr id="6" name="Footer Placeholder 5"/>
          <p:cNvSpPr>
            <a:spLocks noGrp="1"/>
          </p:cNvSpPr>
          <p:nvPr>
            <p:ph type="ftr" sz="quarter" idx="11"/>
          </p:nvPr>
        </p:nvSpPr>
        <p:spPr/>
        <p:txBody>
          <a:bodyPr/>
          <a:lstStyle>
            <a:extLst/>
          </a:lstStyle>
          <a:p>
            <a:r>
              <a:rPr lang="en-US" dirty="0" err="1" smtClean="0"/>
              <a:t>Bayley</a:t>
            </a:r>
            <a:r>
              <a:rPr lang="en-US" dirty="0" smtClean="0"/>
              <a:t> Scales of Infant and Toddler Development, Third Edition (Bayley-III)</a:t>
            </a:r>
            <a:endParaRPr lang="en-US" dirty="0"/>
          </a:p>
        </p:txBody>
      </p:sp>
      <p:sp>
        <p:nvSpPr>
          <p:cNvPr id="7" name="Slide Number Placeholder 6"/>
          <p:cNvSpPr>
            <a:spLocks noGrp="1"/>
          </p:cNvSpPr>
          <p:nvPr>
            <p:ph type="sldNum" sz="quarter" idx="12"/>
          </p:nvPr>
        </p:nvSpPr>
        <p:spPr/>
        <p:txBody>
          <a:bodyPr/>
          <a:lstStyle>
            <a:extLst/>
          </a:lstStyle>
          <a:p>
            <a:fld id="{7EEB53B9-C31A-4F77-AC9B-FB5E067E04AF}"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4"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97C328C-CBBB-46FA-B115-17505FC3BEFE}" type="datetime1">
              <a:rPr lang="en-US" smtClean="0"/>
              <a:pPr/>
              <a:t>1/23/2018</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r>
              <a:rPr lang="en-US" dirty="0" err="1" smtClean="0"/>
              <a:t>Bayley</a:t>
            </a:r>
            <a:r>
              <a:rPr lang="en-US" dirty="0" smtClean="0"/>
              <a:t> Scales of Infant and Toddler Development, Third Edition (Bayley-III)</a:t>
            </a:r>
            <a:endParaRPr lang="en-US" dirty="0"/>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EEB53B9-C31A-4F77-AC9B-FB5E067E04A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rtl="1"/>
            <a:r>
              <a:rPr lang="fa-IR" sz="4400" dirty="0" smtClean="0">
                <a:cs typeface="B Titr" pitchFamily="2" charset="-78"/>
              </a:rPr>
              <a:t>ساختار و محتوای آزمون تشخیصی </a:t>
            </a:r>
            <a:r>
              <a:rPr lang="en-US" sz="4400" dirty="0" err="1" smtClean="0">
                <a:cs typeface="B Titr" pitchFamily="2" charset="-78"/>
              </a:rPr>
              <a:t>Bayley</a:t>
            </a:r>
            <a:r>
              <a:rPr lang="en-US" sz="4400" dirty="0" smtClean="0">
                <a:cs typeface="B Titr" pitchFamily="2" charset="-78"/>
              </a:rPr>
              <a:t> III</a:t>
            </a:r>
            <a:endParaRPr lang="en-US" dirty="0"/>
          </a:p>
        </p:txBody>
      </p:sp>
      <p:sp>
        <p:nvSpPr>
          <p:cNvPr id="3" name="Subtitle 2"/>
          <p:cNvSpPr>
            <a:spLocks noGrp="1"/>
          </p:cNvSpPr>
          <p:nvPr>
            <p:ph type="subTitle" idx="1"/>
          </p:nvPr>
        </p:nvSpPr>
        <p:spPr/>
        <p:txBody>
          <a:bodyPr>
            <a:normAutofit/>
          </a:bodyPr>
          <a:lstStyle/>
          <a:p>
            <a:endParaRPr lang="en-US" dirty="0" smtClean="0"/>
          </a:p>
        </p:txBody>
      </p:sp>
      <p:pic>
        <p:nvPicPr>
          <p:cNvPr id="4" name="Picture 2" descr="Image-01.JPG"/>
          <p:cNvPicPr>
            <a:picLocks noChangeAspect="1" noChangeArrowheads="1"/>
          </p:cNvPicPr>
          <p:nvPr/>
        </p:nvPicPr>
        <p:blipFill>
          <a:blip r:embed="rId2" cstate="print">
            <a:extLst>
              <a:ext uri="{28A0092B-C50C-407E-A947-70E740481C1C}">
                <a14:useLocalDpi xmlns:a14="http://schemas.microsoft.com/office/drawing/2010/main" val="0"/>
              </a:ext>
            </a:extLst>
          </a:blip>
          <a:srcRect r="6474" b="37640"/>
          <a:stretch>
            <a:fillRect/>
          </a:stretch>
        </p:blipFill>
        <p:spPr bwMode="auto">
          <a:xfrm>
            <a:off x="63292" y="0"/>
            <a:ext cx="2586507" cy="2667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user\Desktop\untitled.png"/>
          <p:cNvPicPr>
            <a:picLocks noChangeAspect="1" noChangeArrowheads="1"/>
          </p:cNvPicPr>
          <p:nvPr/>
        </p:nvPicPr>
        <p:blipFill>
          <a:blip r:embed="rId3" cstate="print"/>
          <a:srcRect/>
          <a:stretch>
            <a:fillRect/>
          </a:stretch>
        </p:blipFill>
        <p:spPr bwMode="auto">
          <a:xfrm>
            <a:off x="63292" y="3962400"/>
            <a:ext cx="2586507" cy="2820091"/>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588158434"/>
              </p:ext>
            </p:extLst>
          </p:nvPr>
        </p:nvGraphicFramePr>
        <p:xfrm>
          <a:off x="0" y="76202"/>
          <a:ext cx="8077200" cy="6781798"/>
        </p:xfrm>
        <a:graphic>
          <a:graphicData uri="http://schemas.openxmlformats.org/drawingml/2006/table">
            <a:tbl>
              <a:tblPr rtl="1" firstRow="1" firstCol="1" bandRow="1"/>
              <a:tblGrid>
                <a:gridCol w="2641691"/>
                <a:gridCol w="5435509"/>
              </a:tblGrid>
              <a:tr h="737382">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نقطه شروع</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a:effectLst/>
                          <a:latin typeface="Calibri" panose="020F0502020204030204" pitchFamily="34" charset="0"/>
                          <a:ea typeface="Calibri" panose="020F0502020204030204" pitchFamily="34" charset="0"/>
                          <a:cs typeface="B Nazanin" panose="00000400000000000000" pitchFamily="2" charset="-78"/>
                        </a:rPr>
                        <a:t>سن</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A</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a:effectLst/>
                          <a:latin typeface="Calibri" panose="020F0502020204030204" pitchFamily="34" charset="0"/>
                          <a:ea typeface="Calibri" panose="020F0502020204030204" pitchFamily="34" charset="0"/>
                          <a:cs typeface="B Nazanin" panose="00000400000000000000" pitchFamily="2" charset="-78"/>
                        </a:rPr>
                        <a:t>16 روز - 1 ماه و 15 روز</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B</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  ماه و 16 روز - 2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C</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2  ماه و 16 روز - 3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D</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3  ماه و 16 روز - 4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E</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4  ماه و 16 روز - 5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F</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5  ماه و 16 روز - 6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G</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6  ماه و 16 روز - 8 ماه و 30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H</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9 ماه و  0   روز - 10 ماه و 30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I</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11 ماه و 0 روز - 13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J</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13ماه و 16 روز- 16ماه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K</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16ماه و 16 روز- 19ماه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L</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19ماه و 16 روز- 22ماه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M</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22ماه و 16 روز- 25ماه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N</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25ماه و 16 روز- 28ماه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O</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28ماه و 16 روز- 32ماه و 30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P</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33ماه و 0 روز- 38ماه و 30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531984">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Q</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39ماه و 0 روز- 42ماه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2"/>
                    </a:solidFill>
                  </a:tcPr>
                </a:tc>
              </a:tr>
            </a:tbl>
          </a:graphicData>
        </a:graphic>
      </p:graphicFrame>
      <p:sp>
        <p:nvSpPr>
          <p:cNvPr id="6" name="Slide Number Placeholder 5"/>
          <p:cNvSpPr>
            <a:spLocks noGrp="1"/>
          </p:cNvSpPr>
          <p:nvPr>
            <p:ph type="sldNum" sz="quarter" idx="12"/>
          </p:nvPr>
        </p:nvSpPr>
        <p:spPr/>
        <p:txBody>
          <a:bodyPr/>
          <a:lstStyle/>
          <a:p>
            <a:fld id="{7EEB53B9-C31A-4F77-AC9B-FB5E067E04AF}" type="slidenum">
              <a:rPr lang="en-US" smtClean="0"/>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594360"/>
          </a:xfrm>
        </p:spPr>
        <p:txBody>
          <a:bodyPr/>
          <a:lstStyle/>
          <a:p>
            <a:pPr algn="ctr"/>
            <a:r>
              <a:rPr lang="fa-IR" dirty="0" smtClean="0">
                <a:cs typeface="B Titr" pitchFamily="2" charset="-78"/>
              </a:rPr>
              <a:t>مقیاس و خرده آزمونهای بیلی</a:t>
            </a:r>
            <a:endParaRPr lang="en-US" dirty="0">
              <a:cs typeface="B Titr" pitchFamily="2" charset="-78"/>
            </a:endParaRPr>
          </a:p>
        </p:txBody>
      </p:sp>
      <p:sp>
        <p:nvSpPr>
          <p:cNvPr id="6" name="Slide Number Placeholder 5"/>
          <p:cNvSpPr>
            <a:spLocks noGrp="1"/>
          </p:cNvSpPr>
          <p:nvPr>
            <p:ph type="sldNum" sz="quarter" idx="12"/>
          </p:nvPr>
        </p:nvSpPr>
        <p:spPr/>
        <p:txBody>
          <a:bodyPr/>
          <a:lstStyle/>
          <a:p>
            <a:fld id="{7EEB53B9-C31A-4F77-AC9B-FB5E067E04AF}" type="slidenum">
              <a:rPr lang="en-US" smtClean="0"/>
              <a:pPr/>
              <a:t>11</a:t>
            </a:fld>
            <a:endParaRPr lang="en-US"/>
          </a:p>
        </p:txBody>
      </p:sp>
      <p:sp>
        <p:nvSpPr>
          <p:cNvPr id="7" name="Oval 6"/>
          <p:cNvSpPr/>
          <p:nvPr/>
        </p:nvSpPr>
        <p:spPr>
          <a:xfrm>
            <a:off x="381000" y="1524000"/>
            <a:ext cx="2286000" cy="91440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شناختی</a:t>
            </a:r>
            <a:endParaRPr lang="en-US" b="1" dirty="0">
              <a:solidFill>
                <a:schemeClr val="tx1"/>
              </a:solidFill>
            </a:endParaRPr>
          </a:p>
        </p:txBody>
      </p:sp>
      <p:sp>
        <p:nvSpPr>
          <p:cNvPr id="12" name="Oval 11"/>
          <p:cNvSpPr/>
          <p:nvPr/>
        </p:nvSpPr>
        <p:spPr>
          <a:xfrm>
            <a:off x="381000" y="3276600"/>
            <a:ext cx="2286000" cy="91440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زبانی</a:t>
            </a:r>
            <a:endParaRPr lang="en-US" b="1" dirty="0">
              <a:solidFill>
                <a:schemeClr val="tx1"/>
              </a:solidFill>
            </a:endParaRPr>
          </a:p>
        </p:txBody>
      </p:sp>
      <p:sp>
        <p:nvSpPr>
          <p:cNvPr id="13" name="Oval 12"/>
          <p:cNvSpPr/>
          <p:nvPr/>
        </p:nvSpPr>
        <p:spPr>
          <a:xfrm>
            <a:off x="533400" y="5257800"/>
            <a:ext cx="2286000" cy="91440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حرکتی</a:t>
            </a:r>
            <a:endParaRPr lang="en-US" b="1" dirty="0">
              <a:solidFill>
                <a:schemeClr val="tx1"/>
              </a:solidFill>
            </a:endParaRPr>
          </a:p>
        </p:txBody>
      </p:sp>
      <p:sp>
        <p:nvSpPr>
          <p:cNvPr id="14" name="Rectangle 13"/>
          <p:cNvSpPr/>
          <p:nvPr/>
        </p:nvSpPr>
        <p:spPr>
          <a:xfrm>
            <a:off x="4648200" y="2819400"/>
            <a:ext cx="2743200" cy="6858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smtClean="0">
                <a:solidFill>
                  <a:schemeClr val="tx1"/>
                </a:solidFill>
              </a:rPr>
              <a:t>ا </a:t>
            </a:r>
            <a:r>
              <a:rPr lang="fa-IR" b="1" dirty="0" smtClean="0">
                <a:solidFill>
                  <a:schemeClr val="tx1"/>
                </a:solidFill>
              </a:rPr>
              <a:t>درکی</a:t>
            </a:r>
            <a:endParaRPr lang="en-US" b="1" dirty="0">
              <a:solidFill>
                <a:schemeClr val="tx1"/>
              </a:solidFill>
            </a:endParaRPr>
          </a:p>
        </p:txBody>
      </p:sp>
      <p:sp>
        <p:nvSpPr>
          <p:cNvPr id="15" name="Rectangle 14"/>
          <p:cNvSpPr/>
          <p:nvPr/>
        </p:nvSpPr>
        <p:spPr>
          <a:xfrm>
            <a:off x="4648200" y="3733800"/>
            <a:ext cx="2743200" cy="6858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بیانی</a:t>
            </a:r>
            <a:endParaRPr lang="en-US" b="1" dirty="0">
              <a:solidFill>
                <a:schemeClr val="tx1"/>
              </a:solidFill>
            </a:endParaRPr>
          </a:p>
        </p:txBody>
      </p:sp>
      <p:sp>
        <p:nvSpPr>
          <p:cNvPr id="16" name="Rectangle 15"/>
          <p:cNvSpPr/>
          <p:nvPr/>
        </p:nvSpPr>
        <p:spPr>
          <a:xfrm>
            <a:off x="4572000" y="1676400"/>
            <a:ext cx="2743200" cy="6858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شناختی</a:t>
            </a:r>
            <a:endParaRPr lang="en-US" b="1" dirty="0">
              <a:solidFill>
                <a:schemeClr val="tx1"/>
              </a:solidFill>
            </a:endParaRPr>
          </a:p>
        </p:txBody>
      </p:sp>
      <p:sp>
        <p:nvSpPr>
          <p:cNvPr id="17" name="Rectangle 16"/>
          <p:cNvSpPr/>
          <p:nvPr/>
        </p:nvSpPr>
        <p:spPr>
          <a:xfrm>
            <a:off x="4648200" y="4953000"/>
            <a:ext cx="2743200" cy="6858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حرکات ظریف</a:t>
            </a:r>
            <a:endParaRPr lang="en-US" b="1" dirty="0">
              <a:solidFill>
                <a:schemeClr val="tx1"/>
              </a:solidFill>
            </a:endParaRPr>
          </a:p>
        </p:txBody>
      </p:sp>
      <p:sp>
        <p:nvSpPr>
          <p:cNvPr id="18" name="Rectangle 17"/>
          <p:cNvSpPr/>
          <p:nvPr/>
        </p:nvSpPr>
        <p:spPr>
          <a:xfrm>
            <a:off x="4648200" y="5791200"/>
            <a:ext cx="2743200" cy="6858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حرکات درشت</a:t>
            </a:r>
            <a:endParaRPr lang="en-US" b="1" dirty="0">
              <a:solidFill>
                <a:schemeClr val="tx1"/>
              </a:solidFill>
            </a:endParaRPr>
          </a:p>
        </p:txBody>
      </p:sp>
      <p:cxnSp>
        <p:nvCxnSpPr>
          <p:cNvPr id="23" name="Straight Arrow Connector 22"/>
          <p:cNvCxnSpPr/>
          <p:nvPr/>
        </p:nvCxnSpPr>
        <p:spPr>
          <a:xfrm>
            <a:off x="3581400" y="2057400"/>
            <a:ext cx="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 name="Right Arrow 32"/>
          <p:cNvSpPr/>
          <p:nvPr/>
        </p:nvSpPr>
        <p:spPr>
          <a:xfrm rot="10800000">
            <a:off x="3200400" y="1905000"/>
            <a:ext cx="1295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10800000" flipV="1">
            <a:off x="3276600" y="3200400"/>
            <a:ext cx="12954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rot="10800000" flipV="1">
            <a:off x="3276600" y="5410200"/>
            <a:ext cx="12954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600" dirty="0" smtClean="0">
                <a:cs typeface="B Titr" pitchFamily="2" charset="-78"/>
              </a:rPr>
              <a:t>مقیاس شناختی</a:t>
            </a:r>
            <a:r>
              <a:rPr lang="en-US" sz="3600" dirty="0" smtClean="0">
                <a:cs typeface="B Titr" pitchFamily="2" charset="-78"/>
              </a:rPr>
              <a:t/>
            </a:r>
            <a:br>
              <a:rPr lang="en-US" sz="3600" dirty="0" smtClean="0">
                <a:cs typeface="B Titr" pitchFamily="2" charset="-78"/>
              </a:rPr>
            </a:br>
            <a:endParaRPr lang="en-US" sz="3600" dirty="0">
              <a:cs typeface="B Titr" pitchFamily="2" charset="-78"/>
            </a:endParaRPr>
          </a:p>
        </p:txBody>
      </p:sp>
      <p:sp>
        <p:nvSpPr>
          <p:cNvPr id="5" name="Slide Number Placeholder 4"/>
          <p:cNvSpPr>
            <a:spLocks noGrp="1"/>
          </p:cNvSpPr>
          <p:nvPr>
            <p:ph type="sldNum" sz="quarter" idx="12"/>
          </p:nvPr>
        </p:nvSpPr>
        <p:spPr/>
        <p:txBody>
          <a:bodyPr/>
          <a:lstStyle/>
          <a:p>
            <a:fld id="{7EEB53B9-C31A-4F77-AC9B-FB5E067E04AF}" type="slidenum">
              <a:rPr lang="en-US" smtClean="0"/>
              <a:pPr/>
              <a:t>12</a:t>
            </a:fld>
            <a:endParaRPr lang="en-US"/>
          </a:p>
        </p:txBody>
      </p:sp>
      <p:sp>
        <p:nvSpPr>
          <p:cNvPr id="6" name="Rectangle 5"/>
          <p:cNvSpPr/>
          <p:nvPr/>
        </p:nvSpPr>
        <p:spPr>
          <a:xfrm>
            <a:off x="990600" y="1524000"/>
            <a:ext cx="6553200" cy="4401205"/>
          </a:xfrm>
          <a:prstGeom prst="rect">
            <a:avLst/>
          </a:prstGeom>
        </p:spPr>
        <p:txBody>
          <a:bodyPr wrap="square">
            <a:spAutoFit/>
          </a:bodyPr>
          <a:lstStyle/>
          <a:p>
            <a:pPr marL="457200" indent="-457200" algn="just" rtl="1">
              <a:buClr>
                <a:schemeClr val="tx2"/>
              </a:buClr>
              <a:buFont typeface="Wingdings" panose="05000000000000000000" pitchFamily="2" charset="2"/>
              <a:buChar char="v"/>
            </a:pPr>
            <a:r>
              <a:rPr lang="fa-IR" sz="2800" b="1" dirty="0" smtClean="0">
                <a:cs typeface="B Nazanin" pitchFamily="2" charset="-78"/>
              </a:rPr>
              <a:t>مقیاس شناختی، شامل 91 سوال است که به ارزیابی:</a:t>
            </a:r>
          </a:p>
          <a:p>
            <a:pPr marL="457200" indent="-457200" algn="just" rtl="1">
              <a:buClr>
                <a:schemeClr val="tx2"/>
              </a:buClr>
              <a:buFont typeface="Wingdings" panose="05000000000000000000" pitchFamily="2" charset="2"/>
              <a:buChar char="v"/>
            </a:pPr>
            <a:endParaRPr lang="fa-IR" sz="2800" b="1" dirty="0" smtClean="0">
              <a:cs typeface="B Nazanin" pitchFamily="2" charset="-78"/>
            </a:endParaRPr>
          </a:p>
          <a:p>
            <a:pPr marL="457200" indent="-457200" algn="just" rtl="1">
              <a:buClr>
                <a:schemeClr val="tx2"/>
              </a:buClr>
              <a:buFont typeface="Wingdings" panose="05000000000000000000" pitchFamily="2" charset="2"/>
              <a:buChar char="v"/>
            </a:pPr>
            <a:r>
              <a:rPr lang="fa-IR" sz="2800" b="1" dirty="0" smtClean="0">
                <a:cs typeface="B Nazanin" pitchFamily="2" charset="-78"/>
              </a:rPr>
              <a:t> رشد حسی‌حرکتی</a:t>
            </a:r>
          </a:p>
          <a:p>
            <a:pPr marL="457200" indent="-457200" algn="just" rtl="1">
              <a:buClr>
                <a:schemeClr val="tx2"/>
              </a:buClr>
              <a:buFont typeface="Wingdings" panose="05000000000000000000" pitchFamily="2" charset="2"/>
              <a:buChar char="v"/>
            </a:pPr>
            <a:endParaRPr lang="fa-IR" sz="2800" b="1" dirty="0" smtClean="0">
              <a:cs typeface="B Nazanin" pitchFamily="2" charset="-78"/>
            </a:endParaRPr>
          </a:p>
          <a:p>
            <a:pPr marL="457200" indent="-457200" algn="just" rtl="1">
              <a:buClr>
                <a:schemeClr val="tx2"/>
              </a:buClr>
              <a:buFont typeface="Wingdings" panose="05000000000000000000" pitchFamily="2" charset="2"/>
              <a:buChar char="v"/>
            </a:pPr>
            <a:r>
              <a:rPr lang="fa-IR" sz="2800" b="1" dirty="0" smtClean="0">
                <a:cs typeface="B Nazanin" pitchFamily="2" charset="-78"/>
              </a:rPr>
              <a:t> اکتشاف و دستکاری</a:t>
            </a:r>
          </a:p>
          <a:p>
            <a:pPr marL="457200" indent="-457200" algn="just" rtl="1">
              <a:buClr>
                <a:schemeClr val="tx2"/>
              </a:buClr>
              <a:buFont typeface="Wingdings" panose="05000000000000000000" pitchFamily="2" charset="2"/>
              <a:buChar char="v"/>
            </a:pPr>
            <a:endParaRPr lang="fa-IR" sz="2800" b="1" dirty="0" smtClean="0">
              <a:cs typeface="B Nazanin" pitchFamily="2" charset="-78"/>
            </a:endParaRPr>
          </a:p>
          <a:p>
            <a:pPr marL="457200" indent="-457200" algn="just" rtl="1">
              <a:buClr>
                <a:schemeClr val="tx2"/>
              </a:buClr>
              <a:buFont typeface="Wingdings" panose="05000000000000000000" pitchFamily="2" charset="2"/>
              <a:buChar char="v"/>
            </a:pPr>
            <a:r>
              <a:rPr lang="fa-IR" sz="2800" b="1" dirty="0" smtClean="0">
                <a:cs typeface="B Nazanin" pitchFamily="2" charset="-78"/>
              </a:rPr>
              <a:t> -ارتباط اشیاء</a:t>
            </a:r>
          </a:p>
          <a:p>
            <a:pPr marL="457200" indent="-457200" algn="just" rtl="1">
              <a:buClr>
                <a:schemeClr val="tx2"/>
              </a:buClr>
              <a:buFont typeface="Wingdings" panose="05000000000000000000" pitchFamily="2" charset="2"/>
              <a:buChar char="v"/>
            </a:pPr>
            <a:endParaRPr lang="fa-IR" sz="2800" b="1" dirty="0" smtClean="0">
              <a:cs typeface="B Nazanin" pitchFamily="2" charset="-78"/>
            </a:endParaRPr>
          </a:p>
          <a:p>
            <a:pPr marL="457200" indent="-457200" algn="just" rtl="1">
              <a:buClr>
                <a:schemeClr val="tx2"/>
              </a:buClr>
              <a:buFont typeface="Wingdings" panose="05000000000000000000" pitchFamily="2" charset="2"/>
              <a:buChar char="v"/>
            </a:pPr>
            <a:r>
              <a:rPr lang="fa-IR" sz="2800" b="1" dirty="0" smtClean="0">
                <a:cs typeface="B Nazanin" pitchFamily="2" charset="-78"/>
              </a:rPr>
              <a:t> - شکل‌گیری مفهوم، حافظه</a:t>
            </a:r>
            <a:endParaRPr lang="en-US" sz="2800" b="1" dirty="0">
              <a:cs typeface="B Nazanin"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975360"/>
          </a:xfrm>
        </p:spPr>
        <p:txBody>
          <a:bodyPr>
            <a:normAutofit fontScale="90000"/>
          </a:bodyPr>
          <a:lstStyle/>
          <a:p>
            <a:pPr algn="r" rtl="1"/>
            <a:r>
              <a:rPr lang="fa-IR" dirty="0" smtClean="0">
                <a:cs typeface="B Nazanin" pitchFamily="2" charset="-78"/>
              </a:rPr>
              <a:t>مقیاس شناختی</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p:txBody>
          <a:bodyPr>
            <a:normAutofit/>
          </a:bodyPr>
          <a:lstStyle/>
          <a:p>
            <a:pPr algn="r" rtl="1"/>
            <a:r>
              <a:rPr lang="fa-IR" b="1" dirty="0" smtClean="0">
                <a:cs typeface="B Nazanin" pitchFamily="2" charset="-78"/>
              </a:rPr>
              <a:t>مجموعه  زنگوله (26، 31)</a:t>
            </a:r>
            <a:endParaRPr lang="en-US" b="1" dirty="0" smtClean="0">
              <a:cs typeface="B Nazanin" pitchFamily="2" charset="-78"/>
            </a:endParaRPr>
          </a:p>
          <a:p>
            <a:pPr algn="r" rtl="1"/>
            <a:r>
              <a:rPr lang="fa-IR" b="1" dirty="0" smtClean="0">
                <a:cs typeface="B Nazanin" pitchFamily="2" charset="-78"/>
              </a:rPr>
              <a:t>مجموعه  تخته آبي (51، 58، 66)</a:t>
            </a:r>
            <a:endParaRPr lang="en-US" b="1" dirty="0" smtClean="0">
              <a:cs typeface="B Nazanin" pitchFamily="2" charset="-78"/>
            </a:endParaRPr>
          </a:p>
          <a:p>
            <a:pPr algn="r" rtl="1"/>
            <a:r>
              <a:rPr lang="fa-IR" b="1" dirty="0" smtClean="0">
                <a:cs typeface="B Nazanin" pitchFamily="2" charset="-78"/>
              </a:rPr>
              <a:t>مجموعه  مکعب (36، 54)</a:t>
            </a:r>
            <a:endParaRPr lang="en-US" b="1" dirty="0" smtClean="0">
              <a:cs typeface="B Nazanin" pitchFamily="2" charset="-78"/>
            </a:endParaRPr>
          </a:p>
          <a:p>
            <a:pPr algn="r" rtl="1"/>
            <a:r>
              <a:rPr lang="fa-IR" b="1" dirty="0" smtClean="0">
                <a:cs typeface="B Nazanin" pitchFamily="2" charset="-78"/>
              </a:rPr>
              <a:t>مجموعه  تصويرآينه (19، 22)</a:t>
            </a:r>
            <a:endParaRPr lang="en-US" b="1" dirty="0" smtClean="0">
              <a:cs typeface="B Nazanin" pitchFamily="2" charset="-78"/>
            </a:endParaRPr>
          </a:p>
          <a:p>
            <a:pPr algn="r" rtl="1"/>
            <a:r>
              <a:rPr lang="fa-IR" b="1" dirty="0" smtClean="0">
                <a:cs typeface="B Nazanin" pitchFamily="2" charset="-78"/>
              </a:rPr>
              <a:t>مجموعه  پگ‌ بورد (47، 55)</a:t>
            </a:r>
            <a:endParaRPr lang="en-US" b="1" dirty="0" smtClean="0">
              <a:cs typeface="B Nazanin" pitchFamily="2" charset="-78"/>
            </a:endParaRPr>
          </a:p>
          <a:p>
            <a:pPr algn="r" rtl="1"/>
            <a:r>
              <a:rPr lang="fa-IR" b="1" dirty="0" smtClean="0">
                <a:cs typeface="B Nazanin" pitchFamily="2" charset="-78"/>
              </a:rPr>
              <a:t>مجموعه  مکعب را برمی دارد (27، 33، 37)</a:t>
            </a:r>
            <a:endParaRPr lang="en-US" b="1" dirty="0" smtClean="0">
              <a:cs typeface="B Nazanin" pitchFamily="2" charset="-78"/>
            </a:endParaRPr>
          </a:p>
          <a:p>
            <a:pPr algn="r" rtl="1"/>
            <a:r>
              <a:rPr lang="fa-IR" b="1" dirty="0" smtClean="0">
                <a:cs typeface="B Nazanin" pitchFamily="2" charset="-78"/>
              </a:rPr>
              <a:t>مجموعه  تخته صورتي (49، 56)</a:t>
            </a:r>
            <a:endParaRPr lang="en-US" b="1" dirty="0" smtClean="0">
              <a:cs typeface="B Nazanin" pitchFamily="2" charset="-78"/>
            </a:endParaRPr>
          </a:p>
          <a:p>
            <a:pPr algn="r" rtl="1"/>
            <a:r>
              <a:rPr lang="fa-IR" b="1" dirty="0" smtClean="0">
                <a:cs typeface="B Nazanin" pitchFamily="2" charset="-78"/>
              </a:rPr>
              <a:t>مجموعه  بازي رابطه اي  (48، 53)</a:t>
            </a:r>
            <a:endParaRPr lang="en-US" b="1" dirty="0" smtClean="0">
              <a:cs typeface="B Nazanin" pitchFamily="2" charset="-78"/>
            </a:endParaRPr>
          </a:p>
          <a:p>
            <a:pPr algn="r" rtl="1"/>
            <a:r>
              <a:rPr lang="fa-IR" b="1" dirty="0" smtClean="0">
                <a:cs typeface="B Nazanin" pitchFamily="2" charset="-78"/>
              </a:rPr>
              <a:t>مجموعه  به پیرامون واکنش نشان می دهد (2، 20)</a:t>
            </a:r>
            <a:endParaRPr lang="en-US" b="1" dirty="0" smtClean="0">
              <a:cs typeface="B Nazanin" pitchFamily="2" charset="-78"/>
            </a:endParaRPr>
          </a:p>
          <a:p>
            <a:pPr algn="just" rtl="1"/>
            <a:endParaRPr lang="en-US" b="1" dirty="0" smtClean="0"/>
          </a:p>
          <a:p>
            <a:pPr algn="r" rtl="1"/>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13</a:t>
            </a:fld>
            <a:endParaRPr lang="en-US"/>
          </a:p>
        </p:txBody>
      </p:sp>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EEB53B9-C31A-4F77-AC9B-FB5E067E04AF}" type="slidenum">
              <a:rPr lang="en-US" smtClean="0"/>
              <a:pPr/>
              <a:t>14</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503650740"/>
              </p:ext>
            </p:extLst>
          </p:nvPr>
        </p:nvGraphicFramePr>
        <p:xfrm>
          <a:off x="0" y="152400"/>
          <a:ext cx="8153401" cy="2416407"/>
        </p:xfrm>
        <a:graphic>
          <a:graphicData uri="http://schemas.openxmlformats.org/drawingml/2006/table">
            <a:tbl>
              <a:tblPr rtl="1" firstRow="1" firstCol="1" bandRow="1"/>
              <a:tblGrid>
                <a:gridCol w="152118"/>
                <a:gridCol w="1282353"/>
                <a:gridCol w="1237429"/>
                <a:gridCol w="2050789"/>
                <a:gridCol w="1015601"/>
                <a:gridCol w="2415111"/>
              </a:tblGrid>
              <a:tr h="457200">
                <a:tc rowSpan="3">
                  <a:txBody>
                    <a:bodyPr/>
                    <a:lstStyle/>
                    <a:p>
                      <a:pPr algn="r" rtl="1">
                        <a:lnSpc>
                          <a:spcPct val="50000"/>
                        </a:lnSpc>
                        <a:spcBef>
                          <a:spcPts val="200"/>
                        </a:spcBef>
                        <a:spcAft>
                          <a:spcPts val="0"/>
                        </a:spcAft>
                      </a:pPr>
                      <a:r>
                        <a:rPr lang="fa-IR" sz="1000" b="1" i="1"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 </a:t>
                      </a:r>
                      <a:endParaRPr lang="en-US" sz="1000" b="1" i="1" dirty="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3359" marR="63359" marT="0" marB="0">
                    <a:lnL>
                      <a:noFill/>
                    </a:lnL>
                    <a:lnR w="12700" cap="flat" cmpd="sng" algn="ctr">
                      <a:solidFill>
                        <a:srgbClr val="000000"/>
                      </a:solidFill>
                      <a:prstDash val="solid"/>
                      <a:round/>
                      <a:headEnd type="none" w="med" len="med"/>
                      <a:tailEnd type="none" w="med" len="med"/>
                    </a:lnR>
                    <a:lnT>
                      <a:noFill/>
                    </a:lnT>
                    <a:lnB>
                      <a:noFill/>
                    </a:lnB>
                  </a:tcPr>
                </a:tc>
                <a:tc rowSpan="3">
                  <a:txBody>
                    <a:bodyPr/>
                    <a:lstStyle/>
                    <a:p>
                      <a:pPr algn="ctr" rtl="1">
                        <a:lnSpc>
                          <a:spcPct val="115000"/>
                        </a:lnSpc>
                        <a:spcBef>
                          <a:spcPts val="200"/>
                        </a:spcBef>
                        <a:spcAft>
                          <a:spcPts val="0"/>
                        </a:spcAft>
                      </a:pPr>
                      <a:r>
                        <a:rPr lang="fa-IR" sz="1600" b="1" i="1" dirty="0">
                          <a:solidFill>
                            <a:schemeClr val="tx1"/>
                          </a:solidFill>
                          <a:effectLst/>
                          <a:latin typeface="B Tir"/>
                          <a:ea typeface="Times New Roman" panose="02020603050405020304" pitchFamily="18" charset="0"/>
                          <a:cs typeface="Times New Roman" panose="02020603050405020304" pitchFamily="18" charset="0"/>
                        </a:rPr>
                        <a:t>۶۳</a:t>
                      </a:r>
                      <a:endParaRPr lang="en-US" sz="1600" b="1" i="1" dirty="0">
                        <a:solidFill>
                          <a:schemeClr val="tx1"/>
                        </a:solidFill>
                        <a:effectLst/>
                        <a:latin typeface="B Tir"/>
                        <a:ea typeface="Times New Roman" panose="02020603050405020304" pitchFamily="18" charset="0"/>
                        <a:cs typeface="Times New Roman" panose="02020603050405020304" pitchFamily="18" charset="0"/>
                      </a:endParaRPr>
                    </a:p>
                  </a:txBody>
                  <a:tcPr marL="63359" marR="63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74320" algn="ctr" rtl="1">
                        <a:lnSpc>
                          <a:spcPct val="115000"/>
                        </a:lnSpc>
                        <a:spcBef>
                          <a:spcPts val="2400"/>
                        </a:spcBef>
                        <a:spcAft>
                          <a:spcPts val="0"/>
                        </a:spcAft>
                      </a:pPr>
                      <a:r>
                        <a:rPr lang="ar-SA" sz="1600" b="1" kern="0" dirty="0">
                          <a:solidFill>
                            <a:schemeClr val="tx1"/>
                          </a:solidFill>
                          <a:effectLst/>
                          <a:latin typeface="B Tir"/>
                          <a:ea typeface="Times New Roman" panose="02020603050405020304" pitchFamily="18" charset="0"/>
                          <a:cs typeface="Times New Roman" panose="02020603050405020304" pitchFamily="18" charset="0"/>
                        </a:rPr>
                        <a:t>جورکردن پازل: (بستنی قیفی)</a:t>
                      </a:r>
                      <a:endParaRPr lang="en-US" sz="1600" b="1" kern="0" dirty="0">
                        <a:solidFill>
                          <a:schemeClr val="tx1"/>
                        </a:solidFill>
                        <a:effectLst/>
                        <a:latin typeface="B Tir"/>
                        <a:ea typeface="Times New Roman" panose="02020603050405020304" pitchFamily="18" charset="0"/>
                        <a:cs typeface="Times New Roman" panose="02020603050405020304" pitchFamily="18" charset="0"/>
                      </a:endParaRPr>
                    </a:p>
                  </a:txBody>
                  <a:tcPr marL="63359" marR="63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712439">
                <a:tc vMerge="1">
                  <a:txBody>
                    <a:bodyPr/>
                    <a:lstStyle/>
                    <a:p>
                      <a:endParaRPr lang="en-US"/>
                    </a:p>
                  </a:txBody>
                  <a:tcPr/>
                </a:tc>
                <a:tc vMerge="1">
                  <a:txBody>
                    <a:bodyPr/>
                    <a:lstStyle/>
                    <a:p>
                      <a:endParaRPr lang="en-US"/>
                    </a:p>
                  </a:txBody>
                  <a:tcPr/>
                </a:tc>
                <a:tc>
                  <a:txBody>
                    <a:bodyPr/>
                    <a:lstStyle/>
                    <a:p>
                      <a:pPr algn="ctr" rtl="1">
                        <a:lnSpc>
                          <a:spcPct val="115000"/>
                        </a:lnSpc>
                        <a:spcBef>
                          <a:spcPts val="10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وضعیت</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3359" marR="63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ابزار</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3359" marR="63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دفعات آزمون</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3359" marR="63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زمان</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3359" marR="63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246768">
                <a:tc vMerge="1">
                  <a:txBody>
                    <a:bodyPr/>
                    <a:lstStyle/>
                    <a:p>
                      <a:endParaRPr lang="en-US"/>
                    </a:p>
                  </a:txBody>
                  <a:tcPr/>
                </a:tc>
                <a:tc vMerge="1">
                  <a:txBody>
                    <a:bodyPr/>
                    <a:lstStyle/>
                    <a:p>
                      <a:endParaRPr lang="en-US"/>
                    </a:p>
                  </a:txBody>
                  <a:tcPr/>
                </a:tc>
                <a:tc>
                  <a:txBody>
                    <a:bodyPr/>
                    <a:lstStyle/>
                    <a:p>
                      <a:pPr algn="ctr" rtl="1">
                        <a:lnSpc>
                          <a:spcPct val="115000"/>
                        </a:lnSpc>
                        <a:spcBef>
                          <a:spcPts val="2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نشسته</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3359" marR="63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پازل بستنی قیفی و کرونومتر</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3359" marR="63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۲</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3359" marR="63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۹۰ ثانیه</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3359" marR="63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8" name="Picture 7" descr="Description: Image-11.JPG"/>
          <p:cNvPicPr/>
          <p:nvPr/>
        </p:nvPicPr>
        <p:blipFill>
          <a:blip r:embed="rId2" cstate="print">
            <a:lum bright="-20000" contrast="40000"/>
            <a:extLst>
              <a:ext uri="{28A0092B-C50C-407E-A947-70E740481C1C}">
                <a14:useLocalDpi xmlns:a14="http://schemas.microsoft.com/office/drawing/2010/main" val="0"/>
              </a:ext>
            </a:extLst>
          </a:blip>
          <a:srcRect t="6619"/>
          <a:stretch>
            <a:fillRect/>
          </a:stretch>
        </p:blipFill>
        <p:spPr bwMode="auto">
          <a:xfrm>
            <a:off x="5486400" y="2590800"/>
            <a:ext cx="2392976" cy="1143000"/>
          </a:xfrm>
          <a:prstGeom prst="rect">
            <a:avLst/>
          </a:prstGeom>
          <a:noFill/>
          <a:ln>
            <a:noFill/>
          </a:ln>
        </p:spPr>
      </p:pic>
      <p:graphicFrame>
        <p:nvGraphicFramePr>
          <p:cNvPr id="9" name="Table 8"/>
          <p:cNvGraphicFramePr>
            <a:graphicFrameLocks noGrp="1"/>
          </p:cNvGraphicFramePr>
          <p:nvPr>
            <p:extLst>
              <p:ext uri="{D42A27DB-BD31-4B8C-83A1-F6EECF244321}">
                <p14:modId xmlns:p14="http://schemas.microsoft.com/office/powerpoint/2010/main" val="2410031028"/>
              </p:ext>
            </p:extLst>
          </p:nvPr>
        </p:nvGraphicFramePr>
        <p:xfrm>
          <a:off x="-13010" y="3733800"/>
          <a:ext cx="8129239" cy="2971800"/>
        </p:xfrm>
        <a:graphic>
          <a:graphicData uri="http://schemas.openxmlformats.org/drawingml/2006/table">
            <a:tbl>
              <a:tblPr rtl="1" firstRow="1" firstCol="1" bandRow="1"/>
              <a:tblGrid>
                <a:gridCol w="1302833"/>
                <a:gridCol w="1326996"/>
                <a:gridCol w="1975624"/>
                <a:gridCol w="1077952"/>
                <a:gridCol w="2445834"/>
              </a:tblGrid>
              <a:tr h="762000">
                <a:tc rowSpan="3">
                  <a:txBody>
                    <a:bodyPr/>
                    <a:lstStyle/>
                    <a:p>
                      <a:pPr algn="ctr" rtl="1">
                        <a:lnSpc>
                          <a:spcPct val="115000"/>
                        </a:lnSpc>
                        <a:spcBef>
                          <a:spcPts val="200"/>
                        </a:spcBef>
                        <a:spcAft>
                          <a:spcPts val="0"/>
                        </a:spcAft>
                      </a:pPr>
                      <a:r>
                        <a:rPr lang="fa-IR" sz="1600" b="1" i="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۶۴</a:t>
                      </a:r>
                      <a:endParaRPr lang="en-US" sz="1600" b="1" i="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320" marR="68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74320" algn="ctr" rtl="1">
                        <a:lnSpc>
                          <a:spcPct val="115000"/>
                        </a:lnSpc>
                        <a:spcBef>
                          <a:spcPts val="2400"/>
                        </a:spcBef>
                        <a:spcAft>
                          <a:spcPts val="0"/>
                        </a:spcAft>
                      </a:pPr>
                      <a:r>
                        <a:rPr lang="ar-SA" sz="1600" b="1" kern="0"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تصاویر را جورمی کند </a:t>
                      </a:r>
                      <a:endParaRPr lang="en-US" sz="1600" b="1" kern="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320" marR="68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838200">
                <a:tc vMerge="1">
                  <a:txBody>
                    <a:bodyPr/>
                    <a:lstStyle/>
                    <a:p>
                      <a:endParaRPr lang="en-US"/>
                    </a:p>
                  </a:txBody>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وضعیت</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320" marR="68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ابزار</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320" marR="68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دفعات آزمون</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320" marR="68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زمان</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320" marR="68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371600">
                <a:tc vMerge="1">
                  <a:txBody>
                    <a:bodyPr/>
                    <a:lstStyle/>
                    <a:p>
                      <a:endParaRPr lang="en-US"/>
                    </a:p>
                  </a:txBody>
                  <a:tcPr/>
                </a:tc>
                <a:tc>
                  <a:txBody>
                    <a:bodyPr/>
                    <a:lstStyle/>
                    <a:p>
                      <a:pPr algn="ctr" rtl="1">
                        <a:lnSpc>
                          <a:spcPct val="115000"/>
                        </a:lnSpc>
                        <a:spcBef>
                          <a:spcPts val="2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نشسته</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320" marR="68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کتاب مشوق (صفحات ۱۷ -۲۳)</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320" marR="68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۱</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320" marR="68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ندارد</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320" marR="68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801218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822960"/>
          </a:xfrm>
        </p:spPr>
        <p:txBody>
          <a:bodyPr>
            <a:normAutofit fontScale="90000"/>
          </a:bodyPr>
          <a:lstStyle/>
          <a:p>
            <a:pPr algn="ctr"/>
            <a:r>
              <a:rPr lang="fa-IR" sz="4000" dirty="0" smtClean="0">
                <a:cs typeface="B Titr" pitchFamily="2" charset="-78"/>
              </a:rPr>
              <a:t>خرده آزمون ارتباط درکی</a:t>
            </a:r>
            <a:r>
              <a:rPr lang="en-US" dirty="0" smtClean="0"/>
              <a:t/>
            </a:r>
            <a:br>
              <a:rPr lang="en-US" dirty="0" smtClean="0"/>
            </a:br>
            <a:endParaRPr lang="en-US" dirty="0"/>
          </a:p>
        </p:txBody>
      </p:sp>
      <p:sp>
        <p:nvSpPr>
          <p:cNvPr id="5" name="Slide Number Placeholder 4"/>
          <p:cNvSpPr>
            <a:spLocks noGrp="1"/>
          </p:cNvSpPr>
          <p:nvPr>
            <p:ph type="sldNum" sz="quarter" idx="12"/>
          </p:nvPr>
        </p:nvSpPr>
        <p:spPr/>
        <p:txBody>
          <a:bodyPr/>
          <a:lstStyle/>
          <a:p>
            <a:fld id="{7EEB53B9-C31A-4F77-AC9B-FB5E067E04AF}" type="slidenum">
              <a:rPr lang="en-US" smtClean="0"/>
              <a:pPr/>
              <a:t>15</a:t>
            </a:fld>
            <a:endParaRPr lang="en-US"/>
          </a:p>
        </p:txBody>
      </p:sp>
      <p:sp>
        <p:nvSpPr>
          <p:cNvPr id="6" name="Rectangle 5"/>
          <p:cNvSpPr/>
          <p:nvPr/>
        </p:nvSpPr>
        <p:spPr>
          <a:xfrm>
            <a:off x="152400" y="1066800"/>
            <a:ext cx="7848600" cy="5909310"/>
          </a:xfrm>
          <a:prstGeom prst="rect">
            <a:avLst/>
          </a:prstGeom>
        </p:spPr>
        <p:txBody>
          <a:bodyPr wrap="square">
            <a:spAutoFit/>
          </a:bodyPr>
          <a:lstStyle/>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خرده‌آزمون ارتباط درکی، 49سؤال را دربرمی‌گیرد که به ارزیابی:</a:t>
            </a: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  ارزیابی رشد واژگان همانند توانایی شناسایی اشیاء و تصاویری که مورد اشاره قرار می‌گیرند)</a:t>
            </a: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 واژگان مربوط به رشد ساخت‌ واژى/صرفی (از قبیل ضمایر و حروف اضافه)</a:t>
            </a: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درک نشانه‌هاى صرفی (همانند علامت جمع [ " ها" در فارسی</a:t>
            </a: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 نشانه‌های زمان دستوری [ شامل افعال ماضی؛ مضارع؛ آینده و استمراری </a:t>
            </a: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 نشانة مِلکیت (کسره مالکیت + ضمیر</a:t>
            </a:r>
            <a:r>
              <a:rPr lang="fa-IR" sz="2400" dirty="0" smtClean="0">
                <a:cs typeface="B Nazanin" pitchFamily="2" charset="-78"/>
              </a:rPr>
              <a:t>) </a:t>
            </a:r>
          </a:p>
          <a:p>
            <a:pPr algn="just" rtl="1">
              <a:lnSpc>
                <a:spcPct val="150000"/>
              </a:lnSpc>
            </a:pPr>
            <a:endParaRPr lang="en-US" sz="2400" dirty="0" smtClean="0">
              <a:cs typeface="B Nazanin" pitchFamily="2" charset="-78"/>
            </a:endParaRPr>
          </a:p>
          <a:p>
            <a:pPr algn="r" rtl="1">
              <a:buFont typeface="Wingdings" pitchFamily="2" charset="2"/>
              <a:buChar char="v"/>
            </a:pP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975360"/>
          </a:xfrm>
        </p:spPr>
        <p:txBody>
          <a:bodyPr>
            <a:normAutofit fontScale="90000"/>
          </a:bodyPr>
          <a:lstStyle/>
          <a:p>
            <a:pPr algn="r" rtl="1"/>
            <a:r>
              <a:rPr lang="fa-IR" dirty="0" smtClean="0"/>
              <a:t/>
            </a:r>
            <a:br>
              <a:rPr lang="fa-IR" dirty="0" smtClean="0"/>
            </a:br>
            <a:r>
              <a:rPr lang="fa-IR" dirty="0" smtClean="0"/>
              <a:t/>
            </a:r>
            <a:br>
              <a:rPr lang="fa-IR" dirty="0" smtClean="0"/>
            </a:br>
            <a:r>
              <a:rPr lang="fa-IR" dirty="0" smtClean="0"/>
              <a:t/>
            </a:r>
            <a:br>
              <a:rPr lang="fa-IR" dirty="0" smtClean="0"/>
            </a:br>
            <a:r>
              <a:rPr lang="en-US" i="1" dirty="0" smtClean="0"/>
              <a:t/>
            </a:r>
            <a:br>
              <a:rPr lang="en-US" i="1" dirty="0" smtClean="0"/>
            </a:br>
            <a:r>
              <a:rPr lang="en-US" dirty="0" smtClean="0">
                <a:cs typeface="B Nazanin" pitchFamily="2" charset="-78"/>
              </a:rPr>
              <a:t/>
            </a:r>
            <a:br>
              <a:rPr lang="en-US" dirty="0" smtClean="0">
                <a:cs typeface="B Nazanin" pitchFamily="2" charset="-78"/>
              </a:rPr>
            </a:br>
            <a:r>
              <a:rPr lang="fa-IR" dirty="0" smtClean="0"/>
              <a:t> </a:t>
            </a:r>
            <a:r>
              <a:rPr lang="fa-IR" dirty="0" smtClean="0">
                <a:cs typeface="B Nazanin" pitchFamily="2" charset="-78"/>
              </a:rPr>
              <a:t>مقياس زبانی: خرده آزمون ارتباط درکی</a:t>
            </a:r>
            <a:endParaRPr lang="en-US" dirty="0">
              <a:cs typeface="B Nazanin" pitchFamily="2" charset="-78"/>
            </a:endParaRPr>
          </a:p>
        </p:txBody>
      </p:sp>
      <p:sp>
        <p:nvSpPr>
          <p:cNvPr id="3" name="Content Placeholder 2"/>
          <p:cNvSpPr>
            <a:spLocks noGrp="1"/>
          </p:cNvSpPr>
          <p:nvPr>
            <p:ph idx="1"/>
          </p:nvPr>
        </p:nvSpPr>
        <p:spPr/>
        <p:txBody>
          <a:bodyPr>
            <a:normAutofit/>
          </a:bodyPr>
          <a:lstStyle/>
          <a:p>
            <a:pPr algn="r" rtl="1">
              <a:lnSpc>
                <a:spcPct val="150000"/>
              </a:lnSpc>
            </a:pPr>
            <a:r>
              <a:rPr lang="fa-IR" b="1" dirty="0" smtClean="0">
                <a:cs typeface="B Nazanin" pitchFamily="2" charset="-78"/>
              </a:rPr>
              <a:t>مجموعه  تصاوير مربوط به هر فعاليت را تشخيص مي دهد (23، 26، 29) </a:t>
            </a:r>
            <a:endParaRPr lang="en-US" b="1" dirty="0" smtClean="0">
              <a:cs typeface="B Nazanin" pitchFamily="2" charset="-78"/>
            </a:endParaRPr>
          </a:p>
          <a:p>
            <a:pPr algn="r" rtl="1">
              <a:lnSpc>
                <a:spcPct val="150000"/>
              </a:lnSpc>
            </a:pPr>
            <a:r>
              <a:rPr lang="fa-IR" b="1" dirty="0" smtClean="0">
                <a:cs typeface="B Nazanin" pitchFamily="2" charset="-78"/>
              </a:rPr>
              <a:t>مجموعه  اشیاء را تشخیص می دهد (15، 19)</a:t>
            </a:r>
            <a:endParaRPr lang="en-US" b="1" dirty="0" smtClean="0">
              <a:cs typeface="B Nazanin" pitchFamily="2" charset="-78"/>
            </a:endParaRPr>
          </a:p>
          <a:p>
            <a:pPr algn="r" rtl="1">
              <a:lnSpc>
                <a:spcPct val="150000"/>
              </a:lnSpc>
            </a:pPr>
            <a:r>
              <a:rPr lang="fa-IR" b="1" dirty="0" smtClean="0">
                <a:cs typeface="B Nazanin" pitchFamily="2" charset="-78"/>
              </a:rPr>
              <a:t>مجموعه  تصاویر را تشخيص مي دهد (17، 21) </a:t>
            </a:r>
            <a:endParaRPr lang="en-US" b="1" dirty="0" smtClean="0">
              <a:cs typeface="B Nazanin" pitchFamily="2" charset="-78"/>
            </a:endParaRPr>
          </a:p>
          <a:p>
            <a:pPr algn="r" rtl="1">
              <a:lnSpc>
                <a:spcPct val="150000"/>
              </a:lnSpc>
            </a:pPr>
            <a:r>
              <a:rPr lang="fa-IR" b="1" dirty="0" smtClean="0">
                <a:cs typeface="B Nazanin" pitchFamily="2" charset="-78"/>
              </a:rPr>
              <a:t>مجموعه  حروف اضافه را درك مي كند (32، 42)20)</a:t>
            </a:r>
            <a:endParaRPr lang="en-US" b="1" dirty="0" smtClean="0">
              <a:cs typeface="B Nazanin" pitchFamily="2" charset="-78"/>
            </a:endParaRPr>
          </a:p>
          <a:p>
            <a:pPr algn="just" rtl="1">
              <a:lnSpc>
                <a:spcPct val="150000"/>
              </a:lnSpc>
            </a:pPr>
            <a:endParaRPr lang="en-US" b="1" dirty="0" smtClean="0"/>
          </a:p>
          <a:p>
            <a:pPr algn="r" rtl="1"/>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16</a:t>
            </a:fld>
            <a:endParaRPr lang="en-US"/>
          </a:p>
        </p:txBody>
      </p:sp>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EEB53B9-C31A-4F77-AC9B-FB5E067E04AF}" type="slidenum">
              <a:rPr lang="en-US" smtClean="0"/>
              <a:pPr/>
              <a:t>17</a:t>
            </a:fld>
            <a:endParaRPr lang="en-US"/>
          </a:p>
        </p:txBody>
      </p:sp>
      <p:pic>
        <p:nvPicPr>
          <p:cNvPr id="8" name="Picture 7"/>
          <p:cNvPicPr/>
          <p:nvPr/>
        </p:nvPicPr>
        <p:blipFill>
          <a:blip r:embed="rId2" cstate="print">
            <a:extLst>
              <a:ext uri="{28A0092B-C50C-407E-A947-70E740481C1C}">
                <a14:useLocalDpi xmlns:a14="http://schemas.microsoft.com/office/drawing/2010/main" val="0"/>
              </a:ext>
            </a:extLst>
          </a:blip>
          <a:srcRect l="6360" t="25459" r="75023" b="26382"/>
          <a:stretch>
            <a:fillRect/>
          </a:stretch>
        </p:blipFill>
        <p:spPr bwMode="auto">
          <a:xfrm>
            <a:off x="6839784" y="1219200"/>
            <a:ext cx="591384" cy="915988"/>
          </a:xfrm>
          <a:prstGeom prst="rect">
            <a:avLst/>
          </a:prstGeom>
          <a:noFill/>
          <a:ln>
            <a:noFill/>
          </a:ln>
        </p:spPr>
      </p:pic>
      <p:graphicFrame>
        <p:nvGraphicFramePr>
          <p:cNvPr id="9" name="Table 8"/>
          <p:cNvGraphicFramePr>
            <a:graphicFrameLocks noGrp="1"/>
          </p:cNvGraphicFramePr>
          <p:nvPr>
            <p:extLst>
              <p:ext uri="{D42A27DB-BD31-4B8C-83A1-F6EECF244321}">
                <p14:modId xmlns:p14="http://schemas.microsoft.com/office/powerpoint/2010/main" val="474713352"/>
              </p:ext>
            </p:extLst>
          </p:nvPr>
        </p:nvGraphicFramePr>
        <p:xfrm>
          <a:off x="0" y="1"/>
          <a:ext cx="8153399" cy="2286000"/>
        </p:xfrm>
        <a:graphic>
          <a:graphicData uri="http://schemas.openxmlformats.org/drawingml/2006/table">
            <a:tbl>
              <a:tblPr rtl="1" firstRow="1" firstCol="1" lastRow="1" lastCol="1" bandRow="1" bandCol="1"/>
              <a:tblGrid>
                <a:gridCol w="153880"/>
                <a:gridCol w="1610190"/>
                <a:gridCol w="1239940"/>
                <a:gridCol w="1461715"/>
                <a:gridCol w="1378551"/>
                <a:gridCol w="2309123"/>
              </a:tblGrid>
              <a:tr h="597236">
                <a:tc rowSpan="3">
                  <a:txBody>
                    <a:bodyPr/>
                    <a:lstStyle/>
                    <a:p>
                      <a:pPr algn="l" rtl="0">
                        <a:lnSpc>
                          <a:spcPct val="115000"/>
                        </a:lnSpc>
                        <a:spcAft>
                          <a:spcPts val="1000"/>
                        </a:spcAft>
                      </a:pPr>
                      <a:endParaRPr lang="fa-IR" sz="1200" dirty="0">
                        <a:effectLst/>
                        <a:latin typeface="Calibri" panose="020F0502020204030204" pitchFamily="34" charset="0"/>
                        <a:ea typeface="Calibri" panose="020F0502020204030204" pitchFamily="34" charset="0"/>
                        <a:cs typeface="B Mitra" panose="00000400000000000000" pitchFamily="2" charset="-78"/>
                      </a:endParaRPr>
                    </a:p>
                  </a:txBody>
                  <a:tcPr marL="62802" marR="62802" marT="0" marB="0">
                    <a:lnL>
                      <a:noFill/>
                    </a:lnL>
                    <a:lnR w="12700" cap="flat" cmpd="sng" algn="ctr">
                      <a:solidFill>
                        <a:srgbClr val="000000"/>
                      </a:solidFill>
                      <a:prstDash val="solid"/>
                      <a:round/>
                      <a:headEnd type="none" w="med" len="med"/>
                      <a:tailEnd type="none" w="med" len="med"/>
                    </a:lnR>
                    <a:lnT>
                      <a:noFill/>
                    </a:lnT>
                    <a:lnB>
                      <a:noFill/>
                    </a:lnB>
                  </a:tcPr>
                </a:tc>
                <a:tc rowSpan="3">
                  <a:txBody>
                    <a:bodyPr/>
                    <a:lstStyle/>
                    <a:p>
                      <a:pPr algn="ctr" rtl="1">
                        <a:lnSpc>
                          <a:spcPct val="115000"/>
                        </a:lnSpc>
                        <a:spcBef>
                          <a:spcPts val="200"/>
                        </a:spcBef>
                        <a:spcAft>
                          <a:spcPts val="0"/>
                        </a:spcAft>
                      </a:pPr>
                      <a:r>
                        <a:rPr lang="fa-IR" sz="1600" b="1" i="1" dirty="0">
                          <a:solidFill>
                            <a:schemeClr val="tx1"/>
                          </a:solidFill>
                          <a:effectLst/>
                          <a:latin typeface="B Tir"/>
                          <a:ea typeface="Times New Roman" panose="02020603050405020304" pitchFamily="18" charset="0"/>
                          <a:cs typeface="Times New Roman" panose="02020603050405020304" pitchFamily="18" charset="0"/>
                        </a:rPr>
                        <a:t>۱۳</a:t>
                      </a:r>
                      <a:endParaRPr lang="en-US" sz="1600" b="1" i="1" dirty="0">
                        <a:solidFill>
                          <a:schemeClr val="tx1"/>
                        </a:solidFill>
                        <a:effectLst/>
                        <a:latin typeface="B Tir"/>
                        <a:ea typeface="Times New Roman" panose="02020603050405020304" pitchFamily="18" charset="0"/>
                        <a:cs typeface="Times New Roman" panose="02020603050405020304" pitchFamily="18" charset="0"/>
                      </a:endParaRPr>
                    </a:p>
                  </a:txBody>
                  <a:tcPr marL="62802" marR="628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74320" algn="ctr" rtl="1">
                        <a:lnSpc>
                          <a:spcPct val="115000"/>
                        </a:lnSpc>
                        <a:spcBef>
                          <a:spcPts val="2400"/>
                        </a:spcBef>
                        <a:spcAft>
                          <a:spcPts val="0"/>
                        </a:spcAft>
                      </a:pPr>
                      <a:r>
                        <a:rPr lang="ar-SA" sz="1600" b="1" kern="0" dirty="0">
                          <a:solidFill>
                            <a:schemeClr val="tx1"/>
                          </a:solidFill>
                          <a:effectLst/>
                          <a:latin typeface="B Tir"/>
                          <a:ea typeface="Times New Roman" panose="02020603050405020304" pitchFamily="18" charset="0"/>
                          <a:cs typeface="Times New Roman" panose="02020603050405020304" pitchFamily="18" charset="0"/>
                        </a:rPr>
                        <a:t>در بازی‌‌های متداول، با دیگران همراهی می‌‌کند</a:t>
                      </a:r>
                      <a:endParaRPr lang="en-US" sz="1600" b="1" kern="0" dirty="0">
                        <a:solidFill>
                          <a:schemeClr val="tx1"/>
                        </a:solidFill>
                        <a:effectLst/>
                        <a:latin typeface="B Tir"/>
                        <a:ea typeface="Times New Roman" panose="02020603050405020304" pitchFamily="18" charset="0"/>
                        <a:cs typeface="Times New Roman" panose="02020603050405020304" pitchFamily="18" charset="0"/>
                      </a:endParaRPr>
                    </a:p>
                  </a:txBody>
                  <a:tcPr marL="62802" marR="628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614096">
                <a:tc vMerge="1">
                  <a:txBody>
                    <a:bodyPr/>
                    <a:lstStyle/>
                    <a:p>
                      <a:endParaRPr lang="en-US"/>
                    </a:p>
                  </a:txBody>
                  <a:tcPr/>
                </a:tc>
                <a:tc vMerge="1">
                  <a:txBody>
                    <a:bodyPr/>
                    <a:lstStyle/>
                    <a:p>
                      <a:endParaRPr lang="en-US"/>
                    </a:p>
                  </a:txBody>
                  <a:tcPr/>
                </a:tc>
                <a:tc>
                  <a:txBody>
                    <a:bodyPr/>
                    <a:lstStyle/>
                    <a:p>
                      <a:pPr algn="ctr" rtl="1">
                        <a:lnSpc>
                          <a:spcPct val="115000"/>
                        </a:lnSpc>
                        <a:spcBef>
                          <a:spcPts val="10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وضعیت</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2802" marR="628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ابزار</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2802" marR="628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دفعات آزمون</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2802" marR="628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زمان</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2802" marR="628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074668">
                <a:tc vMerge="1">
                  <a:txBody>
                    <a:bodyPr/>
                    <a:lstStyle/>
                    <a:p>
                      <a:endParaRPr lang="en-US"/>
                    </a:p>
                  </a:txBody>
                  <a:tcPr/>
                </a:tc>
                <a:tc vMerge="1">
                  <a:txBody>
                    <a:bodyPr/>
                    <a:lstStyle/>
                    <a:p>
                      <a:endParaRPr lang="en-US"/>
                    </a:p>
                  </a:txBody>
                  <a:tcPr/>
                </a:tc>
                <a:tc>
                  <a:txBody>
                    <a:bodyPr/>
                    <a:lstStyle/>
                    <a:p>
                      <a:pPr algn="ctr" rtl="1">
                        <a:lnSpc>
                          <a:spcPct val="115000"/>
                        </a:lnSpc>
                        <a:spcBef>
                          <a:spcPts val="2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نشسته</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2802" marR="628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کرونومتر</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2802" marR="628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۱</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2802" marR="628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۶۰ ثانیه</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2802" marR="628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02205014"/>
              </p:ext>
            </p:extLst>
          </p:nvPr>
        </p:nvGraphicFramePr>
        <p:xfrm>
          <a:off x="17172" y="2286001"/>
          <a:ext cx="7932235" cy="3412219"/>
        </p:xfrm>
        <a:graphic>
          <a:graphicData uri="http://schemas.openxmlformats.org/drawingml/2006/table">
            <a:tbl>
              <a:tblPr rtl="1" firstRow="1" firstCol="1" lastRow="1" lastCol="1" bandRow="1" bandCol="1"/>
              <a:tblGrid>
                <a:gridCol w="1576039"/>
                <a:gridCol w="1269380"/>
                <a:gridCol w="1406912"/>
                <a:gridCol w="1416206"/>
                <a:gridCol w="2263698"/>
              </a:tblGrid>
              <a:tr h="836612">
                <a:tc rowSpan="3">
                  <a:txBody>
                    <a:bodyPr/>
                    <a:lstStyle/>
                    <a:p>
                      <a:pPr algn="ctr" rtl="1">
                        <a:lnSpc>
                          <a:spcPct val="115000"/>
                        </a:lnSpc>
                        <a:spcBef>
                          <a:spcPts val="200"/>
                        </a:spcBef>
                        <a:spcAft>
                          <a:spcPts val="0"/>
                        </a:spcAft>
                      </a:pPr>
                      <a:r>
                        <a:rPr lang="fa-IR" sz="1600" b="1" i="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۱۴</a:t>
                      </a:r>
                      <a:endParaRPr lang="en-US" sz="1600" b="1" i="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74320" algn="ctr" rtl="1">
                        <a:lnSpc>
                          <a:spcPct val="115000"/>
                        </a:lnSpc>
                        <a:spcBef>
                          <a:spcPts val="2400"/>
                        </a:spcBef>
                        <a:spcAft>
                          <a:spcPts val="0"/>
                        </a:spcAft>
                      </a:pPr>
                      <a:r>
                        <a:rPr lang="ar-SA" sz="1600" b="1" kern="0"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به در خواست برای تعاملات اجتماعی متداول پاسخ می‌‌دهد</a:t>
                      </a:r>
                      <a:endParaRPr lang="en-US" sz="1600" b="1" kern="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1144714">
                <a:tc vMerge="1">
                  <a:txBody>
                    <a:bodyPr/>
                    <a:lstStyle/>
                    <a:p>
                      <a:endParaRPr lang="en-US"/>
                    </a:p>
                  </a:txBody>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وضعیت</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ابزار</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دفعات آزمون</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زمان</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430893">
                <a:tc vMerge="1">
                  <a:txBody>
                    <a:bodyPr/>
                    <a:lstStyle/>
                    <a:p>
                      <a:endParaRPr lang="en-US"/>
                    </a:p>
                  </a:txBody>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نشسته</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ندارد</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۱</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ندارد</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45186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746760"/>
          </a:xfrm>
        </p:spPr>
        <p:txBody>
          <a:bodyPr>
            <a:normAutofit fontScale="90000"/>
          </a:bodyPr>
          <a:lstStyle/>
          <a:p>
            <a:pPr algn="ctr" rtl="1"/>
            <a:r>
              <a:rPr lang="fa-IR" sz="4000" b="0" dirty="0" smtClean="0">
                <a:cs typeface="B Nazanin" pitchFamily="2" charset="-78"/>
              </a:rPr>
              <a:t/>
            </a:r>
            <a:br>
              <a:rPr lang="fa-IR" sz="4000" b="0" dirty="0" smtClean="0">
                <a:cs typeface="B Nazanin" pitchFamily="2" charset="-78"/>
              </a:rPr>
            </a:br>
            <a:r>
              <a:rPr lang="fa-IR" sz="4000" dirty="0" smtClean="0">
                <a:cs typeface="B Nazanin" pitchFamily="2" charset="-78"/>
              </a:rPr>
              <a:t/>
            </a:r>
            <a:br>
              <a:rPr lang="fa-IR" sz="4000" dirty="0" smtClean="0">
                <a:cs typeface="B Nazanin" pitchFamily="2" charset="-78"/>
              </a:rPr>
            </a:br>
            <a:r>
              <a:rPr lang="fa-IR" sz="4000" b="0" dirty="0" smtClean="0">
                <a:cs typeface="B Nazanin" pitchFamily="2" charset="-78"/>
              </a:rPr>
              <a:t> مراحل</a:t>
            </a:r>
            <a:r>
              <a:rPr lang="fa-IR" sz="4000" dirty="0" smtClean="0">
                <a:cs typeface="B Nazanin" pitchFamily="2" charset="-78"/>
              </a:rPr>
              <a:t> تکامل ادراکی در شیر خوارگی و کودکی</a:t>
            </a:r>
            <a:endParaRPr lang="en-US" dirty="0"/>
          </a:p>
        </p:txBody>
      </p:sp>
      <p:pic>
        <p:nvPicPr>
          <p:cNvPr id="7" name="Picture 4" descr="scan0009"/>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t="11702"/>
          <a:stretch>
            <a:fillRect/>
          </a:stretch>
        </p:blipFill>
        <p:spPr bwMode="auto">
          <a:xfrm>
            <a:off x="0" y="1066800"/>
            <a:ext cx="81534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7EEB53B9-C31A-4F77-AC9B-FB5E067E04AF}" type="slidenum">
              <a:rPr lang="en-US" smtClean="0"/>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1"/>
            <a:ext cx="7242048" cy="670560"/>
          </a:xfrm>
        </p:spPr>
        <p:txBody>
          <a:bodyPr>
            <a:normAutofit fontScale="90000"/>
          </a:bodyPr>
          <a:lstStyle/>
          <a:p>
            <a:pPr algn="ctr"/>
            <a:r>
              <a:rPr lang="en-US" dirty="0" smtClean="0"/>
              <a:t/>
            </a:r>
            <a:br>
              <a:rPr lang="en-US" dirty="0" smtClean="0"/>
            </a:br>
            <a:r>
              <a:rPr lang="fa-IR" sz="4000" dirty="0">
                <a:cs typeface="B Titr" pitchFamily="2" charset="-78"/>
              </a:rPr>
              <a:t>خرده آزمون ارتباط بیانی</a:t>
            </a:r>
            <a:endParaRPr lang="en-US" dirty="0"/>
          </a:p>
        </p:txBody>
      </p:sp>
      <p:sp>
        <p:nvSpPr>
          <p:cNvPr id="5" name="Slide Number Placeholder 4"/>
          <p:cNvSpPr>
            <a:spLocks noGrp="1"/>
          </p:cNvSpPr>
          <p:nvPr>
            <p:ph type="sldNum" sz="quarter" idx="12"/>
          </p:nvPr>
        </p:nvSpPr>
        <p:spPr/>
        <p:txBody>
          <a:bodyPr/>
          <a:lstStyle/>
          <a:p>
            <a:fld id="{7EEB53B9-C31A-4F77-AC9B-FB5E067E04AF}" type="slidenum">
              <a:rPr lang="en-US" smtClean="0"/>
              <a:pPr/>
              <a:t>19</a:t>
            </a:fld>
            <a:endParaRPr lang="en-US"/>
          </a:p>
        </p:txBody>
      </p:sp>
      <p:sp>
        <p:nvSpPr>
          <p:cNvPr id="6" name="Rectangle 5"/>
          <p:cNvSpPr/>
          <p:nvPr/>
        </p:nvSpPr>
        <p:spPr>
          <a:xfrm>
            <a:off x="0" y="990600"/>
            <a:ext cx="8077200" cy="7171194"/>
          </a:xfrm>
          <a:prstGeom prst="rect">
            <a:avLst/>
          </a:prstGeom>
        </p:spPr>
        <p:txBody>
          <a:bodyPr wrap="square">
            <a:spAutoFit/>
          </a:bodyPr>
          <a:lstStyle/>
          <a:p>
            <a:pPr marL="457200" indent="-457200" algn="just" rtl="1">
              <a:buClr>
                <a:schemeClr val="tx2"/>
              </a:buClr>
              <a:buFont typeface="Wingdings" panose="05000000000000000000" pitchFamily="2" charset="2"/>
              <a:buChar char="v"/>
            </a:pPr>
            <a:r>
              <a:rPr lang="fa-IR" sz="2800" b="1" dirty="0" smtClean="0">
                <a:cs typeface="B Nazanin" pitchFamily="2" charset="-78"/>
              </a:rPr>
              <a:t>خرده‌آزمون ارتباط بیانی، شامل 48 سؤال است که به ارزیابی :</a:t>
            </a:r>
          </a:p>
          <a:p>
            <a:pPr marL="457200" indent="-457200" algn="just" rtl="1">
              <a:buClr>
                <a:schemeClr val="tx2"/>
              </a:buClr>
              <a:buFont typeface="Wingdings" panose="05000000000000000000" pitchFamily="2" charset="2"/>
              <a:buChar char="v"/>
            </a:pPr>
            <a:r>
              <a:rPr lang="fa-IR" sz="2800" b="1" dirty="0" smtClean="0">
                <a:cs typeface="B Nazanin" pitchFamily="2" charset="-78"/>
              </a:rPr>
              <a:t>ارتباط پیش‌زبانی (مانند غان‌و‌غون کردن، اشاره کردن با ایما و اشاره</a:t>
            </a:r>
          </a:p>
          <a:p>
            <a:pPr marL="457200" indent="-457200" algn="just" rtl="1">
              <a:buClr>
                <a:schemeClr val="tx2"/>
              </a:buClr>
              <a:buFont typeface="Wingdings" panose="05000000000000000000" pitchFamily="2" charset="2"/>
              <a:buChar char="v"/>
            </a:pPr>
            <a:endParaRPr lang="fa-IR" sz="2800" b="1" dirty="0" smtClean="0">
              <a:cs typeface="B Nazanin" pitchFamily="2" charset="-78"/>
            </a:endParaRPr>
          </a:p>
          <a:p>
            <a:pPr marL="457200" indent="-457200" algn="just" rtl="1">
              <a:buClr>
                <a:schemeClr val="tx2"/>
              </a:buClr>
              <a:buFont typeface="Wingdings" panose="05000000000000000000" pitchFamily="2" charset="2"/>
              <a:buChar char="v"/>
            </a:pPr>
            <a:r>
              <a:rPr lang="fa-IR" sz="2800" b="1" dirty="0" smtClean="0">
                <a:cs typeface="B Nazanin" pitchFamily="2" charset="-78"/>
              </a:rPr>
              <a:t> رشد واژگان همانند نامیدن اشیاء، تصاویر و خصوصیت‌ها</a:t>
            </a:r>
          </a:p>
          <a:p>
            <a:pPr marL="457200" indent="-457200" algn="just" rtl="1">
              <a:buClr>
                <a:schemeClr val="tx2"/>
              </a:buClr>
              <a:buFont typeface="Wingdings" panose="05000000000000000000" pitchFamily="2" charset="2"/>
              <a:buChar char="v"/>
            </a:pPr>
            <a:endParaRPr lang="fa-IR" sz="2800" b="1" dirty="0" smtClean="0">
              <a:cs typeface="B Nazanin" pitchFamily="2" charset="-78"/>
            </a:endParaRPr>
          </a:p>
          <a:p>
            <a:pPr marL="457200" indent="-457200" algn="just" rtl="1">
              <a:buClr>
                <a:schemeClr val="tx2"/>
              </a:buClr>
              <a:buFont typeface="Wingdings" panose="05000000000000000000" pitchFamily="2" charset="2"/>
              <a:buChar char="v"/>
            </a:pPr>
            <a:r>
              <a:rPr lang="fa-IR" sz="2800" b="1" dirty="0" smtClean="0">
                <a:cs typeface="B Nazanin" pitchFamily="2" charset="-78"/>
              </a:rPr>
              <a:t> ویژگی‌ها (به عنوان مثال، رنگ و اندازه)</a:t>
            </a:r>
          </a:p>
          <a:p>
            <a:pPr marL="457200" indent="-457200" algn="just" rtl="1">
              <a:buClr>
                <a:schemeClr val="tx2"/>
              </a:buClr>
              <a:buFont typeface="Wingdings" panose="05000000000000000000" pitchFamily="2" charset="2"/>
              <a:buChar char="v"/>
            </a:pPr>
            <a:endParaRPr lang="fa-IR" sz="2800" b="1" dirty="0" smtClean="0">
              <a:cs typeface="B Nazanin" pitchFamily="2" charset="-78"/>
            </a:endParaRPr>
          </a:p>
          <a:p>
            <a:pPr marL="457200" indent="-457200" algn="just" rtl="1">
              <a:buClr>
                <a:schemeClr val="tx2"/>
              </a:buClr>
              <a:buFont typeface="Wingdings" panose="05000000000000000000" pitchFamily="2" charset="2"/>
              <a:buChar char="v"/>
            </a:pPr>
            <a:r>
              <a:rPr lang="fa-IR" sz="2800" b="1" dirty="0" smtClean="0">
                <a:cs typeface="B Nazanin" pitchFamily="2" charset="-78"/>
              </a:rPr>
              <a:t>  رشد واژه نحوی (نظیر استفاده از عبارات دوکلمه‌ای، کلمات جمع، و زمان فعل) می‌پردازند.</a:t>
            </a:r>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670560"/>
          </a:xfrm>
        </p:spPr>
        <p:txBody>
          <a:bodyPr>
            <a:normAutofit/>
          </a:bodyPr>
          <a:lstStyle/>
          <a:p>
            <a:pPr algn="ctr" rtl="1"/>
            <a:r>
              <a:rPr lang="fa-IR" sz="4000" dirty="0" smtClean="0">
                <a:cs typeface="B Titr" pitchFamily="2" charset="-78"/>
              </a:rPr>
              <a:t>مقدمه</a:t>
            </a:r>
            <a:endParaRPr lang="en-US" sz="4000" dirty="0">
              <a:cs typeface="B Titr" pitchFamily="2" charset="-78"/>
            </a:endParaRPr>
          </a:p>
        </p:txBody>
      </p:sp>
      <p:sp>
        <p:nvSpPr>
          <p:cNvPr id="3" name="Content Placeholder 2"/>
          <p:cNvSpPr>
            <a:spLocks noGrp="1"/>
          </p:cNvSpPr>
          <p:nvPr>
            <p:ph idx="1"/>
          </p:nvPr>
        </p:nvSpPr>
        <p:spPr>
          <a:xfrm>
            <a:off x="152400" y="990600"/>
            <a:ext cx="8077200" cy="5715000"/>
          </a:xfrm>
        </p:spPr>
        <p:txBody>
          <a:bodyPr>
            <a:normAutofit lnSpcReduction="10000"/>
          </a:bodyPr>
          <a:lstStyle/>
          <a:p>
            <a:pPr algn="just" rtl="1">
              <a:lnSpc>
                <a:spcPct val="110000"/>
              </a:lnSpc>
              <a:buFont typeface="Wingdings" panose="05000000000000000000" pitchFamily="2" charset="2"/>
              <a:buChar char="v"/>
            </a:pPr>
            <a:r>
              <a:rPr lang="fa-IR" dirty="0" smtClean="0">
                <a:cs typeface="B Nazanin" pitchFamily="2" charset="-78"/>
              </a:rPr>
              <a:t> </a:t>
            </a:r>
            <a:r>
              <a:rPr lang="fa-IR" b="1" dirty="0" smtClean="0">
                <a:cs typeface="B Nazanin" pitchFamily="2" charset="-78"/>
              </a:rPr>
              <a:t>اختلالات تکاملی از شایعترین مشکلات طب کودکان در سراسر دنیا بوده و روند آن رو به افزایش می باشد. </a:t>
            </a:r>
          </a:p>
          <a:p>
            <a:pPr algn="just" rtl="1">
              <a:lnSpc>
                <a:spcPct val="110000"/>
              </a:lnSpc>
              <a:buFont typeface="Wingdings" panose="05000000000000000000" pitchFamily="2" charset="2"/>
              <a:buChar char="v"/>
            </a:pPr>
            <a:r>
              <a:rPr lang="fa-IR" b="1" dirty="0" smtClean="0">
                <a:cs typeface="B Nazanin" pitchFamily="2" charset="-78"/>
              </a:rPr>
              <a:t>در </a:t>
            </a:r>
            <a:r>
              <a:rPr lang="fa-IR" b="1" dirty="0">
                <a:cs typeface="B Nazanin" panose="00000400000000000000" pitchFamily="2" charset="-78"/>
              </a:rPr>
              <a:t>طی سالهای 1997 الی 2008 شیوع اختلالات تکاملی از </a:t>
            </a:r>
            <a:r>
              <a:rPr lang="fa-IR" b="1" dirty="0" smtClean="0">
                <a:cs typeface="B Nazanin" panose="00000400000000000000" pitchFamily="2" charset="-78"/>
              </a:rPr>
              <a:t>12٪ </a:t>
            </a:r>
            <a:r>
              <a:rPr lang="fa-IR" b="1" dirty="0">
                <a:cs typeface="B Nazanin" panose="00000400000000000000" pitchFamily="2" charset="-78"/>
              </a:rPr>
              <a:t>به 15</a:t>
            </a:r>
            <a:r>
              <a:rPr lang="fa-IR" b="1" dirty="0" smtClean="0">
                <a:cs typeface="B Nazanin" panose="00000400000000000000" pitchFamily="2" charset="-78"/>
              </a:rPr>
              <a:t>/٪ </a:t>
            </a:r>
            <a:r>
              <a:rPr lang="fa-IR" b="1" dirty="0">
                <a:cs typeface="B Nazanin" panose="00000400000000000000" pitchFamily="2" charset="-78"/>
              </a:rPr>
              <a:t>رسیده است</a:t>
            </a:r>
            <a:r>
              <a:rPr lang="fa-IR" b="1" dirty="0" smtClean="0">
                <a:cs typeface="B Nazanin" panose="00000400000000000000" pitchFamily="2" charset="-78"/>
              </a:rPr>
              <a:t>. از </a:t>
            </a:r>
            <a:r>
              <a:rPr lang="fa-IR" b="1" dirty="0">
                <a:cs typeface="B Nazanin" panose="00000400000000000000" pitchFamily="2" charset="-78"/>
              </a:rPr>
              <a:t>هر 6  کودک یک نفر مبتلا به مشکلات تکاملی- رفتاری بوده است.</a:t>
            </a:r>
          </a:p>
          <a:p>
            <a:pPr algn="just" rtl="1">
              <a:lnSpc>
                <a:spcPct val="110000"/>
              </a:lnSpc>
              <a:buFont typeface="Wingdings" panose="05000000000000000000" pitchFamily="2" charset="2"/>
              <a:buChar char="v"/>
            </a:pPr>
            <a:endParaRPr lang="fa-IR" b="1" dirty="0" smtClean="0">
              <a:cs typeface="B Nazanin" pitchFamily="2" charset="-78"/>
            </a:endParaRPr>
          </a:p>
          <a:p>
            <a:pPr algn="just" rtl="1">
              <a:lnSpc>
                <a:spcPct val="110000"/>
              </a:lnSpc>
              <a:buFont typeface="Wingdings" panose="05000000000000000000" pitchFamily="2" charset="2"/>
              <a:buChar char="v"/>
            </a:pPr>
            <a:r>
              <a:rPr lang="fa-IR" b="1" dirty="0" smtClean="0">
                <a:cs typeface="B Nazanin" pitchFamily="2" charset="-78"/>
              </a:rPr>
              <a:t>تشخیص </a:t>
            </a:r>
            <a:r>
              <a:rPr lang="fa-IR" b="1" dirty="0">
                <a:cs typeface="B Nazanin" pitchFamily="2" charset="-78"/>
              </a:rPr>
              <a:t>زودرس اختلالات تکاملی امری ضروری برای سلامت کودک و خانواده بوده و یک وظیفه اصلی برای مسئولین مراقبتهای اولیه و تمامی پزشکان اطفال محسوب </a:t>
            </a:r>
            <a:r>
              <a:rPr lang="fa-IR" b="1" dirty="0" smtClean="0">
                <a:cs typeface="B Nazanin" pitchFamily="2" charset="-78"/>
              </a:rPr>
              <a:t>می </a:t>
            </a:r>
            <a:r>
              <a:rPr lang="fa-IR" b="1" dirty="0">
                <a:cs typeface="B Nazanin" pitchFamily="2" charset="-78"/>
              </a:rPr>
              <a:t>شود. </a:t>
            </a:r>
            <a:endParaRPr lang="fa-IR" b="1" dirty="0" smtClean="0">
              <a:cs typeface="B Nazanin" pitchFamily="2" charset="-78"/>
            </a:endParaRPr>
          </a:p>
          <a:p>
            <a:pPr algn="just" rtl="1">
              <a:lnSpc>
                <a:spcPct val="110000"/>
              </a:lnSpc>
              <a:buFont typeface="Wingdings" panose="05000000000000000000" pitchFamily="2" charset="2"/>
              <a:buChar char="v"/>
            </a:pPr>
            <a:endParaRPr lang="en-US" b="1" dirty="0">
              <a:cs typeface="B Nazanin" pitchFamily="2" charset="-78"/>
            </a:endParaRPr>
          </a:p>
          <a:p>
            <a:pPr algn="just" rtl="1">
              <a:lnSpc>
                <a:spcPct val="110000"/>
              </a:lnSpc>
              <a:buFont typeface="Wingdings" panose="05000000000000000000" pitchFamily="2" charset="2"/>
              <a:buChar char="v"/>
            </a:pPr>
            <a:r>
              <a:rPr lang="fa-IR" sz="2800" b="1" dirty="0" smtClean="0">
                <a:cs typeface="B Nazanin" pitchFamily="2" charset="-78"/>
              </a:rPr>
              <a:t>مداخلۀ زودهنگام، به‌عنوان کلیدی برای به‌حداقل‌رساندن اثرات بلندمدت تأخیر تکاملی درنظرگرفته می‌شود .</a:t>
            </a:r>
          </a:p>
          <a:p>
            <a:pPr marL="0" indent="0" algn="just" rtl="1">
              <a:lnSpc>
                <a:spcPct val="110000"/>
              </a:lnSpc>
              <a:buNone/>
            </a:pPr>
            <a:endParaRPr lang="fa-IR" sz="2800" dirty="0" smtClean="0">
              <a:cs typeface="B Nazanin" pitchFamily="2" charset="-78"/>
            </a:endParaRPr>
          </a:p>
          <a:p>
            <a:pPr marL="0" indent="0" algn="just" rtl="1">
              <a:buNone/>
            </a:pPr>
            <a:endParaRPr lang="en-US" dirty="0">
              <a:cs typeface="B Nazanin" pitchFamily="2" charset="-78"/>
            </a:endParaRPr>
          </a:p>
        </p:txBody>
      </p:sp>
      <p:sp>
        <p:nvSpPr>
          <p:cNvPr id="6" name="Slide Number Placeholder 5"/>
          <p:cNvSpPr>
            <a:spLocks noGrp="1"/>
          </p:cNvSpPr>
          <p:nvPr>
            <p:ph type="sldNum" sz="quarter" idx="12"/>
          </p:nvPr>
        </p:nvSpPr>
        <p:spPr/>
        <p:txBody>
          <a:bodyPr/>
          <a:lstStyle/>
          <a:p>
            <a:fld id="{7EEB53B9-C31A-4F77-AC9B-FB5E067E04AF}" type="slidenum">
              <a:rPr lang="en-US" smtClean="0"/>
              <a:pPr/>
              <a:t>2</a:t>
            </a:fld>
            <a:endParaRPr lang="en-US"/>
          </a:p>
        </p:txBody>
      </p:sp>
    </p:spTree>
    <p:extLst>
      <p:ext uri="{BB962C8B-B14F-4D97-AF65-F5344CB8AC3E}">
        <p14:creationId xmlns:p14="http://schemas.microsoft.com/office/powerpoint/2010/main" val="20165709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975360"/>
          </a:xfrm>
        </p:spPr>
        <p:txBody>
          <a:bodyPr>
            <a:normAutofit fontScale="90000"/>
          </a:bodyPr>
          <a:lstStyle/>
          <a:p>
            <a:pPr algn="r" rtl="1"/>
            <a:r>
              <a:rPr lang="en-US" i="1" dirty="0" smtClean="0">
                <a:cs typeface="B Nazanin" pitchFamily="2" charset="-78"/>
              </a:rPr>
              <a:t/>
            </a:r>
            <a:br>
              <a:rPr lang="en-US" i="1" dirty="0" smtClean="0">
                <a:cs typeface="B Nazanin" pitchFamily="2" charset="-78"/>
              </a:rPr>
            </a:br>
            <a:r>
              <a:rPr lang="en-US" dirty="0" smtClean="0">
                <a:cs typeface="B Nazanin" pitchFamily="2" charset="-78"/>
              </a:rPr>
              <a:t/>
            </a:r>
            <a:br>
              <a:rPr lang="en-US" dirty="0" smtClean="0">
                <a:cs typeface="B Nazanin" pitchFamily="2" charset="-78"/>
              </a:rPr>
            </a:br>
            <a:r>
              <a:rPr lang="fa-IR" dirty="0" smtClean="0">
                <a:cs typeface="B Nazanin" pitchFamily="2" charset="-78"/>
              </a:rPr>
              <a:t> </a:t>
            </a:r>
            <a:r>
              <a:rPr lang="fa-IR" dirty="0" smtClean="0">
                <a:cs typeface="B Titr" pitchFamily="2" charset="-78"/>
              </a:rPr>
              <a:t>مقياس زباني: خرده ‌آزمون ارتباط بياني</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lnSpc>
                <a:spcPct val="150000"/>
              </a:lnSpc>
            </a:pPr>
            <a:r>
              <a:rPr lang="fa-IR" b="1" dirty="0" smtClean="0">
                <a:cs typeface="B Nazanin" pitchFamily="2" charset="-78"/>
              </a:rPr>
              <a:t>مجموعه  تركيب همخوان (10، 13)</a:t>
            </a:r>
            <a:endParaRPr lang="en-US" b="1" dirty="0" smtClean="0">
              <a:cs typeface="B Nazanin" pitchFamily="2" charset="-78"/>
            </a:endParaRPr>
          </a:p>
          <a:p>
            <a:pPr algn="r" rtl="1">
              <a:lnSpc>
                <a:spcPct val="150000"/>
              </a:lnSpc>
            </a:pPr>
            <a:r>
              <a:rPr lang="fa-IR" b="1" dirty="0" smtClean="0">
                <a:cs typeface="B Nazanin" pitchFamily="2" charset="-78"/>
              </a:rPr>
              <a:t>مجموعه  توصيف تصويرها (46، 47، 48)</a:t>
            </a:r>
            <a:endParaRPr lang="en-US" b="1" dirty="0" smtClean="0">
              <a:cs typeface="B Nazanin" pitchFamily="2" charset="-78"/>
            </a:endParaRPr>
          </a:p>
          <a:p>
            <a:pPr algn="r" rtl="1">
              <a:lnSpc>
                <a:spcPct val="150000"/>
              </a:lnSpc>
            </a:pPr>
            <a:r>
              <a:rPr lang="fa-IR" b="1" dirty="0" smtClean="0">
                <a:cs typeface="B Nazanin" pitchFamily="2" charset="-78"/>
              </a:rPr>
              <a:t>مجموعه  ناميدن تصوير فعل و كنش (31، 35، 37)</a:t>
            </a:r>
            <a:endParaRPr lang="en-US" b="1" dirty="0" smtClean="0">
              <a:cs typeface="B Nazanin" pitchFamily="2" charset="-78"/>
            </a:endParaRPr>
          </a:p>
          <a:p>
            <a:pPr algn="r" rtl="1">
              <a:lnSpc>
                <a:spcPct val="150000"/>
              </a:lnSpc>
            </a:pPr>
            <a:r>
              <a:rPr lang="fa-IR" b="1" dirty="0" smtClean="0">
                <a:cs typeface="B Nazanin" pitchFamily="2" charset="-78"/>
              </a:rPr>
              <a:t>مجموعه  ناميدن شي (20، 27)</a:t>
            </a:r>
            <a:endParaRPr lang="en-US" b="1" dirty="0" smtClean="0">
              <a:cs typeface="B Nazanin" pitchFamily="2" charset="-78"/>
            </a:endParaRPr>
          </a:p>
          <a:p>
            <a:pPr algn="r" rtl="1">
              <a:lnSpc>
                <a:spcPct val="150000"/>
              </a:lnSpc>
            </a:pPr>
            <a:r>
              <a:rPr lang="fa-IR" b="1" dirty="0" smtClean="0">
                <a:cs typeface="B Nazanin" pitchFamily="2" charset="-78"/>
              </a:rPr>
              <a:t>مجموعه  ناميدن تصوير (22، 28)</a:t>
            </a:r>
            <a:endParaRPr lang="en-US" b="1" dirty="0" smtClean="0">
              <a:cs typeface="B Nazanin" pitchFamily="2" charset="-78"/>
            </a:endParaRPr>
          </a:p>
          <a:p>
            <a:pPr algn="r" rtl="1">
              <a:lnSpc>
                <a:spcPct val="150000"/>
              </a:lnSpc>
            </a:pPr>
            <a:r>
              <a:rPr lang="fa-IR" b="1" dirty="0" smtClean="0">
                <a:cs typeface="B Nazanin" pitchFamily="2" charset="-78"/>
              </a:rPr>
              <a:t>مجموعه  كاربرد بجا و مناسب كلمات (18، 23)</a:t>
            </a:r>
            <a:endParaRPr lang="en-US" b="1" dirty="0" smtClean="0">
              <a:cs typeface="B Nazanin" pitchFamily="2" charset="-78"/>
            </a:endParaRPr>
          </a:p>
          <a:p>
            <a:pPr algn="just" rtl="1"/>
            <a:endParaRPr lang="en-US" dirty="0" smtClean="0"/>
          </a:p>
          <a:p>
            <a:pPr algn="r" rtl="1"/>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20</a:t>
            </a:fld>
            <a:endParaRPr lang="en-US"/>
          </a:p>
        </p:txBody>
      </p:sp>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899160"/>
          </a:xfrm>
        </p:spPr>
        <p:txBody>
          <a:bodyPr>
            <a:normAutofit fontScale="90000"/>
          </a:bodyPr>
          <a:lstStyle/>
          <a:p>
            <a:pPr algn="ctr"/>
            <a:r>
              <a:rPr lang="fa-IR" dirty="0" smtClean="0"/>
              <a:t/>
            </a:r>
            <a:br>
              <a:rPr lang="fa-IR" dirty="0" smtClean="0"/>
            </a:br>
            <a:r>
              <a:rPr lang="en-US" dirty="0" smtClean="0"/>
              <a:t/>
            </a:r>
            <a:br>
              <a:rPr lang="en-US" dirty="0" smtClean="0"/>
            </a:br>
            <a:r>
              <a:rPr lang="en-US" dirty="0" smtClean="0"/>
              <a:t/>
            </a:r>
            <a:br>
              <a:rPr lang="en-US" dirty="0" smtClean="0"/>
            </a:br>
            <a:r>
              <a:rPr lang="fa-IR" dirty="0" smtClean="0">
                <a:cs typeface="B Titr" pitchFamily="2" charset="-78"/>
              </a:rPr>
              <a:t> خرده آزمون حرکات ظریف</a:t>
            </a:r>
            <a:endParaRPr lang="en-US" dirty="0">
              <a:cs typeface="B Titr" pitchFamily="2" charset="-78"/>
            </a:endParaRPr>
          </a:p>
        </p:txBody>
      </p:sp>
      <p:sp>
        <p:nvSpPr>
          <p:cNvPr id="5" name="Slide Number Placeholder 4"/>
          <p:cNvSpPr>
            <a:spLocks noGrp="1"/>
          </p:cNvSpPr>
          <p:nvPr>
            <p:ph type="sldNum" sz="quarter" idx="12"/>
          </p:nvPr>
        </p:nvSpPr>
        <p:spPr/>
        <p:txBody>
          <a:bodyPr/>
          <a:lstStyle/>
          <a:p>
            <a:fld id="{7EEB53B9-C31A-4F77-AC9B-FB5E067E04AF}" type="slidenum">
              <a:rPr lang="en-US" smtClean="0"/>
              <a:pPr/>
              <a:t>21</a:t>
            </a:fld>
            <a:endParaRPr lang="en-US"/>
          </a:p>
        </p:txBody>
      </p:sp>
      <p:sp>
        <p:nvSpPr>
          <p:cNvPr id="6" name="Rectangle 5"/>
          <p:cNvSpPr/>
          <p:nvPr/>
        </p:nvSpPr>
        <p:spPr>
          <a:xfrm>
            <a:off x="152400" y="1447800"/>
            <a:ext cx="7848600" cy="8309967"/>
          </a:xfrm>
          <a:prstGeom prst="rect">
            <a:avLst/>
          </a:prstGeom>
        </p:spPr>
        <p:txBody>
          <a:bodyPr wrap="square">
            <a:spAutoFit/>
          </a:bodyPr>
          <a:lstStyle/>
          <a:p>
            <a:pPr algn="just" rtl="1"/>
            <a:r>
              <a:rPr lang="fa-IR" sz="2400" b="1" dirty="0" smtClean="0">
                <a:cs typeface="B Nazanin" pitchFamily="2" charset="-78"/>
              </a:rPr>
              <a:t>شامل 66 سوال است که به ارزیابی :</a:t>
            </a:r>
          </a:p>
          <a:p>
            <a:pPr algn="just" rtl="1"/>
            <a:endParaRPr lang="fa-IR" sz="2400" b="1" dirty="0" smtClean="0">
              <a:cs typeface="B Nazanin" pitchFamily="2" charset="-78"/>
            </a:endParaRPr>
          </a:p>
          <a:p>
            <a:pPr marL="342900" indent="-342900" algn="just" rtl="1">
              <a:buClr>
                <a:schemeClr val="tx2"/>
              </a:buClr>
              <a:buFont typeface="Wingdings" panose="05000000000000000000" pitchFamily="2" charset="2"/>
              <a:buChar char="v"/>
            </a:pPr>
            <a:r>
              <a:rPr lang="fa-IR" sz="2400" b="1" dirty="0" smtClean="0">
                <a:cs typeface="B Nazanin" pitchFamily="2" charset="-78"/>
              </a:rPr>
              <a:t>مهارت‌های عملی مربوط به دست کودکان و پاسخ به اطلاعات لمسی </a:t>
            </a:r>
          </a:p>
          <a:p>
            <a:pPr marL="342900" indent="-342900" algn="just" rtl="1">
              <a:buClr>
                <a:schemeClr val="tx2"/>
              </a:buClr>
              <a:buFont typeface="Wingdings" panose="05000000000000000000" pitchFamily="2" charset="2"/>
              <a:buChar char="v"/>
            </a:pPr>
            <a:endParaRPr lang="fa-IR" sz="2400" b="1" dirty="0" smtClean="0">
              <a:cs typeface="B Nazanin" pitchFamily="2" charset="-78"/>
            </a:endParaRPr>
          </a:p>
          <a:p>
            <a:pPr marL="342900" indent="-342900" algn="just" rtl="1">
              <a:buClr>
                <a:schemeClr val="tx2"/>
              </a:buClr>
              <a:buFont typeface="Wingdings" panose="05000000000000000000" pitchFamily="2" charset="2"/>
              <a:buChar char="v"/>
            </a:pPr>
            <a:r>
              <a:rPr lang="fa-IR" sz="2400" b="1" dirty="0" smtClean="0">
                <a:cs typeface="B Nazanin" pitchFamily="2" charset="-78"/>
              </a:rPr>
              <a:t> دست‌گرفتن و نگه‌داشتن</a:t>
            </a:r>
          </a:p>
          <a:p>
            <a:pPr marL="342900" indent="-342900" algn="just" rtl="1">
              <a:buClr>
                <a:schemeClr val="tx2"/>
              </a:buClr>
              <a:buFont typeface="Wingdings" panose="05000000000000000000" pitchFamily="2" charset="2"/>
              <a:buChar char="v"/>
            </a:pPr>
            <a:endParaRPr lang="fa-IR" sz="2400" b="1" dirty="0" smtClean="0">
              <a:cs typeface="B Nazanin" pitchFamily="2" charset="-78"/>
            </a:endParaRPr>
          </a:p>
          <a:p>
            <a:pPr marL="342900" indent="-342900" algn="just" rtl="1">
              <a:buClr>
                <a:schemeClr val="tx2"/>
              </a:buClr>
              <a:buFont typeface="Wingdings" panose="05000000000000000000" pitchFamily="2" charset="2"/>
              <a:buChar char="v"/>
            </a:pPr>
            <a:r>
              <a:rPr lang="fa-IR" sz="2400" b="1" dirty="0" smtClean="0">
                <a:cs typeface="B Nazanin" pitchFamily="2" charset="-78"/>
              </a:rPr>
              <a:t> چنگ زدن، یکپارچه‌سازی درکی-حرکتی، برنامه‌ریزی حرکتی و سرعت حرکت</a:t>
            </a:r>
          </a:p>
          <a:p>
            <a:pPr marL="342900" indent="-342900" algn="just" rtl="1">
              <a:buClr>
                <a:schemeClr val="tx2"/>
              </a:buClr>
              <a:buFont typeface="Wingdings" panose="05000000000000000000" pitchFamily="2" charset="2"/>
              <a:buChar char="v"/>
            </a:pPr>
            <a:endParaRPr lang="fa-IR" sz="2400" b="1" dirty="0" smtClean="0">
              <a:cs typeface="B Nazanin" pitchFamily="2" charset="-78"/>
            </a:endParaRPr>
          </a:p>
          <a:p>
            <a:pPr marL="342900" indent="-342900" algn="just" rtl="1">
              <a:buClr>
                <a:schemeClr val="tx2"/>
              </a:buClr>
              <a:buFont typeface="Wingdings" panose="05000000000000000000" pitchFamily="2" charset="2"/>
              <a:buChar char="v"/>
            </a:pPr>
            <a:r>
              <a:rPr lang="fa-IR" sz="2400" b="1" dirty="0" smtClean="0">
                <a:cs typeface="B Nazanin" pitchFamily="2" charset="-78"/>
              </a:rPr>
              <a:t>  مهارت‌های کودکان خردسال در زمینه ردّیابی چشمی‌‌</a:t>
            </a:r>
          </a:p>
          <a:p>
            <a:pPr marL="342900" indent="-342900" algn="just" rtl="1">
              <a:lnSpc>
                <a:spcPct val="150000"/>
              </a:lnSpc>
              <a:buClr>
                <a:schemeClr val="tx2"/>
              </a:buClr>
              <a:buFont typeface="Wingdings" panose="05000000000000000000" pitchFamily="2" charset="2"/>
              <a:buChar char="v"/>
            </a:pPr>
            <a:endParaRPr lang="fa-IR" sz="2400" b="1" dirty="0" smtClean="0">
              <a:cs typeface="B Nazanin" pitchFamily="2" charset="-78"/>
            </a:endParaRP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  دست‌بردن به طرف اشیاء، دست‌کاری شیء، و درچنگ گرفتن/گرفتن اشیا</a:t>
            </a:r>
            <a:r>
              <a:rPr lang="fa-IR" sz="2000" b="1" dirty="0" smtClean="0">
                <a:cs typeface="B Nazanin" pitchFamily="2" charset="-78"/>
              </a:rPr>
              <a:t>ء </a:t>
            </a:r>
          </a:p>
          <a:p>
            <a:pPr algn="just" rtl="1">
              <a:lnSpc>
                <a:spcPct val="150000"/>
              </a:lnSpc>
            </a:pPr>
            <a:endParaRPr lang="fa-IR" sz="2000" b="1" dirty="0" smtClean="0"/>
          </a:p>
          <a:p>
            <a:pPr algn="just" rtl="1">
              <a:lnSpc>
                <a:spcPct val="150000"/>
              </a:lnSpc>
            </a:pPr>
            <a:endParaRPr lang="fa-IR" sz="2000" b="1"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975360"/>
          </a:xfrm>
        </p:spPr>
        <p:txBody>
          <a:bodyPr>
            <a:normAutofit fontScale="90000"/>
          </a:bodyPr>
          <a:lstStyle/>
          <a:p>
            <a:pPr algn="r" rtl="1"/>
            <a:r>
              <a:rPr lang="en-US" i="1" dirty="0" smtClean="0"/>
              <a:t/>
            </a:r>
            <a:br>
              <a:rPr lang="en-US" i="1" dirty="0" smtClean="0"/>
            </a:br>
            <a:r>
              <a:rPr lang="en-US" dirty="0" smtClean="0">
                <a:cs typeface="B Nazanin" pitchFamily="2" charset="-78"/>
              </a:rPr>
              <a:t/>
            </a:r>
            <a:br>
              <a:rPr lang="en-US" dirty="0" smtClean="0">
                <a:cs typeface="B Nazanin" pitchFamily="2" charset="-78"/>
              </a:rPr>
            </a:br>
            <a:r>
              <a:rPr lang="fa-IR" dirty="0" smtClean="0"/>
              <a:t> </a:t>
            </a:r>
            <a:r>
              <a:rPr lang="fa-IR" dirty="0" smtClean="0">
                <a:cs typeface="B Nazanin" pitchFamily="2" charset="-78"/>
              </a:rPr>
              <a:t>مقياس حركتي :‌خرده آزمون حركات ظريف</a:t>
            </a:r>
            <a:endParaRPr lang="en-US" dirty="0">
              <a:cs typeface="B Nazanin" pitchFamily="2" charset="-78"/>
            </a:endParaRPr>
          </a:p>
        </p:txBody>
      </p:sp>
      <p:sp>
        <p:nvSpPr>
          <p:cNvPr id="3" name="Content Placeholder 2"/>
          <p:cNvSpPr>
            <a:spLocks noGrp="1"/>
          </p:cNvSpPr>
          <p:nvPr>
            <p:ph idx="1"/>
          </p:nvPr>
        </p:nvSpPr>
        <p:spPr/>
        <p:txBody>
          <a:bodyPr>
            <a:normAutofit/>
          </a:bodyPr>
          <a:lstStyle/>
          <a:p>
            <a:pPr algn="r" rtl="1">
              <a:lnSpc>
                <a:spcPct val="150000"/>
              </a:lnSpc>
            </a:pPr>
            <a:r>
              <a:rPr lang="fa-IR" b="1" dirty="0" smtClean="0">
                <a:cs typeface="B Nazanin" pitchFamily="2" charset="-78"/>
              </a:rPr>
              <a:t>مجموعه  بلوک ها (13، 14، 15، 18، 22)</a:t>
            </a:r>
            <a:endParaRPr lang="en-US" b="1" dirty="0" smtClean="0">
              <a:cs typeface="B Nazanin" pitchFamily="2" charset="-78"/>
            </a:endParaRPr>
          </a:p>
          <a:p>
            <a:pPr algn="r" rtl="1">
              <a:lnSpc>
                <a:spcPct val="150000"/>
              </a:lnSpc>
            </a:pPr>
            <a:r>
              <a:rPr lang="fa-IR" b="1" dirty="0" smtClean="0">
                <a:cs typeface="B Nazanin" pitchFamily="2" charset="-78"/>
              </a:rPr>
              <a:t>مجموعه  روي هم گذاشتن بلوکها (31، 38، 54)</a:t>
            </a:r>
            <a:endParaRPr lang="en-US" b="1" dirty="0" smtClean="0">
              <a:cs typeface="B Nazanin" pitchFamily="2" charset="-78"/>
            </a:endParaRPr>
          </a:p>
          <a:p>
            <a:pPr algn="r" rtl="1">
              <a:lnSpc>
                <a:spcPct val="150000"/>
              </a:lnSpc>
            </a:pPr>
            <a:r>
              <a:rPr lang="fa-IR" b="1" dirty="0" smtClean="0">
                <a:cs typeface="B Nazanin" pitchFamily="2" charset="-78"/>
              </a:rPr>
              <a:t>مجموعه  تكه های خوراكي (17، 20، 24، 26)</a:t>
            </a:r>
            <a:endParaRPr lang="en-US" b="1" dirty="0" smtClean="0">
              <a:cs typeface="B Nazanin" pitchFamily="2" charset="-78"/>
            </a:endParaRPr>
          </a:p>
          <a:p>
            <a:pPr algn="r" rtl="1">
              <a:lnSpc>
                <a:spcPct val="150000"/>
              </a:lnSpc>
            </a:pPr>
            <a:r>
              <a:rPr lang="fa-IR" b="1" dirty="0" smtClean="0">
                <a:cs typeface="B Nazanin" pitchFamily="2" charset="-78"/>
              </a:rPr>
              <a:t>مجموعه  گرفتن (28، 34، 37، 48)</a:t>
            </a:r>
            <a:endParaRPr lang="en-US" b="1" dirty="0" smtClean="0">
              <a:cs typeface="B Nazanin" pitchFamily="2" charset="-78"/>
            </a:endParaRPr>
          </a:p>
          <a:p>
            <a:pPr algn="r" rtl="1">
              <a:lnSpc>
                <a:spcPct val="150000"/>
              </a:lnSpc>
            </a:pPr>
            <a:r>
              <a:rPr lang="fa-IR" b="1" dirty="0" smtClean="0">
                <a:cs typeface="B Nazanin" pitchFamily="2" charset="-78"/>
              </a:rPr>
              <a:t>مجموعه  تقليد خط صاف  (32، 40، 41، 43)</a:t>
            </a:r>
            <a:endParaRPr lang="en-US" b="1" dirty="0" smtClean="0">
              <a:cs typeface="B Nazanin" pitchFamily="2" charset="-78"/>
            </a:endParaRPr>
          </a:p>
          <a:p>
            <a:pPr algn="just" rtl="1"/>
            <a:endParaRPr lang="en-US" b="1" dirty="0" smtClean="0"/>
          </a:p>
          <a:p>
            <a:pPr algn="r" rtl="1"/>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22</a:t>
            </a:fld>
            <a:endParaRPr lang="en-US"/>
          </a:p>
        </p:txBody>
      </p:sp>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051560"/>
          </a:xfrm>
        </p:spPr>
        <p:txBody>
          <a:bodyPr/>
          <a:lstStyle/>
          <a:p>
            <a:pPr algn="ctr"/>
            <a:r>
              <a:rPr lang="fa-IR" dirty="0" smtClean="0">
                <a:cs typeface="B Titr" pitchFamily="2" charset="-78"/>
              </a:rPr>
              <a:t>حرکات ظریف، گرفتن</a:t>
            </a:r>
            <a:endParaRPr lang="en-US" dirty="0">
              <a:cs typeface="B Titr" pitchFamily="2" charset="-78"/>
            </a:endParaRPr>
          </a:p>
        </p:txBody>
      </p:sp>
      <p:pic>
        <p:nvPicPr>
          <p:cNvPr id="7" name="Picture 2" descr="PEDIA01-04-00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584200" y="1447800"/>
            <a:ext cx="6985000" cy="4724400"/>
          </a:xfrm>
        </p:spPr>
      </p:pic>
      <p:sp>
        <p:nvSpPr>
          <p:cNvPr id="6" name="Slide Number Placeholder 5"/>
          <p:cNvSpPr>
            <a:spLocks noGrp="1"/>
          </p:cNvSpPr>
          <p:nvPr>
            <p:ph type="sldNum" sz="quarter" idx="12"/>
          </p:nvPr>
        </p:nvSpPr>
        <p:spPr/>
        <p:txBody>
          <a:bodyPr/>
          <a:lstStyle/>
          <a:p>
            <a:fld id="{7EEB53B9-C31A-4F77-AC9B-FB5E067E04AF}" type="slidenum">
              <a:rPr lang="en-US" smtClean="0"/>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EEB53B9-C31A-4F77-AC9B-FB5E067E04AF}" type="slidenum">
              <a:rPr lang="en-US" smtClean="0"/>
              <a:pPr/>
              <a:t>24</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68389758"/>
              </p:ext>
            </p:extLst>
          </p:nvPr>
        </p:nvGraphicFramePr>
        <p:xfrm>
          <a:off x="0" y="228601"/>
          <a:ext cx="9385607" cy="2789009"/>
        </p:xfrm>
        <a:graphic>
          <a:graphicData uri="http://schemas.openxmlformats.org/drawingml/2006/table">
            <a:tbl>
              <a:tblPr rtl="1" firstRow="1" firstCol="1" lastRow="1" lastCol="1" bandRow="1" bandCol="1"/>
              <a:tblGrid>
                <a:gridCol w="845422"/>
                <a:gridCol w="599911"/>
                <a:gridCol w="398332"/>
                <a:gridCol w="696952"/>
                <a:gridCol w="1083526"/>
                <a:gridCol w="1313986"/>
                <a:gridCol w="754566"/>
                <a:gridCol w="3692912"/>
              </a:tblGrid>
              <a:tr h="140500">
                <a:tc rowSpan="7">
                  <a:txBody>
                    <a:bodyPr/>
                    <a:lstStyle/>
                    <a:p>
                      <a:pPr algn="r" rtl="0">
                        <a:lnSpc>
                          <a:spcPct val="115000"/>
                        </a:lnSpc>
                        <a:spcAft>
                          <a:spcPts val="1000"/>
                        </a:spcAft>
                      </a:pPr>
                      <a:endParaRPr lang="en-US" sz="900" dirty="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1000"/>
                        </a:spcAft>
                        <a:tabLst>
                          <a:tab pos="4817110" algn="l"/>
                        </a:tabLst>
                      </a:pPr>
                      <a:r>
                        <a:rPr lang="fa-IR" sz="1000" u="none" strike="noStrike" dirty="0">
                          <a:effectLst/>
                          <a:latin typeface="Calibri" panose="020F0502020204030204" pitchFamily="34" charset="0"/>
                          <a:ea typeface="Calibri" panose="020F0502020204030204" pitchFamily="34" charset="0"/>
                          <a:cs typeface="B Mitra" panose="00000400000000000000" pitchFamily="2" charset="-78"/>
                        </a:rPr>
                        <a:t> </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4009" marR="54009" marT="0" marB="0">
                    <a:lnL>
                      <a:noFill/>
                    </a:lnL>
                    <a:lnR>
                      <a:noFill/>
                    </a:lnR>
                    <a:lnT>
                      <a:noFill/>
                    </a:lnT>
                    <a:lnB>
                      <a:noFill/>
                    </a:lnB>
                  </a:tcPr>
                </a:tc>
                <a:tc rowSpan="7">
                  <a:txBody>
                    <a:bodyPr/>
                    <a:lstStyle/>
                    <a:p>
                      <a:pPr algn="l" rtl="0">
                        <a:lnSpc>
                          <a:spcPct val="115000"/>
                        </a:lnSpc>
                        <a:spcAft>
                          <a:spcPts val="1000"/>
                        </a:spcAft>
                        <a:tabLst>
                          <a:tab pos="4817110" algn="l"/>
                        </a:tabLst>
                      </a:pPr>
                      <a:endParaRPr lang="fa-IR" sz="1000">
                        <a:effectLst/>
                        <a:latin typeface="Calibri" panose="020F0502020204030204" pitchFamily="34" charset="0"/>
                        <a:ea typeface="Calibri" panose="020F0502020204030204" pitchFamily="34" charset="0"/>
                        <a:cs typeface="B Mitra" panose="00000400000000000000" pitchFamily="2" charset="-78"/>
                      </a:endParaRPr>
                    </a:p>
                  </a:txBody>
                  <a:tcPr marL="54009" marR="5400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r" rtl="1">
                        <a:lnSpc>
                          <a:spcPct val="115000"/>
                        </a:lnSpc>
                        <a:spcBef>
                          <a:spcPts val="200"/>
                        </a:spcBef>
                        <a:spcAft>
                          <a:spcPts val="0"/>
                        </a:spcAft>
                      </a:pPr>
                      <a:r>
                        <a:rPr lang="fa-IR" sz="900" b="1" i="1">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 </a:t>
                      </a:r>
                      <a:endParaRPr lang="en-US" sz="900" b="1" i="1">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4009" marR="540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algn="ctr" rtl="1">
                        <a:lnSpc>
                          <a:spcPct val="115000"/>
                        </a:lnSpc>
                        <a:spcBef>
                          <a:spcPts val="200"/>
                        </a:spcBef>
                        <a:spcAft>
                          <a:spcPts val="0"/>
                        </a:spcAft>
                      </a:pPr>
                      <a:r>
                        <a:rPr lang="fa-IR" sz="1600" b="1" i="1" dirty="0">
                          <a:solidFill>
                            <a:srgbClr val="365F91"/>
                          </a:solidFill>
                          <a:effectLst/>
                          <a:latin typeface="B Tir"/>
                          <a:ea typeface="Times New Roman" panose="02020603050405020304" pitchFamily="18" charset="0"/>
                          <a:cs typeface="Times New Roman" panose="02020603050405020304" pitchFamily="18" charset="0"/>
                        </a:rPr>
                        <a:t>۲۲</a:t>
                      </a:r>
                      <a:endParaRPr lang="en-US" sz="1600" b="1" i="1" dirty="0">
                        <a:solidFill>
                          <a:srgbClr val="365F91"/>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4">
                  <a:txBody>
                    <a:bodyPr/>
                    <a:lstStyle/>
                    <a:p>
                      <a:pPr indent="274320" algn="ctr" rtl="1">
                        <a:lnSpc>
                          <a:spcPct val="115000"/>
                        </a:lnSpc>
                        <a:spcBef>
                          <a:spcPts val="2400"/>
                        </a:spcBef>
                        <a:spcAft>
                          <a:spcPts val="0"/>
                        </a:spcAft>
                      </a:pPr>
                      <a:r>
                        <a:rPr lang="ar-SA" sz="1600" b="1" kern="0"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مجموعه سوالات مکعب: برداشتن با نوک انگشتان و شست</a:t>
                      </a:r>
                      <a:endParaRPr lang="en-US" sz="1600" b="1" kern="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34620">
                <a:tc vMerge="1">
                  <a:txBody>
                    <a:bodyPr/>
                    <a:lstStyle/>
                    <a:p>
                      <a:endParaRPr lang="en-US"/>
                    </a:p>
                  </a:txBody>
                  <a:tcPr/>
                </a:tc>
                <a:tc vMerge="1">
                  <a:txBody>
                    <a:bodyPr/>
                    <a:lstStyle/>
                    <a:p>
                      <a:endParaRPr lang="en-US"/>
                    </a:p>
                  </a:txBody>
                  <a:tcPr/>
                </a:tc>
                <a:tc rowSpan="3">
                  <a:txBody>
                    <a:bodyPr/>
                    <a:lstStyle/>
                    <a:p>
                      <a:pPr algn="ctr" rtl="1">
                        <a:lnSpc>
                          <a:spcPct val="115000"/>
                        </a:lnSpc>
                        <a:spcAft>
                          <a:spcPts val="1000"/>
                        </a:spcAft>
                        <a:tabLst>
                          <a:tab pos="4817110" algn="l"/>
                        </a:tabLst>
                      </a:pPr>
                      <a:r>
                        <a:rPr lang="fa-IR" sz="1000">
                          <a:effectLst/>
                          <a:latin typeface="Calibri" panose="020F0502020204030204" pitchFamily="34" charset="0"/>
                          <a:ea typeface="Calibri" panose="020F0502020204030204" pitchFamily="34" charset="0"/>
                          <a:cs typeface="B Mitra" panose="00000400000000000000" pitchFamily="2" charset="-78"/>
                        </a:rPr>
                        <a:t>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009" marR="540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gridSpan="4" vMerge="1">
                  <a:txBody>
                    <a:bodyPr/>
                    <a:lstStyle/>
                    <a:p>
                      <a:pPr algn="ctr" rtl="1">
                        <a:lnSpc>
                          <a:spcPct val="115000"/>
                        </a:lnSpc>
                        <a:spcBef>
                          <a:spcPts val="1000"/>
                        </a:spcBef>
                        <a:spcAft>
                          <a:spcPts val="0"/>
                        </a:spcAft>
                      </a:pPr>
                      <a:endParaRPr lang="en-US" sz="1600" b="1" dirty="0">
                        <a:solidFill>
                          <a:srgbClr val="4F81BD"/>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vMerge="1">
                  <a:txBody>
                    <a:bodyPr/>
                    <a:lstStyle/>
                    <a:p>
                      <a:pPr algn="ctr" rtl="1">
                        <a:lnSpc>
                          <a:spcPct val="115000"/>
                        </a:lnSpc>
                        <a:spcBef>
                          <a:spcPts val="1000"/>
                        </a:spcBef>
                        <a:spcAft>
                          <a:spcPts val="0"/>
                        </a:spcAft>
                      </a:pPr>
                      <a:endParaRPr lang="en-US" sz="1600" b="1">
                        <a:solidFill>
                          <a:srgbClr val="4F81BD"/>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vMerge="1">
                  <a:txBody>
                    <a:bodyPr/>
                    <a:lstStyle/>
                    <a:p>
                      <a:pPr algn="ctr" rtl="1">
                        <a:lnSpc>
                          <a:spcPct val="115000"/>
                        </a:lnSpc>
                        <a:spcBef>
                          <a:spcPts val="1000"/>
                        </a:spcBef>
                        <a:spcAft>
                          <a:spcPts val="0"/>
                        </a:spcAft>
                      </a:pPr>
                      <a:endParaRPr lang="en-US" sz="1600" b="1">
                        <a:solidFill>
                          <a:srgbClr val="4F81BD"/>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vMerge="1">
                  <a:txBody>
                    <a:bodyPr/>
                    <a:lstStyle/>
                    <a:p>
                      <a:pPr algn="ctr" rtl="1">
                        <a:lnSpc>
                          <a:spcPct val="115000"/>
                        </a:lnSpc>
                        <a:spcBef>
                          <a:spcPts val="1000"/>
                        </a:spcBef>
                        <a:spcAft>
                          <a:spcPts val="0"/>
                        </a:spcAft>
                      </a:pPr>
                      <a:endParaRPr lang="en-US" sz="1600" b="1">
                        <a:solidFill>
                          <a:srgbClr val="4F81BD"/>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49955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rtl="1">
                        <a:lnSpc>
                          <a:spcPct val="115000"/>
                        </a:lnSpc>
                        <a:spcBef>
                          <a:spcPts val="1000"/>
                        </a:spcBef>
                        <a:spcAft>
                          <a:spcPts val="0"/>
                        </a:spcAft>
                      </a:pPr>
                      <a:r>
                        <a:rPr lang="ar-SA" sz="1600" b="1" dirty="0">
                          <a:solidFill>
                            <a:schemeClr val="tx1"/>
                          </a:solidFill>
                          <a:effectLst/>
                          <a:latin typeface="B Tir"/>
                          <a:ea typeface="Times New Roman" panose="02020603050405020304" pitchFamily="18" charset="0"/>
                          <a:cs typeface="Times New Roman" panose="02020603050405020304" pitchFamily="18" charset="0"/>
                        </a:rPr>
                        <a:t>وضعیت</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ar-SA" sz="1600" b="1" dirty="0">
                          <a:solidFill>
                            <a:schemeClr val="tx1"/>
                          </a:solidFill>
                          <a:effectLst/>
                          <a:latin typeface="B Tir"/>
                          <a:ea typeface="Times New Roman" panose="02020603050405020304" pitchFamily="18" charset="0"/>
                          <a:cs typeface="Times New Roman" panose="02020603050405020304" pitchFamily="18" charset="0"/>
                        </a:rPr>
                        <a:t>ابزار</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ar-SA" sz="1600" b="1">
                          <a:solidFill>
                            <a:schemeClr val="tx1"/>
                          </a:solidFill>
                          <a:effectLst/>
                          <a:latin typeface="B Tir"/>
                          <a:ea typeface="Times New Roman" panose="02020603050405020304" pitchFamily="18" charset="0"/>
                          <a:cs typeface="Times New Roman" panose="02020603050405020304" pitchFamily="18" charset="0"/>
                        </a:rPr>
                        <a:t>دفعات آزمون</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ar-SA" sz="1600" b="1">
                          <a:solidFill>
                            <a:schemeClr val="tx1"/>
                          </a:solidFill>
                          <a:effectLst/>
                          <a:latin typeface="B Tir"/>
                          <a:ea typeface="Times New Roman" panose="02020603050405020304" pitchFamily="18" charset="0"/>
                          <a:cs typeface="Times New Roman" panose="02020603050405020304" pitchFamily="18" charset="0"/>
                        </a:rPr>
                        <a:t>زمان</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591864">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نشسته</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مکعب‌بدون‌حفره</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lnSpc>
                          <a:spcPct val="115000"/>
                        </a:lnSpc>
                        <a:spcBef>
                          <a:spcPts val="2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۲</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ندارد</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3749">
                <a:tc vMerge="1">
                  <a:txBody>
                    <a:bodyPr/>
                    <a:lstStyle/>
                    <a:p>
                      <a:endParaRPr lang="en-US"/>
                    </a:p>
                  </a:txBody>
                  <a:tcPr/>
                </a:tc>
                <a:tc vMerge="1">
                  <a:txBody>
                    <a:bodyPr/>
                    <a:lstStyle/>
                    <a:p>
                      <a:endParaRPr lang="en-US"/>
                    </a:p>
                  </a:txBody>
                  <a:tcPr/>
                </a:tc>
                <a:tc rowSpan="2">
                  <a:txBody>
                    <a:bodyPr/>
                    <a:lstStyle/>
                    <a:p>
                      <a:pPr algn="ctr" rtl="1">
                        <a:lnSpc>
                          <a:spcPct val="115000"/>
                        </a:lnSpc>
                        <a:spcAft>
                          <a:spcPts val="1000"/>
                        </a:spcAft>
                        <a:tabLst>
                          <a:tab pos="4817110" algn="l"/>
                        </a:tabLst>
                      </a:pPr>
                      <a:r>
                        <a:rPr lang="fa-IR" sz="1000">
                          <a:effectLst/>
                          <a:latin typeface="Calibri" panose="020F0502020204030204" pitchFamily="34" charset="0"/>
                          <a:ea typeface="Calibri" panose="020F0502020204030204" pitchFamily="34" charset="0"/>
                          <a:cs typeface="B Mitra" panose="00000400000000000000" pitchFamily="2" charset="-78"/>
                        </a:rPr>
                        <a:t>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4009" marR="540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pPr algn="ctr" rtl="1">
                        <a:lnSpc>
                          <a:spcPct val="115000"/>
                        </a:lnSpc>
                        <a:spcBef>
                          <a:spcPts val="200"/>
                        </a:spcBef>
                        <a:spcAft>
                          <a:spcPts val="0"/>
                        </a:spcAft>
                      </a:pPr>
                      <a:endParaRPr lang="en-US" sz="1600" b="1" dirty="0">
                        <a:solidFill>
                          <a:srgbClr val="243F60"/>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rtl="1">
                        <a:lnSpc>
                          <a:spcPct val="115000"/>
                        </a:lnSpc>
                        <a:spcBef>
                          <a:spcPts val="200"/>
                        </a:spcBef>
                        <a:spcAft>
                          <a:spcPts val="0"/>
                        </a:spcAft>
                      </a:pPr>
                      <a:endParaRPr lang="en-US" sz="1600" b="1">
                        <a:solidFill>
                          <a:srgbClr val="243F60"/>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rtl="1">
                        <a:lnSpc>
                          <a:spcPct val="115000"/>
                        </a:lnSpc>
                        <a:spcBef>
                          <a:spcPts val="200"/>
                        </a:spcBef>
                        <a:spcAft>
                          <a:spcPts val="0"/>
                        </a:spcAft>
                      </a:pPr>
                      <a:endParaRPr lang="en-US" sz="1600" b="1">
                        <a:solidFill>
                          <a:srgbClr val="243F60"/>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rtl="1">
                        <a:lnSpc>
                          <a:spcPct val="115000"/>
                        </a:lnSpc>
                        <a:spcBef>
                          <a:spcPts val="200"/>
                        </a:spcBef>
                        <a:spcAft>
                          <a:spcPts val="0"/>
                        </a:spcAft>
                      </a:pPr>
                      <a:endParaRPr lang="en-US" sz="1600" b="1" dirty="0">
                        <a:solidFill>
                          <a:srgbClr val="243F60"/>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127">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ctr" rtl="1">
                        <a:lnSpc>
                          <a:spcPct val="115000"/>
                        </a:lnSpc>
                        <a:spcBef>
                          <a:spcPts val="10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مجموعه سوالات</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rowSpan="2" gridSpan="3">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۱۳ (دراز کردن دست برای گرفتن مکعب)، ۱۴ (لمس کردن مکعب)، ۱۵ (برداشتن مکعب با تمام دست)، ۱۸ (تقابل نسبی شست با سایر انگشتان)، ۲۲ (برداشتن بوسیله نوک انگشتان و شست)</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US"/>
                    </a:p>
                  </a:txBody>
                  <a:tcPr/>
                </a:tc>
                <a:tc rowSpan="2" hMerge="1">
                  <a:txBody>
                    <a:bodyPr/>
                    <a:lstStyle/>
                    <a:p>
                      <a:endParaRPr lang="en-US"/>
                    </a:p>
                  </a:txBody>
                  <a:tcPr/>
                </a:tc>
              </a:tr>
              <a:tr h="729083">
                <a:tc vMerge="1">
                  <a:txBody>
                    <a:bodyPr/>
                    <a:lstStyle/>
                    <a:p>
                      <a:endParaRPr lang="en-US"/>
                    </a:p>
                  </a:txBody>
                  <a:tcPr/>
                </a:tc>
                <a:tc vMerge="1">
                  <a:txBody>
                    <a:bodyPr/>
                    <a:lstStyle/>
                    <a:p>
                      <a:endParaRPr lang="en-US"/>
                    </a:p>
                  </a:txBody>
                  <a:tcPr/>
                </a:tc>
                <a:tc>
                  <a:txBody>
                    <a:bodyPr/>
                    <a:lstStyle/>
                    <a:p>
                      <a:pPr algn="ctr" rtl="1">
                        <a:lnSpc>
                          <a:spcPct val="115000"/>
                        </a:lnSpc>
                        <a:spcAft>
                          <a:spcPts val="1000"/>
                        </a:spcAft>
                        <a:tabLst>
                          <a:tab pos="4817110" algn="l"/>
                        </a:tabLst>
                      </a:pPr>
                      <a:r>
                        <a:rPr lang="fa-IR" sz="1000" dirty="0">
                          <a:effectLst/>
                          <a:latin typeface="Calibri" panose="020F0502020204030204" pitchFamily="34" charset="0"/>
                          <a:ea typeface="Calibri" panose="020F0502020204030204" pitchFamily="34" charset="0"/>
                          <a:cs typeface="B Mitra" panose="00000400000000000000" pitchFamily="2" charset="-78"/>
                        </a:rPr>
                        <a:t> </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4009" marR="540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pPr algn="ctr" rtl="1">
                        <a:lnSpc>
                          <a:spcPct val="115000"/>
                        </a:lnSpc>
                        <a:spcBef>
                          <a:spcPts val="1000"/>
                        </a:spcBef>
                        <a:spcAft>
                          <a:spcPts val="0"/>
                        </a:spcAft>
                      </a:pPr>
                      <a:endParaRPr lang="en-US" sz="1600" b="1" dirty="0">
                        <a:solidFill>
                          <a:srgbClr val="4F81BD"/>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3" vMerge="1">
                  <a:txBody>
                    <a:bodyPr/>
                    <a:lstStyle/>
                    <a:p>
                      <a:pPr algn="ctr" rtl="1">
                        <a:lnSpc>
                          <a:spcPct val="115000"/>
                        </a:lnSpc>
                        <a:spcBef>
                          <a:spcPts val="200"/>
                        </a:spcBef>
                        <a:spcAft>
                          <a:spcPts val="0"/>
                        </a:spcAft>
                      </a:pPr>
                      <a:endParaRPr lang="en-US" sz="1600" b="1" dirty="0">
                        <a:solidFill>
                          <a:srgbClr val="243F60"/>
                        </a:solidFill>
                        <a:effectLst/>
                        <a:latin typeface="B Tir"/>
                        <a:ea typeface="Times New Roman" panose="02020603050405020304" pitchFamily="18" charset="0"/>
                        <a:cs typeface="Times New Roman" panose="02020603050405020304" pitchFamily="18" charset="0"/>
                      </a:endParaRPr>
                    </a:p>
                  </a:txBody>
                  <a:tcPr marL="54009" marR="540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endParaRPr lang="en-US"/>
                    </a:p>
                  </a:txBody>
                  <a:tcPr/>
                </a:tc>
                <a:tc hMerge="1" vMerge="1">
                  <a:txBody>
                    <a:bodyPr/>
                    <a:lstStyle/>
                    <a:p>
                      <a:endParaRPr lang="en-US"/>
                    </a:p>
                  </a:txBody>
                  <a:tcPr/>
                </a:tc>
              </a:tr>
            </a:tbl>
          </a:graphicData>
        </a:graphic>
      </p:graphicFrame>
      <p:pic>
        <p:nvPicPr>
          <p:cNvPr id="2049" name="Picture 325"/>
          <p:cNvPicPr>
            <a:picLocks noChangeAspect="1" noChangeArrowheads="1"/>
          </p:cNvPicPr>
          <p:nvPr/>
        </p:nvPicPr>
        <p:blipFill>
          <a:blip r:embed="rId2">
            <a:extLst>
              <a:ext uri="{28A0092B-C50C-407E-A947-70E740481C1C}">
                <a14:useLocalDpi xmlns:a14="http://schemas.microsoft.com/office/drawing/2010/main" val="0"/>
              </a:ext>
            </a:extLst>
          </a:blip>
          <a:srcRect l="25899" t="25810" r="55675" b="51035"/>
          <a:stretch>
            <a:fillRect/>
          </a:stretch>
        </p:blipFill>
        <p:spPr bwMode="auto">
          <a:xfrm>
            <a:off x="6839784" y="228600"/>
            <a:ext cx="790636" cy="64290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Description: Image-20.JPG"/>
          <p:cNvPicPr/>
          <p:nvPr/>
        </p:nvPicPr>
        <p:blipFill>
          <a:blip r:embed="rId3" cstate="print">
            <a:extLst>
              <a:ext uri="{28A0092B-C50C-407E-A947-70E740481C1C}">
                <a14:useLocalDpi xmlns:a14="http://schemas.microsoft.com/office/drawing/2010/main" val="0"/>
              </a:ext>
            </a:extLst>
          </a:blip>
          <a:srcRect l="7600" b="19884"/>
          <a:stretch>
            <a:fillRect/>
          </a:stretch>
        </p:blipFill>
        <p:spPr bwMode="auto">
          <a:xfrm>
            <a:off x="6882349" y="1981200"/>
            <a:ext cx="1008816" cy="1066800"/>
          </a:xfrm>
          <a:prstGeom prst="rect">
            <a:avLst/>
          </a:prstGeom>
          <a:noFill/>
          <a:ln>
            <a:noFill/>
          </a:ln>
        </p:spPr>
      </p:pic>
      <p:graphicFrame>
        <p:nvGraphicFramePr>
          <p:cNvPr id="8" name="Table 7"/>
          <p:cNvGraphicFramePr>
            <a:graphicFrameLocks noGrp="1"/>
          </p:cNvGraphicFramePr>
          <p:nvPr>
            <p:extLst>
              <p:ext uri="{D42A27DB-BD31-4B8C-83A1-F6EECF244321}">
                <p14:modId xmlns:p14="http://schemas.microsoft.com/office/powerpoint/2010/main" val="592349234"/>
              </p:ext>
            </p:extLst>
          </p:nvPr>
        </p:nvGraphicFramePr>
        <p:xfrm>
          <a:off x="2" y="3069114"/>
          <a:ext cx="8000999" cy="1402080"/>
        </p:xfrm>
        <a:graphic>
          <a:graphicData uri="http://schemas.openxmlformats.org/drawingml/2006/table">
            <a:tbl>
              <a:tblPr rtl="1" firstRow="1" firstCol="1" lastRow="1" lastCol="1" bandRow="1" bandCol="1"/>
              <a:tblGrid>
                <a:gridCol w="1259580"/>
                <a:gridCol w="970665"/>
                <a:gridCol w="1514988"/>
                <a:gridCol w="752988"/>
                <a:gridCol w="3502778"/>
              </a:tblGrid>
              <a:tr h="144145">
                <a:tc rowSpan="3">
                  <a:txBody>
                    <a:bodyPr/>
                    <a:lstStyle/>
                    <a:p>
                      <a:pPr algn="ctr" rtl="1">
                        <a:lnSpc>
                          <a:spcPct val="115000"/>
                        </a:lnSpc>
                        <a:spcBef>
                          <a:spcPts val="200"/>
                        </a:spcBef>
                        <a:spcAft>
                          <a:spcPts val="0"/>
                        </a:spcAft>
                      </a:pPr>
                      <a:r>
                        <a:rPr lang="fa-IR" sz="1600" b="1" i="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۲۳</a:t>
                      </a:r>
                      <a:endParaRPr lang="en-US" sz="1600" b="1" i="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74320" algn="ctr" rtl="1">
                        <a:lnSpc>
                          <a:spcPct val="115000"/>
                        </a:lnSpc>
                        <a:spcBef>
                          <a:spcPts val="2400"/>
                        </a:spcBef>
                        <a:spcAft>
                          <a:spcPts val="0"/>
                        </a:spcAft>
                      </a:pPr>
                      <a:r>
                        <a:rPr lang="ar-SA" sz="1600" b="1" kern="0"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قاشق‌ها یا مکعب‌ها را به خط وسط می‌‌آورد</a:t>
                      </a:r>
                      <a:endParaRPr lang="en-US" sz="1600" b="1" kern="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144145">
                <a:tc vMerge="1">
                  <a:txBody>
                    <a:bodyPr/>
                    <a:lstStyle/>
                    <a:p>
                      <a:endParaRPr lang="en-US"/>
                    </a:p>
                  </a:txBody>
                  <a:tcPr/>
                </a:tc>
                <a:tc>
                  <a:txBody>
                    <a:bodyPr/>
                    <a:lstStyle/>
                    <a:p>
                      <a:pPr algn="ctr" rtl="1">
                        <a:lnSpc>
                          <a:spcPct val="115000"/>
                        </a:lnSpc>
                        <a:spcBef>
                          <a:spcPts val="10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وضعیت</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ابزار</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دفعات آزمون</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زمان</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44145">
                <a:tc vMerge="1">
                  <a:txBody>
                    <a:bodyPr/>
                    <a:lstStyle/>
                    <a:p>
                      <a:endParaRPr lang="en-US"/>
                    </a:p>
                  </a:txBody>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نشسته</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۲ قاشق یا ۲ مکعب بدون حفره</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۱</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ندارد</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035122636"/>
              </p:ext>
            </p:extLst>
          </p:nvPr>
        </p:nvGraphicFramePr>
        <p:xfrm>
          <a:off x="0" y="4423781"/>
          <a:ext cx="8125342" cy="2398486"/>
        </p:xfrm>
        <a:graphic>
          <a:graphicData uri="http://schemas.openxmlformats.org/drawingml/2006/table">
            <a:tbl>
              <a:tblPr rtl="1" firstRow="1" firstCol="1" lastRow="1" lastCol="1" bandRow="1" bandCol="1"/>
              <a:tblGrid>
                <a:gridCol w="148502"/>
                <a:gridCol w="1198758"/>
                <a:gridCol w="1064940"/>
                <a:gridCol w="1416206"/>
                <a:gridCol w="763858"/>
                <a:gridCol w="3533078"/>
              </a:tblGrid>
              <a:tr h="173026">
                <a:tc rowSpan="4">
                  <a:txBody>
                    <a:bodyPr/>
                    <a:lstStyle/>
                    <a:p>
                      <a:pPr algn="r" rtl="1">
                        <a:lnSpc>
                          <a:spcPct val="115000"/>
                        </a:lnSpc>
                        <a:spcBef>
                          <a:spcPts val="200"/>
                        </a:spcBef>
                        <a:spcAft>
                          <a:spcPts val="0"/>
                        </a:spcAft>
                      </a:pPr>
                      <a:r>
                        <a:rPr lang="fa-IR" sz="1200" b="1" i="1" dirty="0">
                          <a:solidFill>
                            <a:srgbClr val="365F91"/>
                          </a:solidFill>
                          <a:effectLst/>
                          <a:latin typeface="Calibri" panose="020F0502020204030204" pitchFamily="34" charset="0"/>
                          <a:ea typeface="Times New Roman" panose="02020603050405020304" pitchFamily="18" charset="0"/>
                          <a:cs typeface="B Mitra" panose="00000400000000000000" pitchFamily="2" charset="-78"/>
                        </a:rPr>
                        <a:t> </a:t>
                      </a:r>
                      <a:endParaRPr lang="en-US" sz="1000" b="1" i="1" dirty="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lnL>
                      <a:noFill/>
                    </a:lnL>
                    <a:lnR w="12700" cap="flat" cmpd="sng" algn="ctr">
                      <a:solidFill>
                        <a:srgbClr val="000000"/>
                      </a:solidFill>
                      <a:prstDash val="solid"/>
                      <a:round/>
                      <a:headEnd type="none" w="med" len="med"/>
                      <a:tailEnd type="none" w="med" len="med"/>
                    </a:lnR>
                    <a:lnT>
                      <a:noFill/>
                    </a:lnT>
                    <a:lnB>
                      <a:noFill/>
                    </a:lnB>
                  </a:tcPr>
                </a:tc>
                <a:tc rowSpan="4">
                  <a:txBody>
                    <a:bodyPr/>
                    <a:lstStyle/>
                    <a:p>
                      <a:pPr algn="ctr" rtl="1">
                        <a:lnSpc>
                          <a:spcPct val="115000"/>
                        </a:lnSpc>
                        <a:spcBef>
                          <a:spcPts val="200"/>
                        </a:spcBef>
                        <a:spcAft>
                          <a:spcPts val="0"/>
                        </a:spcAft>
                      </a:pPr>
                      <a:r>
                        <a:rPr lang="fa-IR" sz="1600" b="1" i="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۲۴</a:t>
                      </a:r>
                      <a:endParaRPr lang="en-US" sz="1600" b="1" i="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74320" algn="ctr" rtl="1">
                        <a:lnSpc>
                          <a:spcPct val="115000"/>
                        </a:lnSpc>
                        <a:spcBef>
                          <a:spcPts val="2400"/>
                        </a:spcBef>
                        <a:spcAft>
                          <a:spcPts val="0"/>
                        </a:spcAft>
                      </a:pPr>
                      <a:r>
                        <a:rPr lang="ar-SA" sz="1600" b="1" kern="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مجموعه سوالات تکه‌‌های خوراکی: تقابل نسبی شست و سایر انگشتان</a:t>
                      </a:r>
                      <a:endParaRPr lang="en-US" sz="1600" b="1" ker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692106">
                <a:tc vMerge="1">
                  <a:txBody>
                    <a:bodyPr/>
                    <a:lstStyle/>
                    <a:p>
                      <a:endParaRPr lang="en-US"/>
                    </a:p>
                  </a:txBody>
                  <a:tcPr/>
                </a:tc>
                <a:tc vMerge="1">
                  <a:txBody>
                    <a:bodyPr/>
                    <a:lstStyle/>
                    <a:p>
                      <a:endParaRPr lang="en-US"/>
                    </a:p>
                  </a:txBody>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وضعیت</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ابزار</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دفعات آزمون</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زمان</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865132">
                <a:tc vMerge="1">
                  <a:txBody>
                    <a:bodyPr/>
                    <a:lstStyle/>
                    <a:p>
                      <a:endParaRPr lang="en-US"/>
                    </a:p>
                  </a:txBody>
                  <a:tcPr/>
                </a:tc>
                <a:tc vMerge="1">
                  <a:txBody>
                    <a:bodyPr/>
                    <a:lstStyle/>
                    <a:p>
                      <a:endParaRPr lang="en-US"/>
                    </a:p>
                  </a:txBody>
                  <a:tcPr/>
                </a:tc>
                <a:tc>
                  <a:txBody>
                    <a:bodyPr/>
                    <a:lstStyle/>
                    <a:p>
                      <a:pPr algn="ctr" rtl="1">
                        <a:lnSpc>
                          <a:spcPct val="115000"/>
                        </a:lnSpc>
                        <a:spcBef>
                          <a:spcPts val="2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نشسته</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تکه‌‌های خوراکی</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۱</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ندارد</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9079">
                <a:tc vMerge="1">
                  <a:txBody>
                    <a:bodyPr/>
                    <a:lstStyle/>
                    <a:p>
                      <a:endParaRPr lang="en-US"/>
                    </a:p>
                  </a:txBody>
                  <a:tcPr/>
                </a:tc>
                <a:tc vMerge="1">
                  <a:txBody>
                    <a:bodyPr/>
                    <a:lstStyle/>
                    <a:p>
                      <a:endParaRPr lang="en-US"/>
                    </a:p>
                  </a:txBody>
                  <a:tcPr/>
                </a:tc>
                <a:tc>
                  <a:txBody>
                    <a:bodyPr/>
                    <a:lstStyle/>
                    <a:p>
                      <a:pPr algn="ctr" rtl="1">
                        <a:lnSpc>
                          <a:spcPct val="115000"/>
                        </a:lnSpc>
                        <a:spcBef>
                          <a:spcPts val="1000"/>
                        </a:spcBef>
                        <a:spcAft>
                          <a:spcPts val="0"/>
                        </a:spcAft>
                      </a:pPr>
                      <a:r>
                        <a:rPr lang="ar-SA"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مجموعه سوالات</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3">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۱۷ (گرفتن شن کشی)، ۲۰ (برداشتن با تمام دست)، ۲۴ (تقابل نسبی شست و سایر انگشتان)، ۲۶ (برداشتن بوسیله نوک انگشتان و شست)</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1551" marR="61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pic>
        <p:nvPicPr>
          <p:cNvPr id="14" name="Picture 13" descr="Description: Copy of Image-20.JPG"/>
          <p:cNvPicPr/>
          <p:nvPr/>
        </p:nvPicPr>
        <p:blipFill>
          <a:blip r:embed="rId4" cstate="print">
            <a:extLst>
              <a:ext uri="{28A0092B-C50C-407E-A947-70E740481C1C}">
                <a14:useLocalDpi xmlns:a14="http://schemas.microsoft.com/office/drawing/2010/main" val="0"/>
              </a:ext>
            </a:extLst>
          </a:blip>
          <a:srcRect b="13145"/>
          <a:stretch>
            <a:fillRect/>
          </a:stretch>
        </p:blipFill>
        <p:spPr bwMode="auto">
          <a:xfrm>
            <a:off x="6692700" y="5782310"/>
            <a:ext cx="1302984" cy="1075690"/>
          </a:xfrm>
          <a:prstGeom prst="rect">
            <a:avLst/>
          </a:prstGeom>
          <a:noFill/>
          <a:ln>
            <a:noFill/>
          </a:ln>
        </p:spPr>
      </p:pic>
    </p:spTree>
    <p:extLst>
      <p:ext uri="{BB962C8B-B14F-4D97-AF65-F5344CB8AC3E}">
        <p14:creationId xmlns:p14="http://schemas.microsoft.com/office/powerpoint/2010/main" val="6600942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fa-IR" sz="4000" dirty="0" smtClean="0">
                <a:cs typeface="B Titr" pitchFamily="2" charset="-78"/>
              </a:rPr>
              <a:t>خرده آزمون حرکات درشت</a:t>
            </a:r>
            <a:r>
              <a:rPr lang="en-US" dirty="0" smtClean="0"/>
              <a:t/>
            </a:r>
            <a:br>
              <a:rPr lang="en-US" dirty="0" smtClean="0"/>
            </a:br>
            <a:endParaRPr lang="en-US" dirty="0"/>
          </a:p>
        </p:txBody>
      </p:sp>
      <p:sp>
        <p:nvSpPr>
          <p:cNvPr id="5" name="Slide Number Placeholder 4"/>
          <p:cNvSpPr>
            <a:spLocks noGrp="1"/>
          </p:cNvSpPr>
          <p:nvPr>
            <p:ph type="sldNum" sz="quarter" idx="12"/>
          </p:nvPr>
        </p:nvSpPr>
        <p:spPr/>
        <p:txBody>
          <a:bodyPr/>
          <a:lstStyle/>
          <a:p>
            <a:fld id="{7EEB53B9-C31A-4F77-AC9B-FB5E067E04AF}" type="slidenum">
              <a:rPr lang="en-US" smtClean="0"/>
              <a:pPr/>
              <a:t>25</a:t>
            </a:fld>
            <a:endParaRPr lang="en-US"/>
          </a:p>
        </p:txBody>
      </p:sp>
      <p:sp>
        <p:nvSpPr>
          <p:cNvPr id="6" name="Rectangle 5"/>
          <p:cNvSpPr/>
          <p:nvPr/>
        </p:nvSpPr>
        <p:spPr>
          <a:xfrm>
            <a:off x="304800" y="950783"/>
            <a:ext cx="7772400" cy="8309967"/>
          </a:xfrm>
          <a:prstGeom prst="rect">
            <a:avLst/>
          </a:prstGeom>
        </p:spPr>
        <p:txBody>
          <a:bodyPr wrap="square">
            <a:spAutoFit/>
          </a:bodyPr>
          <a:lstStyle/>
          <a:p>
            <a:pPr algn="just" rtl="1"/>
            <a:endParaRPr lang="fa-IR" dirty="0" smtClean="0"/>
          </a:p>
          <a:p>
            <a:pPr algn="just" rtl="1"/>
            <a:r>
              <a:rPr lang="fa-IR" sz="2400" b="1" dirty="0" smtClean="0">
                <a:cs typeface="B Nazanin" pitchFamily="2" charset="-78"/>
              </a:rPr>
              <a:t>خرده‌آزمون حرکات درشت شامل 72 سوال است که به ارزیابی:</a:t>
            </a:r>
          </a:p>
          <a:p>
            <a:pPr algn="just" rtl="1"/>
            <a:endParaRPr lang="fa-IR" sz="2400" b="1" dirty="0" smtClean="0">
              <a:cs typeface="B Nazanin" pitchFamily="2" charset="-78"/>
            </a:endParaRP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حرکت پویا (نظیر جابه‌جایى و هماهنگ‌سازى حرکات).</a:t>
            </a:r>
          </a:p>
          <a:p>
            <a:pPr marL="342900" indent="-342900" algn="just" rtl="1">
              <a:lnSpc>
                <a:spcPct val="150000"/>
              </a:lnSpc>
              <a:buClr>
                <a:schemeClr val="tx2"/>
              </a:buClr>
              <a:buFont typeface="Wingdings" panose="05000000000000000000" pitchFamily="2" charset="2"/>
              <a:buChar char="v"/>
            </a:pPr>
            <a:endParaRPr lang="fa-IR" sz="2400" b="1" dirty="0" smtClean="0">
              <a:cs typeface="B Nazanin" pitchFamily="2" charset="-78"/>
            </a:endParaRP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تعادل و برنامه‌ریزی حرکتی .</a:t>
            </a:r>
          </a:p>
          <a:p>
            <a:pPr marL="342900" indent="-342900" algn="just" rtl="1">
              <a:lnSpc>
                <a:spcPct val="150000"/>
              </a:lnSpc>
              <a:buClr>
                <a:schemeClr val="tx2"/>
              </a:buClr>
              <a:buFont typeface="Wingdings" panose="05000000000000000000" pitchFamily="2" charset="2"/>
              <a:buChar char="v"/>
            </a:pPr>
            <a:endParaRPr lang="fa-IR" sz="2400" b="1" dirty="0" smtClean="0">
              <a:cs typeface="B Nazanin" pitchFamily="2" charset="-78"/>
            </a:endParaRP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 حرکات تنه و دست‌ها‌ و پاها </a:t>
            </a:r>
          </a:p>
          <a:p>
            <a:pPr algn="just" rtl="1">
              <a:lnSpc>
                <a:spcPct val="150000"/>
              </a:lnSpc>
              <a:buClr>
                <a:schemeClr val="tx2"/>
              </a:buClr>
            </a:pPr>
            <a:endParaRPr lang="fa-IR" sz="2400" b="1" dirty="0" smtClean="0">
              <a:cs typeface="B Nazanin" pitchFamily="2" charset="-78"/>
            </a:endParaRP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  ارزیابی موقعیت استاتیک/غیرمتحرک (به‌عنوان مثال، وضعیت نشسته یا ایستاده)</a:t>
            </a:r>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975360"/>
          </a:xfrm>
        </p:spPr>
        <p:txBody>
          <a:bodyPr>
            <a:normAutofit fontScale="90000"/>
          </a:bodyPr>
          <a:lstStyle/>
          <a:p>
            <a:pPr algn="r" rtl="1"/>
            <a:r>
              <a:rPr lang="en-US" dirty="0" smtClean="0">
                <a:cs typeface="B Nazanin" pitchFamily="2" charset="-78"/>
              </a:rPr>
              <a:t/>
            </a:r>
            <a:br>
              <a:rPr lang="en-US" dirty="0" smtClean="0">
                <a:cs typeface="B Nazanin" pitchFamily="2" charset="-78"/>
              </a:rPr>
            </a:br>
            <a:r>
              <a:rPr lang="en-US" i="1" dirty="0" smtClean="0"/>
              <a:t/>
            </a:r>
            <a:br>
              <a:rPr lang="en-US" i="1" dirty="0" smtClean="0"/>
            </a:br>
            <a:r>
              <a:rPr lang="fa-IR" dirty="0" smtClean="0"/>
              <a:t> </a:t>
            </a:r>
            <a:r>
              <a:rPr lang="fa-IR" dirty="0" smtClean="0">
                <a:cs typeface="B Titr" pitchFamily="2" charset="-78"/>
              </a:rPr>
              <a:t>مقياس حركتي: خرده‌ آزمون حركات درشت</a:t>
            </a:r>
            <a:endParaRPr lang="en-US" dirty="0">
              <a:cs typeface="B Titr" pitchFamily="2" charset="-78"/>
            </a:endParaRPr>
          </a:p>
        </p:txBody>
      </p:sp>
      <p:sp>
        <p:nvSpPr>
          <p:cNvPr id="3" name="Content Placeholder 2"/>
          <p:cNvSpPr>
            <a:spLocks noGrp="1"/>
          </p:cNvSpPr>
          <p:nvPr>
            <p:ph idx="1"/>
          </p:nvPr>
        </p:nvSpPr>
        <p:spPr/>
        <p:txBody>
          <a:bodyPr>
            <a:normAutofit fontScale="85000" lnSpcReduction="20000"/>
          </a:bodyPr>
          <a:lstStyle/>
          <a:p>
            <a:pPr algn="r" rtl="1"/>
            <a:r>
              <a:rPr lang="fa-IR" sz="2800" b="1" dirty="0" smtClean="0">
                <a:cs typeface="B Nazanin" pitchFamily="2" charset="-78"/>
              </a:rPr>
              <a:t>مجموعه  حفظ تعادل بر روي پاي چپ (52، 61، 70)</a:t>
            </a:r>
            <a:endParaRPr lang="en-US" sz="2800" b="1" dirty="0" smtClean="0">
              <a:cs typeface="B Nazanin" pitchFamily="2" charset="-78"/>
            </a:endParaRPr>
          </a:p>
          <a:p>
            <a:pPr algn="r" rtl="1"/>
            <a:r>
              <a:rPr lang="fa-IR" sz="2800" b="1" dirty="0" smtClean="0">
                <a:cs typeface="B Nazanin" pitchFamily="2" charset="-78"/>
              </a:rPr>
              <a:t>مجموعه  حفظ تعادل بر روي پاي راست (51، 60، 69)</a:t>
            </a:r>
            <a:endParaRPr lang="en-US" sz="2800" b="1" dirty="0" smtClean="0">
              <a:cs typeface="B Nazanin" pitchFamily="2" charset="-78"/>
            </a:endParaRPr>
          </a:p>
          <a:p>
            <a:pPr algn="r" rtl="1"/>
            <a:r>
              <a:rPr lang="fa-IR" sz="2800" b="1" dirty="0" smtClean="0">
                <a:cs typeface="B Nazanin" pitchFamily="2" charset="-78"/>
              </a:rPr>
              <a:t>مجموعه  كنترل سر در وضعیت دمر (12، 17)</a:t>
            </a:r>
            <a:endParaRPr lang="en-US" sz="2800" b="1" dirty="0" smtClean="0">
              <a:cs typeface="B Nazanin" pitchFamily="2" charset="-78"/>
            </a:endParaRPr>
          </a:p>
          <a:p>
            <a:pPr algn="r" rtl="1"/>
            <a:r>
              <a:rPr lang="fa-IR" sz="2800" b="1" dirty="0" smtClean="0">
                <a:cs typeface="B Nazanin" pitchFamily="2" charset="-78"/>
              </a:rPr>
              <a:t>مجموعه  كنترل سر دروضعیت قائم (3، 4، 9)</a:t>
            </a:r>
            <a:endParaRPr lang="en-US" sz="2800" b="1" dirty="0" smtClean="0">
              <a:cs typeface="B Nazanin" pitchFamily="2" charset="-78"/>
            </a:endParaRPr>
          </a:p>
          <a:p>
            <a:pPr algn="r" rtl="1"/>
            <a:r>
              <a:rPr lang="fa-IR" sz="2800" b="1" dirty="0" smtClean="0">
                <a:cs typeface="B Nazanin" pitchFamily="2" charset="-78"/>
              </a:rPr>
              <a:t>مجموعه  چهار دست و پایی (30، 31، 34)</a:t>
            </a:r>
            <a:endParaRPr lang="en-US" sz="2800" b="1" dirty="0" smtClean="0">
              <a:cs typeface="B Nazanin" pitchFamily="2" charset="-78"/>
            </a:endParaRPr>
          </a:p>
          <a:p>
            <a:pPr algn="r" rtl="1"/>
            <a:r>
              <a:rPr lang="fa-IR" sz="2800" b="1" dirty="0" smtClean="0">
                <a:cs typeface="B Nazanin" pitchFamily="2" charset="-78"/>
              </a:rPr>
              <a:t>مجموعه  بالا آوردن تنه در وضعیت دمر (15، 18، 21)</a:t>
            </a:r>
            <a:endParaRPr lang="en-US" sz="2800" b="1" dirty="0" smtClean="0">
              <a:cs typeface="B Nazanin" pitchFamily="2" charset="-78"/>
            </a:endParaRPr>
          </a:p>
          <a:p>
            <a:pPr algn="r" rtl="1"/>
            <a:r>
              <a:rPr lang="fa-IR" sz="2800" b="1" dirty="0" smtClean="0">
                <a:cs typeface="B Nazanin" pitchFamily="2" charset="-78"/>
              </a:rPr>
              <a:t>مجموعه  پرش به جلو (59، 72)</a:t>
            </a:r>
            <a:endParaRPr lang="en-US" sz="2800" b="1" dirty="0" smtClean="0">
              <a:cs typeface="B Nazanin" pitchFamily="2" charset="-78"/>
            </a:endParaRPr>
          </a:p>
          <a:p>
            <a:pPr algn="r" rtl="1"/>
            <a:r>
              <a:rPr lang="fa-IR" sz="2800" b="1" dirty="0" smtClean="0">
                <a:cs typeface="B Nazanin" pitchFamily="2" charset="-78"/>
              </a:rPr>
              <a:t>مجموعه  نشستن با كمك (16، 19)</a:t>
            </a:r>
            <a:endParaRPr lang="en-US" sz="2800" b="1" dirty="0" smtClean="0">
              <a:cs typeface="B Nazanin" pitchFamily="2" charset="-78"/>
            </a:endParaRPr>
          </a:p>
          <a:p>
            <a:pPr algn="r" rtl="1"/>
            <a:r>
              <a:rPr lang="fa-IR" sz="2800" b="1" dirty="0" smtClean="0">
                <a:cs typeface="B Nazanin" pitchFamily="2" charset="-78"/>
              </a:rPr>
              <a:t>مجموعه  نشستن بدون كمك (22، 26)</a:t>
            </a:r>
            <a:endParaRPr lang="en-US" sz="2800" b="1" dirty="0" smtClean="0">
              <a:cs typeface="B Nazanin" pitchFamily="2" charset="-78"/>
            </a:endParaRPr>
          </a:p>
          <a:p>
            <a:pPr algn="r" rtl="1"/>
            <a:r>
              <a:rPr lang="fa-IR" sz="2800" b="1" dirty="0" smtClean="0">
                <a:cs typeface="B Nazanin" pitchFamily="2" charset="-78"/>
              </a:rPr>
              <a:t>مجموعه  برخاستن (41، 46)</a:t>
            </a:r>
            <a:endParaRPr lang="en-US" sz="2800" b="1" dirty="0" smtClean="0">
              <a:cs typeface="B Nazanin" pitchFamily="2" charset="-78"/>
            </a:endParaRPr>
          </a:p>
          <a:p>
            <a:pPr algn="r" rtl="1"/>
            <a:r>
              <a:rPr lang="fa-IR" sz="2800" b="1" dirty="0" smtClean="0">
                <a:cs typeface="B Nazanin" pitchFamily="2" charset="-78"/>
              </a:rPr>
              <a:t>مجموعه  پایین آمدن از پلکان (49، 58، 67)</a:t>
            </a:r>
            <a:endParaRPr lang="en-US" sz="2800" b="1" dirty="0" smtClean="0">
              <a:cs typeface="B Nazanin" pitchFamily="2" charset="-78"/>
            </a:endParaRPr>
          </a:p>
          <a:p>
            <a:pPr algn="r" rtl="1"/>
            <a:r>
              <a:rPr lang="fa-IR" sz="2800" b="1" dirty="0" smtClean="0">
                <a:cs typeface="B Nazanin" pitchFamily="2" charset="-78"/>
              </a:rPr>
              <a:t>مجموعه  راه رفتن (37، 42، 43)</a:t>
            </a:r>
            <a:endParaRPr lang="en-US" sz="2800" b="1" dirty="0" smtClean="0">
              <a:cs typeface="B Nazanin" pitchFamily="2" charset="-78"/>
            </a:endParaRPr>
          </a:p>
          <a:p>
            <a:pPr algn="r" rtl="1"/>
            <a:r>
              <a:rPr lang="fa-IR" b="1" dirty="0" smtClean="0">
                <a:cs typeface="B Nazanin" pitchFamily="2" charset="-78"/>
              </a:rPr>
              <a:t>مجموعه  بالا رفتن از پلکان (47، 57، 6</a:t>
            </a:r>
            <a:r>
              <a:rPr lang="fa-IR" dirty="0" smtClean="0">
                <a:cs typeface="B Nazanin" pitchFamily="2" charset="-78"/>
              </a:rPr>
              <a:t>4)</a:t>
            </a:r>
            <a:endParaRPr lang="en-US" dirty="0" smtClean="0">
              <a:cs typeface="B Nazanin" pitchFamily="2" charset="-78"/>
            </a:endParaRPr>
          </a:p>
          <a:p>
            <a:pPr algn="just" rtl="1"/>
            <a:endParaRPr lang="en-US" dirty="0" smtClean="0"/>
          </a:p>
          <a:p>
            <a:pPr algn="r" rtl="1"/>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26</a:t>
            </a:fld>
            <a:endParaRPr lang="en-US"/>
          </a:p>
        </p:txBody>
      </p:sp>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PEDIA01-04-001"/>
          <p:cNvPicPr>
            <a:picLocks noGrp="1" noChangeAspect="1" noChangeArrowheads="1"/>
          </p:cNvPicPr>
          <p:nvPr>
            <p:ph/>
          </p:nvPr>
        </p:nvPicPr>
        <p:blipFill>
          <a:blip r:embed="rId2" cstate="print">
            <a:extLst>
              <a:ext uri="{28A0092B-C50C-407E-A947-70E740481C1C}">
                <a14:useLocalDpi xmlns:a14="http://schemas.microsoft.com/office/drawing/2010/main" val="0"/>
              </a:ext>
            </a:extLst>
          </a:blip>
          <a:srcRect/>
          <a:stretch>
            <a:fillRect/>
          </a:stretch>
        </p:blipFill>
        <p:spPr>
          <a:xfrm>
            <a:off x="0" y="1447800"/>
            <a:ext cx="8153400" cy="5410200"/>
          </a:xfrm>
        </p:spPr>
      </p:pic>
    </p:spTree>
    <p:extLst>
      <p:ext uri="{BB962C8B-B14F-4D97-AF65-F5344CB8AC3E}">
        <p14:creationId xmlns:p14="http://schemas.microsoft.com/office/powerpoint/2010/main" val="1872896495"/>
      </p:ext>
    </p:extLst>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scan0005"/>
          <p:cNvPicPr>
            <a:picLocks noGrp="1" noChangeAspect="1" noChangeArrowheads="1"/>
          </p:cNvPicPr>
          <p:nvPr>
            <p:ph/>
          </p:nvPr>
        </p:nvPicPr>
        <p:blipFill>
          <a:blip r:embed="rId2" cstate="print">
            <a:extLst>
              <a:ext uri="{28A0092B-C50C-407E-A947-70E740481C1C}">
                <a14:useLocalDpi xmlns:a14="http://schemas.microsoft.com/office/drawing/2010/main" val="0"/>
              </a:ext>
            </a:extLst>
          </a:blip>
          <a:srcRect t="8681"/>
          <a:stretch>
            <a:fillRect/>
          </a:stretch>
        </p:blipFill>
        <p:spPr bwMode="auto">
          <a:xfrm>
            <a:off x="152400" y="914400"/>
            <a:ext cx="80772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pPr>
              <a:defRPr/>
            </a:pPr>
            <a:fld id="{0104527B-7694-4C94-B010-E8ECACF9694E}" type="slidenum">
              <a:rPr lang="ar-SA" smtClean="0">
                <a:solidFill>
                  <a:srgbClr val="04617B">
                    <a:shade val="90000"/>
                  </a:srgbClr>
                </a:solidFill>
              </a:rPr>
              <a:pPr>
                <a:defRPr/>
              </a:pPr>
              <a:t>28</a:t>
            </a:fld>
            <a:endParaRPr lang="en-US">
              <a:solidFill>
                <a:srgbClr val="04617B">
                  <a:shade val="90000"/>
                </a:srgbClr>
              </a:solidFill>
            </a:endParaRPr>
          </a:p>
        </p:txBody>
      </p:sp>
      <p:sp>
        <p:nvSpPr>
          <p:cNvPr id="7" name="Title 1"/>
          <p:cNvSpPr txBox="1">
            <a:spLocks/>
          </p:cNvSpPr>
          <p:nvPr/>
        </p:nvSpPr>
        <p:spPr>
          <a:xfrm>
            <a:off x="457200" y="320040"/>
            <a:ext cx="7239000" cy="746760"/>
          </a:xfrm>
          <a:prstGeom prst="rect">
            <a:avLst/>
          </a:prstGeom>
        </p:spPr>
        <p:txBody>
          <a:bodyPr vert="horz">
            <a:normAutofit fontScale="37500" lnSpcReduction="20000"/>
          </a:bodyPr>
          <a:lstStyle/>
          <a:p>
            <a:pPr marL="274320" marR="0" lvl="0" indent="-274320" algn="ctr" defTabSz="914400" rtl="1" eaLnBrk="1" fontAlgn="auto" latinLnBrk="0" hangingPunct="1">
              <a:lnSpc>
                <a:spcPct val="100000"/>
              </a:lnSpc>
              <a:spcBef>
                <a:spcPts val="600"/>
              </a:spcBef>
              <a:spcAft>
                <a:spcPts val="0"/>
              </a:spcAft>
              <a:buClr>
                <a:schemeClr val="tx2"/>
              </a:buClr>
              <a:buSzPct val="73000"/>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B Nazanin" pitchFamily="2" charset="-78"/>
              </a:rPr>
              <a:t/>
            </a:r>
            <a:br>
              <a:rPr kumimoji="0" lang="en-US" sz="2600" b="0" i="0" u="none" strike="noStrike" kern="1200" cap="none" spc="0" normalizeH="0" baseline="0" noProof="0" dirty="0" smtClean="0">
                <a:ln>
                  <a:noFill/>
                </a:ln>
                <a:solidFill>
                  <a:schemeClr val="tx1"/>
                </a:solidFill>
                <a:effectLst/>
                <a:uLnTx/>
                <a:uFillTx/>
                <a:latin typeface="+mn-lt"/>
                <a:ea typeface="+mn-ea"/>
                <a:cs typeface="B Nazanin" pitchFamily="2" charset="-78"/>
              </a:rPr>
            </a:br>
            <a:r>
              <a:rPr kumimoji="0" lang="en-US" sz="2600" b="0" i="1" u="none" strike="noStrike" kern="1200" cap="none" spc="0" normalizeH="0" baseline="0" noProof="0" dirty="0" smtClean="0">
                <a:ln>
                  <a:noFill/>
                </a:ln>
                <a:solidFill>
                  <a:schemeClr val="tx1"/>
                </a:solidFill>
                <a:effectLst/>
                <a:uLnTx/>
                <a:uFillTx/>
                <a:latin typeface="+mn-lt"/>
                <a:ea typeface="+mn-ea"/>
                <a:cs typeface="+mn-cs"/>
              </a:rPr>
              <a:t/>
            </a:r>
            <a:br>
              <a:rPr kumimoji="0" lang="en-US" sz="2600" b="0" i="1" u="none" strike="noStrike" kern="1200" cap="none" spc="0" normalizeH="0" baseline="0" noProof="0" dirty="0" smtClean="0">
                <a:ln>
                  <a:noFill/>
                </a:ln>
                <a:solidFill>
                  <a:schemeClr val="tx1"/>
                </a:solidFill>
                <a:effectLst/>
                <a:uLnTx/>
                <a:uFillTx/>
                <a:latin typeface="+mn-lt"/>
                <a:ea typeface="+mn-ea"/>
                <a:cs typeface="+mn-cs"/>
              </a:rPr>
            </a:br>
            <a:r>
              <a:rPr kumimoji="0" lang="fa-IR" sz="7100" b="0" i="0" u="none" strike="noStrike" kern="1200" cap="none" spc="0" normalizeH="0" baseline="0" noProof="0" dirty="0" smtClean="0">
                <a:ln>
                  <a:noFill/>
                </a:ln>
                <a:solidFill>
                  <a:schemeClr val="tx2"/>
                </a:solidFill>
                <a:effectLst/>
                <a:uLnTx/>
                <a:uFillTx/>
                <a:cs typeface="B Titr" pitchFamily="2" charset="-78"/>
              </a:rPr>
              <a:t>تکامل ایستادن و راه رفتن</a:t>
            </a:r>
            <a:endParaRPr kumimoji="0" lang="en-US" sz="7100" b="0" i="0" u="none" strike="noStrike" kern="1200" cap="none" spc="0" normalizeH="0" baseline="0" noProof="0" dirty="0">
              <a:ln>
                <a:noFill/>
              </a:ln>
              <a:solidFill>
                <a:schemeClr val="tx2"/>
              </a:solidFill>
              <a:effectLst/>
              <a:uLnTx/>
              <a:uFillTx/>
              <a:cs typeface="B Titr" pitchFamily="2" charset="-78"/>
            </a:endParaRPr>
          </a:p>
        </p:txBody>
      </p:sp>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p:extLst>
              <p:ext uri="{D42A27DB-BD31-4B8C-83A1-F6EECF244321}">
                <p14:modId xmlns:p14="http://schemas.microsoft.com/office/powerpoint/2010/main" val="742805880"/>
              </p:ext>
            </p:extLst>
          </p:nvPr>
        </p:nvGraphicFramePr>
        <p:xfrm>
          <a:off x="85725" y="90931"/>
          <a:ext cx="7905750" cy="2170448"/>
        </p:xfrm>
        <a:graphic>
          <a:graphicData uri="http://schemas.openxmlformats.org/drawingml/2006/table">
            <a:tbl>
              <a:tblPr rtl="1" firstRow="1" firstCol="1" lastRow="1" lastCol="1" bandRow="1" bandCol="1"/>
              <a:tblGrid>
                <a:gridCol w="747629"/>
                <a:gridCol w="747629"/>
                <a:gridCol w="2408063"/>
                <a:gridCol w="1305744"/>
                <a:gridCol w="1354428"/>
                <a:gridCol w="1342257"/>
              </a:tblGrid>
              <a:tr h="282079">
                <a:tc rowSpan="2">
                  <a:txBody>
                    <a:bodyPr/>
                    <a:lstStyle/>
                    <a:p>
                      <a:pPr algn="r" rtl="1">
                        <a:lnSpc>
                          <a:spcPct val="115000"/>
                        </a:lnSpc>
                        <a:spcBef>
                          <a:spcPts val="200"/>
                        </a:spcBef>
                        <a:spcAft>
                          <a:spcPts val="0"/>
                        </a:spcAft>
                      </a:pPr>
                      <a:r>
                        <a:rPr lang="fa-IR" sz="1600" b="1" i="1" dirty="0">
                          <a:solidFill>
                            <a:srgbClr val="365F91"/>
                          </a:solidFill>
                          <a:effectLst/>
                          <a:latin typeface="B Tir"/>
                          <a:ea typeface="Times New Roman" panose="02020603050405020304" pitchFamily="18" charset="0"/>
                          <a:cs typeface="Times New Roman" panose="02020603050405020304" pitchFamily="18" charset="0"/>
                        </a:rPr>
                        <a:t> </a:t>
                      </a:r>
                      <a:endParaRPr lang="en-US" sz="1600" b="1" i="1" dirty="0">
                        <a:solidFill>
                          <a:srgbClr val="365F91"/>
                        </a:solidFill>
                        <a:effectLst/>
                        <a:latin typeface="B Tir"/>
                        <a:ea typeface="Times New Roman" panose="02020603050405020304" pitchFamily="18" charset="0"/>
                        <a:cs typeface="Times New Roman" panose="02020603050405020304" pitchFamily="18" charset="0"/>
                      </a:endParaRPr>
                    </a:p>
                  </a:txBody>
                  <a:tcPr marL="64434" marR="64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algn="ctr" rtl="1">
                        <a:lnSpc>
                          <a:spcPct val="115000"/>
                        </a:lnSpc>
                        <a:spcBef>
                          <a:spcPts val="200"/>
                        </a:spcBef>
                        <a:spcAft>
                          <a:spcPts val="0"/>
                        </a:spcAft>
                      </a:pPr>
                      <a:r>
                        <a:rPr lang="fa-IR" sz="1600" b="1" i="1" dirty="0">
                          <a:solidFill>
                            <a:srgbClr val="365F91"/>
                          </a:solidFill>
                          <a:effectLst/>
                          <a:latin typeface="B Tir"/>
                          <a:ea typeface="Times New Roman" panose="02020603050405020304" pitchFamily="18" charset="0"/>
                          <a:cs typeface="Times New Roman" panose="02020603050405020304" pitchFamily="18" charset="0"/>
                        </a:rPr>
                        <a:t>۲۲</a:t>
                      </a:r>
                      <a:endParaRPr lang="en-US" sz="1600" b="1" i="1" dirty="0">
                        <a:solidFill>
                          <a:srgbClr val="365F9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74320" algn="ctr" rtl="1">
                        <a:lnSpc>
                          <a:spcPct val="115000"/>
                        </a:lnSpc>
                        <a:spcBef>
                          <a:spcPts val="2400"/>
                        </a:spcBef>
                        <a:spcAft>
                          <a:spcPts val="0"/>
                        </a:spcAft>
                      </a:pPr>
                      <a:r>
                        <a:rPr lang="ar-SA" sz="1600" b="1" kern="0" dirty="0">
                          <a:solidFill>
                            <a:schemeClr val="tx1"/>
                          </a:solidFill>
                          <a:effectLst/>
                          <a:latin typeface="B Tir"/>
                          <a:ea typeface="Times New Roman" panose="02020603050405020304" pitchFamily="18" charset="0"/>
                          <a:cs typeface="Times New Roman" panose="02020603050405020304" pitchFamily="18" charset="0"/>
                        </a:rPr>
                        <a:t>مجموعه سوالات بدون کمک می نشیند: ۵ ثانیه</a:t>
                      </a:r>
                      <a:endParaRPr lang="en-US" sz="1600" b="1" kern="0"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79572">
                <a:tc vMerge="1">
                  <a:txBody>
                    <a:bodyPr/>
                    <a:lstStyle/>
                    <a:p>
                      <a:endParaRPr lang="en-US"/>
                    </a:p>
                  </a:txBody>
                  <a:tcPr/>
                </a:tc>
                <a:tc vMerge="1">
                  <a:txBody>
                    <a:bodyPr/>
                    <a:lstStyle/>
                    <a:p>
                      <a:endParaRPr lang="en-US"/>
                    </a:p>
                  </a:txBody>
                  <a:tcPr/>
                </a:tc>
                <a:tc>
                  <a:txBody>
                    <a:bodyPr/>
                    <a:lstStyle/>
                    <a:p>
                      <a:pPr algn="ctr" rtl="1">
                        <a:lnSpc>
                          <a:spcPct val="115000"/>
                        </a:lnSpc>
                        <a:spcBef>
                          <a:spcPts val="10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وضعیت</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ابزار</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دفعات آزمون</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زمان</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13079">
                <a:tc rowSpan="2">
                  <a:txBody>
                    <a:bodyPr/>
                    <a:lstStyle/>
                    <a:p>
                      <a:pPr algn="ctr" rtl="1">
                        <a:lnSpc>
                          <a:spcPct val="115000"/>
                        </a:lnSpc>
                        <a:spcAft>
                          <a:spcPts val="1000"/>
                        </a:spcAft>
                      </a:pPr>
                      <a:r>
                        <a:rPr lang="fa-IR" sz="1600" b="1" dirty="0">
                          <a:effectLst/>
                          <a:latin typeface="B Tir"/>
                          <a:ea typeface="Calibri" panose="020F0502020204030204" pitchFamily="34" charset="0"/>
                          <a:cs typeface="B Mitra" panose="00000400000000000000" pitchFamily="2" charset="-78"/>
                        </a:rPr>
                        <a:t> </a:t>
                      </a:r>
                      <a:endParaRPr lang="en-US" sz="1600" b="1" dirty="0">
                        <a:effectLst/>
                        <a:latin typeface="B Tir"/>
                        <a:ea typeface="Calibri" panose="020F0502020204030204" pitchFamily="34" charset="0"/>
                        <a:cs typeface="Arial" panose="020B0604020202020204" pitchFamily="34" charset="0"/>
                      </a:endParaRPr>
                    </a:p>
                  </a:txBody>
                  <a:tcPr marL="64434" marR="64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نشسته</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کرونومتر</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۱</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۵ ثانیه</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690">
                <a:tc vMerge="1">
                  <a:txBody>
                    <a:bodyPr/>
                    <a:lstStyle/>
                    <a:p>
                      <a:endParaRPr lang="en-US"/>
                    </a:p>
                  </a:txBody>
                  <a:tcPr/>
                </a:tc>
                <a:tc vMerge="1">
                  <a:txBody>
                    <a:bodyPr/>
                    <a:lstStyle/>
                    <a:p>
                      <a:endParaRPr lang="en-US"/>
                    </a:p>
                  </a:txBody>
                  <a:tcPr/>
                </a:tc>
                <a:tc rowSpan="3">
                  <a:txBody>
                    <a:bodyPr/>
                    <a:lstStyle/>
                    <a:p>
                      <a:pPr algn="ctr" rtl="1">
                        <a:lnSpc>
                          <a:spcPct val="115000"/>
                        </a:lnSpc>
                        <a:spcBef>
                          <a:spcPts val="10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مجموعه سوالات</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rowSpan="3" gridSpan="3">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۲۲ (۵ ثانیه)، ۲۶ (۳۰ ثانیه)</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hMerge="1">
                  <a:txBody>
                    <a:bodyPr/>
                    <a:lstStyle/>
                    <a:p>
                      <a:endParaRPr lang="en-US"/>
                    </a:p>
                  </a:txBody>
                  <a:tcPr/>
                </a:tc>
                <a:tc rowSpan="3" hMerge="1">
                  <a:txBody>
                    <a:bodyPr/>
                    <a:lstStyle/>
                    <a:p>
                      <a:endParaRPr lang="en-US"/>
                    </a:p>
                  </a:txBody>
                  <a:tcPr/>
                </a:tc>
              </a:tr>
              <a:tr h="663768">
                <a:tc>
                  <a:txBody>
                    <a:bodyPr/>
                    <a:lstStyle/>
                    <a:p>
                      <a:pPr algn="ctr" rtl="1">
                        <a:lnSpc>
                          <a:spcPct val="115000"/>
                        </a:lnSpc>
                        <a:spcAft>
                          <a:spcPts val="1000"/>
                        </a:spcAft>
                      </a:pPr>
                      <a:r>
                        <a:rPr lang="fa-IR" sz="1600" b="1" dirty="0">
                          <a:effectLst/>
                          <a:latin typeface="B Tir"/>
                          <a:ea typeface="Calibri" panose="020F0502020204030204" pitchFamily="34" charset="0"/>
                          <a:cs typeface="B Mitra" panose="00000400000000000000" pitchFamily="2" charset="-78"/>
                        </a:rPr>
                        <a:t> </a:t>
                      </a:r>
                      <a:endParaRPr lang="en-US" sz="1600" b="1" dirty="0">
                        <a:effectLst/>
                        <a:latin typeface="B Tir"/>
                        <a:ea typeface="Calibri" panose="020F0502020204030204" pitchFamily="34" charset="0"/>
                        <a:cs typeface="Arial" panose="020B0604020202020204" pitchFamily="34" charset="0"/>
                      </a:endParaRPr>
                    </a:p>
                  </a:txBody>
                  <a:tcPr marL="64434" marR="64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pPr algn="ctr" rtl="1">
                        <a:lnSpc>
                          <a:spcPct val="115000"/>
                        </a:lnSpc>
                        <a:spcBef>
                          <a:spcPts val="200"/>
                        </a:spcBef>
                        <a:spcAft>
                          <a:spcPts val="0"/>
                        </a:spcAft>
                      </a:pP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vMerge="1">
                  <a:txBody>
                    <a:bodyPr/>
                    <a:lstStyle/>
                    <a:p>
                      <a:pPr algn="ctr" rtl="1">
                        <a:lnSpc>
                          <a:spcPct val="115000"/>
                        </a:lnSpc>
                        <a:spcBef>
                          <a:spcPts val="200"/>
                        </a:spcBef>
                        <a:spcAft>
                          <a:spcPts val="0"/>
                        </a:spcAft>
                      </a:pP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pPr algn="ctr" rtl="1">
                        <a:lnSpc>
                          <a:spcPct val="115000"/>
                        </a:lnSpc>
                        <a:spcBef>
                          <a:spcPts val="200"/>
                        </a:spcBef>
                        <a:spcAft>
                          <a:spcPts val="0"/>
                        </a:spcAft>
                      </a:pP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pPr algn="ctr" rtl="1">
                        <a:lnSpc>
                          <a:spcPct val="115000"/>
                        </a:lnSpc>
                        <a:spcBef>
                          <a:spcPts val="200"/>
                        </a:spcBef>
                        <a:spcAft>
                          <a:spcPts val="0"/>
                        </a:spcAft>
                      </a:pP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481">
                <a:tc>
                  <a:txBody>
                    <a:bodyPr/>
                    <a:lstStyle/>
                    <a:p>
                      <a:pPr algn="ctr" rtl="1">
                        <a:lnSpc>
                          <a:spcPct val="115000"/>
                        </a:lnSpc>
                        <a:spcAft>
                          <a:spcPts val="1000"/>
                        </a:spcAft>
                      </a:pPr>
                      <a:r>
                        <a:rPr lang="fa-IR" sz="1600" b="1" dirty="0">
                          <a:effectLst/>
                          <a:latin typeface="B Tir"/>
                          <a:ea typeface="Calibri" panose="020F0502020204030204" pitchFamily="34" charset="0"/>
                          <a:cs typeface="B Mitra" panose="00000400000000000000" pitchFamily="2" charset="-78"/>
                        </a:rPr>
                        <a:t> </a:t>
                      </a:r>
                      <a:endParaRPr lang="en-US" sz="1600" b="1" dirty="0">
                        <a:effectLst/>
                        <a:latin typeface="B Tir"/>
                        <a:ea typeface="Calibri" panose="020F0502020204030204" pitchFamily="34" charset="0"/>
                        <a:cs typeface="Arial" panose="020B0604020202020204" pitchFamily="34" charset="0"/>
                      </a:endParaRPr>
                    </a:p>
                  </a:txBody>
                  <a:tcPr marL="64434" marR="64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pPr algn="ctr" rtl="1">
                        <a:lnSpc>
                          <a:spcPct val="115000"/>
                        </a:lnSpc>
                        <a:spcBef>
                          <a:spcPts val="1000"/>
                        </a:spcBef>
                        <a:spcAft>
                          <a:spcPts val="0"/>
                        </a:spcAft>
                      </a:pP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3" vMerge="1">
                  <a:txBody>
                    <a:bodyPr/>
                    <a:lstStyle/>
                    <a:p>
                      <a:pPr algn="ctr" rtl="1">
                        <a:lnSpc>
                          <a:spcPct val="115000"/>
                        </a:lnSpc>
                        <a:spcBef>
                          <a:spcPts val="200"/>
                        </a:spcBef>
                        <a:spcAft>
                          <a:spcPts val="0"/>
                        </a:spcAft>
                      </a:pP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4434" marR="644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endParaRPr lang="en-US"/>
                    </a:p>
                  </a:txBody>
                  <a:tcPr/>
                </a:tc>
                <a:tc hMerge="1" vMerge="1">
                  <a:txBody>
                    <a:bodyPr/>
                    <a:lstStyle/>
                    <a:p>
                      <a:endParaRPr lang="en-US"/>
                    </a:p>
                  </a:txBody>
                  <a:tcPr/>
                </a:tc>
              </a:tr>
            </a:tbl>
          </a:graphicData>
        </a:graphic>
      </p:graphicFrame>
      <p:sp>
        <p:nvSpPr>
          <p:cNvPr id="5" name="Slide Number Placeholder 4"/>
          <p:cNvSpPr>
            <a:spLocks noGrp="1"/>
          </p:cNvSpPr>
          <p:nvPr>
            <p:ph type="sldNum" sz="quarter" idx="12"/>
          </p:nvPr>
        </p:nvSpPr>
        <p:spPr/>
        <p:txBody>
          <a:bodyPr/>
          <a:lstStyle/>
          <a:p>
            <a:pPr>
              <a:defRPr/>
            </a:pPr>
            <a:fld id="{0104527B-7694-4C94-B010-E8ECACF9694E}" type="slidenum">
              <a:rPr lang="ar-SA" smtClean="0">
                <a:solidFill>
                  <a:srgbClr val="04617B">
                    <a:shade val="90000"/>
                  </a:srgbClr>
                </a:solidFill>
              </a:rPr>
              <a:pPr>
                <a:defRPr/>
              </a:pPr>
              <a:t>29</a:t>
            </a:fld>
            <a:endParaRPr lang="en-US">
              <a:solidFill>
                <a:srgbClr val="04617B">
                  <a:shade val="90000"/>
                </a:srgbClr>
              </a:solidFill>
            </a:endParaRPr>
          </a:p>
        </p:txBody>
      </p:sp>
      <p:pic>
        <p:nvPicPr>
          <p:cNvPr id="14" name="Picture 13"/>
          <p:cNvPicPr/>
          <p:nvPr/>
        </p:nvPicPr>
        <p:blipFill>
          <a:blip r:embed="rId2" cstate="print">
            <a:extLst>
              <a:ext uri="{28A0092B-C50C-407E-A947-70E740481C1C}">
                <a14:useLocalDpi xmlns:a14="http://schemas.microsoft.com/office/drawing/2010/main" val="0"/>
              </a:ext>
            </a:extLst>
          </a:blip>
          <a:srcRect l="6451" t="50458" r="74460" b="26266"/>
          <a:stretch>
            <a:fillRect/>
          </a:stretch>
        </p:blipFill>
        <p:spPr bwMode="auto">
          <a:xfrm>
            <a:off x="7391400" y="1447800"/>
            <a:ext cx="533400" cy="457200"/>
          </a:xfrm>
          <a:prstGeom prst="rect">
            <a:avLst/>
          </a:prstGeom>
          <a:noFill/>
          <a:ln>
            <a:noFill/>
          </a:ln>
        </p:spPr>
      </p:pic>
      <p:graphicFrame>
        <p:nvGraphicFramePr>
          <p:cNvPr id="10" name="Table 9"/>
          <p:cNvGraphicFramePr>
            <a:graphicFrameLocks noGrp="1"/>
          </p:cNvGraphicFramePr>
          <p:nvPr>
            <p:extLst>
              <p:ext uri="{D42A27DB-BD31-4B8C-83A1-F6EECF244321}">
                <p14:modId xmlns:p14="http://schemas.microsoft.com/office/powerpoint/2010/main" val="3866935143"/>
              </p:ext>
            </p:extLst>
          </p:nvPr>
        </p:nvGraphicFramePr>
        <p:xfrm>
          <a:off x="85725" y="2286000"/>
          <a:ext cx="7915739" cy="2133600"/>
        </p:xfrm>
        <a:graphic>
          <a:graphicData uri="http://schemas.openxmlformats.org/drawingml/2006/table">
            <a:tbl>
              <a:tblPr rtl="1" firstRow="1" firstCol="1" lastRow="1" lastCol="1" bandRow="1" bandCol="1"/>
              <a:tblGrid>
                <a:gridCol w="1524607"/>
                <a:gridCol w="2419671"/>
                <a:gridCol w="1198756"/>
                <a:gridCol w="1406912"/>
                <a:gridCol w="1365793"/>
              </a:tblGrid>
              <a:tr h="751586">
                <a:tc rowSpan="3">
                  <a:txBody>
                    <a:bodyPr/>
                    <a:lstStyle/>
                    <a:p>
                      <a:pPr marL="0" marR="0" indent="0" algn="ctr" defTabSz="914400" rtl="1" eaLnBrk="1" fontAlgn="auto" latinLnBrk="0" hangingPunct="1">
                        <a:lnSpc>
                          <a:spcPct val="115000"/>
                        </a:lnSpc>
                        <a:spcBef>
                          <a:spcPts val="200"/>
                        </a:spcBef>
                        <a:spcAft>
                          <a:spcPts val="0"/>
                        </a:spcAft>
                        <a:buClrTx/>
                        <a:buSzTx/>
                        <a:buFontTx/>
                        <a:buNone/>
                        <a:tabLst/>
                        <a:defRPr/>
                      </a:pPr>
                      <a:r>
                        <a:rPr lang="fa-IR" sz="1600" b="1" i="1" dirty="0" smtClean="0">
                          <a:solidFill>
                            <a:schemeClr val="tx1"/>
                          </a:solidFill>
                          <a:effectLst/>
                          <a:latin typeface="B Tir"/>
                          <a:ea typeface="Times New Roman" panose="02020603050405020304" pitchFamily="18" charset="0"/>
                          <a:cs typeface="Times New Roman" panose="02020603050405020304" pitchFamily="18" charset="0"/>
                        </a:rPr>
                        <a:t>۲۳</a:t>
                      </a:r>
                      <a:endParaRPr lang="en-US" sz="1600" b="1" i="1" dirty="0" smtClean="0">
                        <a:solidFill>
                          <a:schemeClr val="tx1"/>
                        </a:solidFill>
                        <a:effectLst/>
                        <a:latin typeface="B Tir"/>
                        <a:ea typeface="Times New Roman" panose="02020603050405020304" pitchFamily="18" charset="0"/>
                        <a:cs typeface="Times New Roman" panose="02020603050405020304" pitchFamily="18" charset="0"/>
                      </a:endParaRPr>
                    </a:p>
                    <a:p>
                      <a:pPr algn="ctr" rtl="1">
                        <a:lnSpc>
                          <a:spcPct val="115000"/>
                        </a:lnSpc>
                        <a:spcBef>
                          <a:spcPts val="200"/>
                        </a:spcBef>
                        <a:spcAft>
                          <a:spcPts val="0"/>
                        </a:spcAft>
                      </a:pPr>
                      <a:endParaRPr lang="en-US" sz="1600" b="1" i="1" dirty="0">
                        <a:solidFill>
                          <a:schemeClr val="tx1"/>
                        </a:solidFill>
                        <a:effectLst/>
                        <a:latin typeface="B Tir"/>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74320" algn="ctr" rtl="1">
                        <a:lnSpc>
                          <a:spcPct val="115000"/>
                        </a:lnSpc>
                        <a:spcBef>
                          <a:spcPts val="2400"/>
                        </a:spcBef>
                        <a:spcAft>
                          <a:spcPts val="0"/>
                        </a:spcAft>
                      </a:pPr>
                      <a:r>
                        <a:rPr lang="ar-SA" sz="1600" b="1" kern="0">
                          <a:solidFill>
                            <a:schemeClr val="tx1"/>
                          </a:solidFill>
                          <a:effectLst/>
                          <a:latin typeface="B Tir"/>
                          <a:ea typeface="Times New Roman" panose="02020603050405020304" pitchFamily="18" charset="0"/>
                          <a:cs typeface="Times New Roman" panose="02020603050405020304" pitchFamily="18" charset="0"/>
                        </a:rPr>
                        <a:t>خودش را بالا می‌‌کشد تا بنشیند</a:t>
                      </a:r>
                      <a:endParaRPr lang="en-US" sz="1600" b="1" kern="0">
                        <a:solidFill>
                          <a:schemeClr val="tx1"/>
                        </a:solidFill>
                        <a:effectLst/>
                        <a:latin typeface="B Tir"/>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751586">
                <a:tc vMerge="1">
                  <a:txBody>
                    <a:bodyPr/>
                    <a:lstStyle/>
                    <a:p>
                      <a:endParaRPr lang="en-US"/>
                    </a:p>
                  </a:txBody>
                  <a:tcPr/>
                </a:tc>
                <a:tc>
                  <a:txBody>
                    <a:bodyPr/>
                    <a:lstStyle/>
                    <a:p>
                      <a:pPr algn="ctr" rtl="1">
                        <a:lnSpc>
                          <a:spcPct val="115000"/>
                        </a:lnSpc>
                        <a:spcBef>
                          <a:spcPts val="10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وضعیت</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ابزار</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دفعات آزمون</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B Tir"/>
                          <a:ea typeface="Times New Roman" panose="02020603050405020304" pitchFamily="18" charset="0"/>
                          <a:cs typeface="Times New Roman" panose="02020603050405020304" pitchFamily="18" charset="0"/>
                        </a:rPr>
                        <a:t>زمان</a:t>
                      </a:r>
                      <a:endParaRPr lang="en-US" sz="1600" b="1">
                        <a:solidFill>
                          <a:schemeClr val="tx1"/>
                        </a:solidFill>
                        <a:effectLst/>
                        <a:latin typeface="B Tir"/>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630428">
                <a:tc vMerge="1">
                  <a:txBody>
                    <a:bodyPr/>
                    <a:lstStyle/>
                    <a:p>
                      <a:endParaRPr lang="en-US"/>
                    </a:p>
                  </a:txBody>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طاقباز (روی سطح صاف)</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ندارد</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۱</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B Tir"/>
                          <a:ea typeface="Times New Roman" panose="02020603050405020304" pitchFamily="18" charset="0"/>
                          <a:cs typeface="Times New Roman" panose="02020603050405020304" pitchFamily="18" charset="0"/>
                        </a:rPr>
                        <a:t>ندارد</a:t>
                      </a:r>
                      <a:endParaRPr lang="en-US" sz="1600" b="1" dirty="0">
                        <a:solidFill>
                          <a:schemeClr val="tx1"/>
                        </a:solidFill>
                        <a:effectLst/>
                        <a:latin typeface="B Tir"/>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6" name="Picture 15" descr="Description: Image-38"/>
          <p:cNvPicPr/>
          <p:nvPr/>
        </p:nvPicPr>
        <p:blipFill>
          <a:blip r:embed="rId3" cstate="print">
            <a:extLst>
              <a:ext uri="{28A0092B-C50C-407E-A947-70E740481C1C}">
                <a14:useLocalDpi xmlns:a14="http://schemas.microsoft.com/office/drawing/2010/main" val="0"/>
              </a:ext>
            </a:extLst>
          </a:blip>
          <a:srcRect l="4218"/>
          <a:stretch>
            <a:fillRect/>
          </a:stretch>
        </p:blipFill>
        <p:spPr bwMode="auto">
          <a:xfrm>
            <a:off x="6553200" y="3352800"/>
            <a:ext cx="1371600" cy="1078865"/>
          </a:xfrm>
          <a:prstGeom prst="rect">
            <a:avLst/>
          </a:prstGeom>
          <a:noFill/>
          <a:ln>
            <a:noFill/>
          </a:ln>
        </p:spPr>
      </p:pic>
      <p:graphicFrame>
        <p:nvGraphicFramePr>
          <p:cNvPr id="11" name="Table 10"/>
          <p:cNvGraphicFramePr>
            <a:graphicFrameLocks noGrp="1"/>
          </p:cNvGraphicFramePr>
          <p:nvPr>
            <p:extLst>
              <p:ext uri="{D42A27DB-BD31-4B8C-83A1-F6EECF244321}">
                <p14:modId xmlns:p14="http://schemas.microsoft.com/office/powerpoint/2010/main" val="1755334834"/>
              </p:ext>
            </p:extLst>
          </p:nvPr>
        </p:nvGraphicFramePr>
        <p:xfrm>
          <a:off x="76199" y="4572000"/>
          <a:ext cx="7924800" cy="1981200"/>
        </p:xfrm>
        <a:graphic>
          <a:graphicData uri="http://schemas.openxmlformats.org/drawingml/2006/table">
            <a:tbl>
              <a:tblPr rtl="1" firstRow="1" firstCol="1" lastRow="1" lastCol="1" bandRow="1" bandCol="1"/>
              <a:tblGrid>
                <a:gridCol w="1457888"/>
                <a:gridCol w="2543311"/>
                <a:gridCol w="1226508"/>
                <a:gridCol w="1356306"/>
                <a:gridCol w="1340787"/>
              </a:tblGrid>
              <a:tr h="471430">
                <a:tc rowSpan="3">
                  <a:txBody>
                    <a:bodyPr/>
                    <a:lstStyle/>
                    <a:p>
                      <a:pPr algn="ctr" rtl="1">
                        <a:lnSpc>
                          <a:spcPct val="115000"/>
                        </a:lnSpc>
                        <a:spcBef>
                          <a:spcPts val="200"/>
                        </a:spcBef>
                        <a:spcAft>
                          <a:spcPts val="0"/>
                        </a:spcAft>
                      </a:pPr>
                      <a:r>
                        <a:rPr lang="fa-IR" sz="1600" b="0" i="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۲۴</a:t>
                      </a:r>
                      <a:endParaRPr lang="en-US" sz="1600" b="0" i="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74320" algn="ctr" rtl="1">
                        <a:lnSpc>
                          <a:spcPct val="115000"/>
                        </a:lnSpc>
                        <a:spcBef>
                          <a:spcPts val="2400"/>
                        </a:spcBef>
                        <a:spcAft>
                          <a:spcPts val="0"/>
                        </a:spcAft>
                      </a:pPr>
                      <a:r>
                        <a:rPr lang="ar-SA" sz="1600" b="1" kern="0"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پاهایش را با دستانش می‌‌گیرد</a:t>
                      </a:r>
                      <a:endParaRPr lang="en-US" sz="1600" b="1" kern="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1006513">
                <a:tc vMerge="1">
                  <a:txBody>
                    <a:bodyPr/>
                    <a:lstStyle/>
                    <a:p>
                      <a:endParaRPr lang="en-US"/>
                    </a:p>
                  </a:txBody>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وضعیت</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ابزار</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دفعات آزمون</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spcBef>
                          <a:spcPts val="10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زمان</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503257">
                <a:tc vMerge="1">
                  <a:txBody>
                    <a:bodyPr/>
                    <a:lstStyle/>
                    <a:p>
                      <a:endParaRPr lang="en-US"/>
                    </a:p>
                  </a:txBody>
                  <a:tcPr/>
                </a:tc>
                <a:tc>
                  <a:txBody>
                    <a:bodyPr/>
                    <a:lstStyle/>
                    <a:p>
                      <a:pPr algn="ctr" rtl="1">
                        <a:lnSpc>
                          <a:spcPct val="115000"/>
                        </a:lnSpc>
                        <a:spcBef>
                          <a:spcPts val="200"/>
                        </a:spcBef>
                        <a:spcAft>
                          <a:spcPts val="0"/>
                        </a:spcAft>
                      </a:pPr>
                      <a:r>
                        <a:rPr lang="fa-IR" sz="1600" b="1">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طاقباز (روی سطح صاف)</a:t>
                      </a:r>
                      <a:endParaRPr lang="en-US" sz="16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en-US" sz="1600" b="1" dirty="0" smtClean="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۱</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Bef>
                          <a:spcPts val="200"/>
                        </a:spcBef>
                        <a:spcAft>
                          <a:spcPts val="0"/>
                        </a:spcAft>
                      </a:pPr>
                      <a:r>
                        <a:rPr lang="fa-IR" sz="1600" b="1" dirty="0">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ندارد</a:t>
                      </a:r>
                      <a:endParaRPr lang="en-US" sz="16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25" name="Picture 401"/>
          <p:cNvPicPr>
            <a:picLocks noChangeAspect="1" noChangeArrowheads="1"/>
          </p:cNvPicPr>
          <p:nvPr/>
        </p:nvPicPr>
        <p:blipFill>
          <a:blip r:embed="rId4">
            <a:extLst>
              <a:ext uri="{28A0092B-C50C-407E-A947-70E740481C1C}">
                <a14:useLocalDpi xmlns:a14="http://schemas.microsoft.com/office/drawing/2010/main" val="0"/>
              </a:ext>
            </a:extLst>
          </a:blip>
          <a:srcRect l="66528" t="23315" r="30467" b="65285"/>
          <a:stretch>
            <a:fillRect/>
          </a:stretch>
        </p:blipFill>
        <p:spPr bwMode="auto">
          <a:xfrm>
            <a:off x="0" y="0"/>
            <a:ext cx="1714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l="66528" t="23315" r="30467" b="65285"/>
          <a:stretch>
            <a:fillRect/>
          </a:stretch>
        </p:blipFill>
        <p:spPr bwMode="auto">
          <a:xfrm>
            <a:off x="0" y="0"/>
            <a:ext cx="171450" cy="5238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392"/>
          <p:cNvPicPr>
            <a:picLocks noChangeAspect="1" noChangeArrowheads="1"/>
          </p:cNvPicPr>
          <p:nvPr/>
        </p:nvPicPr>
        <p:blipFill>
          <a:blip r:embed="rId5">
            <a:extLst>
              <a:ext uri="{28A0092B-C50C-407E-A947-70E740481C1C}">
                <a14:useLocalDpi xmlns:a14="http://schemas.microsoft.com/office/drawing/2010/main" val="0"/>
              </a:ext>
            </a:extLst>
          </a:blip>
          <a:srcRect l="61546" t="34126" r="35449" b="52412"/>
          <a:stretch>
            <a:fillRect/>
          </a:stretch>
        </p:blipFill>
        <p:spPr bwMode="auto">
          <a:xfrm>
            <a:off x="0" y="0"/>
            <a:ext cx="1714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91"/>
          <p:cNvPicPr>
            <a:picLocks noChangeAspect="1" noChangeArrowheads="1"/>
          </p:cNvPicPr>
          <p:nvPr/>
        </p:nvPicPr>
        <p:blipFill>
          <a:blip r:embed="rId2">
            <a:extLst>
              <a:ext uri="{28A0092B-C50C-407E-A947-70E740481C1C}">
                <a14:useLocalDpi xmlns:a14="http://schemas.microsoft.com/office/drawing/2010/main" val="0"/>
              </a:ext>
            </a:extLst>
          </a:blip>
          <a:srcRect l="6451" t="50458" r="74460" b="26266"/>
          <a:stretch>
            <a:fillRect/>
          </a:stretch>
        </p:blipFill>
        <p:spPr bwMode="auto">
          <a:xfrm>
            <a:off x="0" y="0"/>
            <a:ext cx="266700" cy="266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0654366"/>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a:xfrm>
            <a:off x="914400" y="304800"/>
            <a:ext cx="7010400" cy="990600"/>
          </a:xfrm>
        </p:spPr>
        <p:txBody>
          <a:bodyPr>
            <a:normAutofit/>
          </a:bodyPr>
          <a:lstStyle/>
          <a:p>
            <a:pPr algn="ctr">
              <a:defRPr/>
            </a:pPr>
            <a:r>
              <a:rPr lang="fa-IR" sz="4000" dirty="0" smtClean="0">
                <a:cs typeface="B Titr" pitchFamily="2" charset="-78"/>
              </a:rPr>
              <a:t> تست تکاملی </a:t>
            </a:r>
            <a:r>
              <a:rPr lang="en-US" sz="4000" dirty="0" err="1" smtClean="0">
                <a:cs typeface="B Titr" pitchFamily="2" charset="-78"/>
              </a:rPr>
              <a:t>bayley</a:t>
            </a:r>
            <a:r>
              <a:rPr lang="en-US" sz="4000" dirty="0" smtClean="0">
                <a:cs typeface="B Titr" pitchFamily="2" charset="-78"/>
              </a:rPr>
              <a:t> III</a:t>
            </a:r>
            <a:endParaRPr lang="en-US" sz="4400" b="1" i="1" dirty="0" smtClean="0">
              <a:solidFill>
                <a:srgbClr val="C00000"/>
              </a:solidFill>
              <a:cs typeface="B Titr" pitchFamily="2" charset="-78"/>
            </a:endParaRPr>
          </a:p>
        </p:txBody>
      </p:sp>
      <p:sp>
        <p:nvSpPr>
          <p:cNvPr id="15363" name="Rectangle 3"/>
          <p:cNvSpPr>
            <a:spLocks noGrp="1" noChangeArrowheads="1"/>
          </p:cNvSpPr>
          <p:nvPr>
            <p:ph idx="1"/>
          </p:nvPr>
        </p:nvSpPr>
        <p:spPr>
          <a:xfrm>
            <a:off x="304800" y="1752600"/>
            <a:ext cx="7696200" cy="4754563"/>
          </a:xfrm>
        </p:spPr>
        <p:txBody>
          <a:bodyPr>
            <a:normAutofit fontScale="92500" lnSpcReduction="20000"/>
          </a:bodyPr>
          <a:lstStyle/>
          <a:p>
            <a:pPr algn="just" rtl="1" eaLnBrk="1" hangingPunct="1">
              <a:lnSpc>
                <a:spcPct val="110000"/>
              </a:lnSpc>
              <a:buFont typeface="Wingdings" pitchFamily="2" charset="2"/>
              <a:buChar char="v"/>
            </a:pPr>
            <a:r>
              <a:rPr lang="fa-IR" sz="3200" dirty="0" smtClean="0">
                <a:cs typeface="B Nazanin" pitchFamily="2" charset="-78"/>
              </a:rPr>
              <a:t> </a:t>
            </a:r>
            <a:r>
              <a:rPr lang="fa-IR" sz="3200" b="1" dirty="0" smtClean="0">
                <a:cs typeface="B Nazanin" pitchFamily="2" charset="-78"/>
              </a:rPr>
              <a:t>جهت بررسي هوش تکاملی شيرخواران و كودكان  طراحي شده است.</a:t>
            </a:r>
          </a:p>
          <a:p>
            <a:pPr algn="just" rtl="1">
              <a:lnSpc>
                <a:spcPct val="110000"/>
              </a:lnSpc>
              <a:buFont typeface="Wingdings" pitchFamily="2" charset="2"/>
              <a:buChar char="v"/>
            </a:pPr>
            <a:r>
              <a:rPr lang="fa-IR" sz="3200" b="1" dirty="0">
                <a:cs typeface="B Nazanin" pitchFamily="2" charset="-78"/>
              </a:rPr>
              <a:t> </a:t>
            </a:r>
            <a:r>
              <a:rPr lang="fa-IR" sz="3200" b="1" dirty="0" smtClean="0">
                <a:cs typeface="B Nazanin" pitchFamily="2" charset="-78"/>
              </a:rPr>
              <a:t>یک </a:t>
            </a:r>
            <a:r>
              <a:rPr lang="fa-IR" sz="3200" b="1" dirty="0" smtClean="0">
                <a:latin typeface="Calibri" panose="020F0502020204030204" pitchFamily="34" charset="0"/>
                <a:ea typeface="Calibri" panose="020F0502020204030204" pitchFamily="34" charset="0"/>
                <a:cs typeface="B Nazanin" panose="00000400000000000000" pitchFamily="2" charset="-78"/>
              </a:rPr>
              <a:t>ابزار </a:t>
            </a:r>
            <a:r>
              <a:rPr lang="fa-IR" sz="3200" b="1" dirty="0">
                <a:latin typeface="Calibri" panose="020F0502020204030204" pitchFamily="34" charset="0"/>
                <a:ea typeface="Calibri" panose="020F0502020204030204" pitchFamily="34" charset="0"/>
                <a:cs typeface="B Nazanin" panose="00000400000000000000" pitchFamily="2" charset="-78"/>
              </a:rPr>
              <a:t>استاندارد طلایی برای </a:t>
            </a:r>
            <a:r>
              <a:rPr lang="fa-IR" sz="3200" b="1" dirty="0" smtClean="0">
                <a:latin typeface="Calibri" panose="020F0502020204030204" pitchFamily="34" charset="0"/>
                <a:ea typeface="Calibri" panose="020F0502020204030204" pitchFamily="34" charset="0"/>
                <a:cs typeface="B Nazanin" panose="00000400000000000000" pitchFamily="2" charset="-78"/>
              </a:rPr>
              <a:t>ارزیابی کودکان </a:t>
            </a:r>
          </a:p>
          <a:p>
            <a:pPr marL="0" indent="0" algn="just" rtl="1">
              <a:lnSpc>
                <a:spcPct val="110000"/>
              </a:lnSpc>
              <a:buNone/>
            </a:pPr>
            <a:endParaRPr lang="fa-IR" sz="3200" b="1" dirty="0" smtClean="0">
              <a:latin typeface="Calibri" panose="020F0502020204030204" pitchFamily="34" charset="0"/>
              <a:ea typeface="Calibri" panose="020F0502020204030204" pitchFamily="34" charset="0"/>
              <a:cs typeface="B Nazanin" panose="00000400000000000000" pitchFamily="2" charset="-78"/>
            </a:endParaRPr>
          </a:p>
          <a:p>
            <a:pPr algn="just" rtl="1">
              <a:lnSpc>
                <a:spcPct val="110000"/>
              </a:lnSpc>
              <a:buFont typeface="Wingdings" pitchFamily="2" charset="2"/>
              <a:buChar char="v"/>
            </a:pPr>
            <a:r>
              <a:rPr lang="fa-IR" sz="3200" b="1" dirty="0" smtClean="0">
                <a:cs typeface="B Nazanin" pitchFamily="2" charset="-78"/>
              </a:rPr>
              <a:t>اين تست در آمريكا و در انستيتو رفاه كودك دردانشگاه بركلي  طراحي شده است ، که به آن مطالعه بركلي نيز گفته مي شود.</a:t>
            </a:r>
          </a:p>
          <a:p>
            <a:pPr marL="0" indent="0" algn="just" rtl="1" eaLnBrk="1" hangingPunct="1">
              <a:lnSpc>
                <a:spcPct val="110000"/>
              </a:lnSpc>
              <a:buNone/>
            </a:pPr>
            <a:endParaRPr lang="fa-IR" sz="3200" b="1" dirty="0" smtClean="0">
              <a:cs typeface="B Nazanin" pitchFamily="2" charset="-78"/>
            </a:endParaRPr>
          </a:p>
          <a:p>
            <a:pPr algn="just" rtl="1" eaLnBrk="1" hangingPunct="1">
              <a:lnSpc>
                <a:spcPct val="110000"/>
              </a:lnSpc>
              <a:buFont typeface="Wingdings" pitchFamily="2" charset="2"/>
              <a:buChar char="v"/>
            </a:pPr>
            <a:r>
              <a:rPr lang="fa-IR" sz="3200" b="1" dirty="0" smtClean="0">
                <a:cs typeface="B Nazanin" pitchFamily="2" charset="-78"/>
              </a:rPr>
              <a:t>بر اساس تحقیقات سال </a:t>
            </a:r>
            <a:r>
              <a:rPr lang="fa-IR" sz="2800" b="1" dirty="0" smtClean="0">
                <a:cs typeface="B Nazanin" pitchFamily="2" charset="-78"/>
              </a:rPr>
              <a:t>2000</a:t>
            </a:r>
            <a:r>
              <a:rPr lang="fa-IR" sz="3200" b="1" dirty="0" smtClean="0">
                <a:cs typeface="B Nazanin" pitchFamily="2" charset="-78"/>
              </a:rPr>
              <a:t> آمریکا نرم های جدید طبقه بندی بر اساس مطالعه ی </a:t>
            </a:r>
            <a:r>
              <a:rPr lang="fa-IR" sz="2800" b="1" dirty="0" smtClean="0">
                <a:cs typeface="B Nazanin" pitchFamily="2" charset="-78"/>
              </a:rPr>
              <a:t>1700</a:t>
            </a:r>
            <a:r>
              <a:rPr lang="fa-IR" sz="3200" b="1" dirty="0" smtClean="0">
                <a:cs typeface="B Nazanin" pitchFamily="2" charset="-78"/>
              </a:rPr>
              <a:t> کودک صورت گرفته است.</a:t>
            </a:r>
          </a:p>
          <a:p>
            <a:pPr algn="r" eaLnBrk="1" hangingPunct="1">
              <a:buFontTx/>
              <a:buNone/>
            </a:pPr>
            <a:endParaRPr lang="en-US" sz="3200" b="1" dirty="0" smtClean="0">
              <a:cs typeface="B Nazanin" pitchFamily="2" charset="-78"/>
            </a:endParaRPr>
          </a:p>
        </p:txBody>
      </p:sp>
    </p:spTree>
    <p:extLst>
      <p:ext uri="{BB962C8B-B14F-4D97-AF65-F5344CB8AC3E}">
        <p14:creationId xmlns:p14="http://schemas.microsoft.com/office/powerpoint/2010/main" val="20924450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975360"/>
          </a:xfrm>
        </p:spPr>
        <p:txBody>
          <a:bodyPr>
            <a:normAutofit fontScale="90000"/>
          </a:bodyPr>
          <a:lstStyle/>
          <a:p>
            <a:pPr algn="r" rtl="1"/>
            <a:r>
              <a:rPr lang="en-US" dirty="0" smtClean="0">
                <a:cs typeface="B Nazanin" pitchFamily="2" charset="-78"/>
              </a:rPr>
              <a:t/>
            </a:r>
            <a:br>
              <a:rPr lang="en-US" dirty="0" smtClean="0">
                <a:cs typeface="B Nazanin" pitchFamily="2" charset="-78"/>
              </a:rPr>
            </a:br>
            <a:r>
              <a:rPr lang="fa-IR" dirty="0" smtClean="0"/>
              <a:t> </a:t>
            </a:r>
            <a:r>
              <a:rPr lang="fa-IR" dirty="0" smtClean="0">
                <a:cs typeface="B Nazanin" pitchFamily="2" charset="-78"/>
              </a:rPr>
              <a:t>وضعیت های بدن کودک</a:t>
            </a:r>
            <a:r>
              <a:rPr lang="en-US" i="1" dirty="0" smtClean="0"/>
              <a:t/>
            </a:r>
            <a:br>
              <a:rPr lang="en-US" i="1" dirty="0" smtClean="0"/>
            </a:br>
            <a:endParaRPr lang="en-US" dirty="0">
              <a:cs typeface="B Nazanin" pitchFamily="2" charset="-78"/>
            </a:endParaRPr>
          </a:p>
        </p:txBody>
      </p:sp>
      <p:sp>
        <p:nvSpPr>
          <p:cNvPr id="3" name="Content Placeholder 2"/>
          <p:cNvSpPr>
            <a:spLocks noGrp="1"/>
          </p:cNvSpPr>
          <p:nvPr>
            <p:ph idx="1"/>
          </p:nvPr>
        </p:nvSpPr>
        <p:spPr/>
        <p:txBody>
          <a:bodyPr>
            <a:normAutofit/>
          </a:bodyPr>
          <a:lstStyle/>
          <a:p>
            <a:pPr algn="r" rtl="1">
              <a:buNone/>
            </a:pPr>
            <a:endParaRPr lang="en-US" dirty="0" smtClean="0">
              <a:cs typeface="B Nazanin" pitchFamily="2" charset="-78"/>
            </a:endParaRPr>
          </a:p>
          <a:p>
            <a:pPr algn="just" rtl="1"/>
            <a:endParaRPr lang="en-US" dirty="0" smtClean="0"/>
          </a:p>
          <a:p>
            <a:pPr algn="r" rtl="1"/>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30</a:t>
            </a:fld>
            <a:endParaRPr lang="en-US"/>
          </a:p>
        </p:txBody>
      </p:sp>
      <p:pic>
        <p:nvPicPr>
          <p:cNvPr id="7" name="Picture 6" descr="Image-05.JPG"/>
          <p:cNvPicPr/>
          <p:nvPr/>
        </p:nvPicPr>
        <p:blipFill>
          <a:blip r:embed="rId2" cstate="print"/>
          <a:stretch>
            <a:fillRect/>
          </a:stretch>
        </p:blipFill>
        <p:spPr>
          <a:xfrm>
            <a:off x="914400" y="1447800"/>
            <a:ext cx="2877603" cy="1821602"/>
          </a:xfrm>
          <a:prstGeom prst="rect">
            <a:avLst/>
          </a:prstGeom>
        </p:spPr>
      </p:pic>
      <p:pic>
        <p:nvPicPr>
          <p:cNvPr id="8" name="Picture 7" descr="Image-06.JPG"/>
          <p:cNvPicPr/>
          <p:nvPr/>
        </p:nvPicPr>
        <p:blipFill>
          <a:blip r:embed="rId3" cstate="print"/>
          <a:stretch>
            <a:fillRect/>
          </a:stretch>
        </p:blipFill>
        <p:spPr>
          <a:xfrm>
            <a:off x="5105400" y="1600200"/>
            <a:ext cx="2090970" cy="1995054"/>
          </a:xfrm>
          <a:prstGeom prst="rect">
            <a:avLst/>
          </a:prstGeom>
        </p:spPr>
      </p:pic>
      <p:pic>
        <p:nvPicPr>
          <p:cNvPr id="9" name="Picture 8" descr="Image-07.JPG"/>
          <p:cNvPicPr/>
          <p:nvPr/>
        </p:nvPicPr>
        <p:blipFill>
          <a:blip r:embed="rId4" cstate="print"/>
          <a:stretch>
            <a:fillRect/>
          </a:stretch>
        </p:blipFill>
        <p:spPr>
          <a:xfrm>
            <a:off x="1143000" y="3429000"/>
            <a:ext cx="2239480" cy="2522133"/>
          </a:xfrm>
          <a:prstGeom prst="rect">
            <a:avLst/>
          </a:prstGeom>
        </p:spPr>
      </p:pic>
      <p:pic>
        <p:nvPicPr>
          <p:cNvPr id="10" name="Picture 9" descr="Copy of Image-07.JPG"/>
          <p:cNvPicPr/>
          <p:nvPr/>
        </p:nvPicPr>
        <p:blipFill>
          <a:blip r:embed="rId5" cstate="print"/>
          <a:stretch>
            <a:fillRect/>
          </a:stretch>
        </p:blipFill>
        <p:spPr>
          <a:xfrm>
            <a:off x="5486400" y="3733800"/>
            <a:ext cx="1615902" cy="2064764"/>
          </a:xfrm>
          <a:prstGeom prst="rect">
            <a:avLst/>
          </a:prstGeom>
        </p:spPr>
      </p:pic>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975360"/>
          </a:xfrm>
        </p:spPr>
        <p:txBody>
          <a:bodyPr>
            <a:normAutofit fontScale="90000"/>
          </a:bodyPr>
          <a:lstStyle/>
          <a:p>
            <a:pPr algn="r" rtl="1"/>
            <a:r>
              <a:rPr lang="en-US" dirty="0" smtClean="0">
                <a:cs typeface="B Nazanin" pitchFamily="2" charset="-78"/>
              </a:rPr>
              <a:t/>
            </a:r>
            <a:br>
              <a:rPr lang="en-US" dirty="0" smtClean="0">
                <a:cs typeface="B Nazanin" pitchFamily="2" charset="-78"/>
              </a:rPr>
            </a:br>
            <a:r>
              <a:rPr lang="fa-IR" dirty="0" smtClean="0"/>
              <a:t> </a:t>
            </a:r>
            <a:r>
              <a:rPr lang="fa-IR" dirty="0" smtClean="0">
                <a:cs typeface="B Nazanin" pitchFamily="2" charset="-78"/>
              </a:rPr>
              <a:t>وضعیت های بدن کودک</a:t>
            </a:r>
            <a:r>
              <a:rPr lang="en-US" i="1" dirty="0" smtClean="0"/>
              <a:t/>
            </a:r>
            <a:br>
              <a:rPr lang="en-US" i="1" dirty="0" smtClean="0"/>
            </a:br>
            <a:endParaRPr lang="en-US" dirty="0">
              <a:cs typeface="B Nazanin" pitchFamily="2" charset="-78"/>
            </a:endParaRPr>
          </a:p>
        </p:txBody>
      </p:sp>
      <p:sp>
        <p:nvSpPr>
          <p:cNvPr id="3" name="Content Placeholder 2"/>
          <p:cNvSpPr>
            <a:spLocks noGrp="1"/>
          </p:cNvSpPr>
          <p:nvPr>
            <p:ph idx="1"/>
          </p:nvPr>
        </p:nvSpPr>
        <p:spPr/>
        <p:txBody>
          <a:bodyPr>
            <a:normAutofit/>
          </a:bodyPr>
          <a:lstStyle/>
          <a:p>
            <a:pPr algn="r" rtl="1">
              <a:buNone/>
            </a:pPr>
            <a:endParaRPr lang="en-US" dirty="0" smtClean="0">
              <a:cs typeface="B Nazanin" pitchFamily="2" charset="-78"/>
            </a:endParaRPr>
          </a:p>
          <a:p>
            <a:pPr algn="just" rtl="1"/>
            <a:endParaRPr lang="en-US" dirty="0" smtClean="0"/>
          </a:p>
          <a:p>
            <a:pPr algn="r" rtl="1"/>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31</a:t>
            </a:fld>
            <a:endParaRPr lang="en-US"/>
          </a:p>
        </p:txBody>
      </p:sp>
      <p:pic>
        <p:nvPicPr>
          <p:cNvPr id="11" name="Picture 10" descr="Copy of Image-08.JPG"/>
          <p:cNvPicPr/>
          <p:nvPr/>
        </p:nvPicPr>
        <p:blipFill>
          <a:blip r:embed="rId2" cstate="print"/>
          <a:stretch>
            <a:fillRect/>
          </a:stretch>
        </p:blipFill>
        <p:spPr>
          <a:xfrm>
            <a:off x="685800" y="1371600"/>
            <a:ext cx="3032875" cy="1898376"/>
          </a:xfrm>
          <a:prstGeom prst="rect">
            <a:avLst/>
          </a:prstGeom>
        </p:spPr>
      </p:pic>
      <p:pic>
        <p:nvPicPr>
          <p:cNvPr id="12" name="Picture 11" descr="Copy (2) of Image-08.JPG"/>
          <p:cNvPicPr/>
          <p:nvPr/>
        </p:nvPicPr>
        <p:blipFill>
          <a:blip r:embed="rId3" cstate="print"/>
          <a:stretch>
            <a:fillRect/>
          </a:stretch>
        </p:blipFill>
        <p:spPr>
          <a:xfrm>
            <a:off x="4495800" y="1828800"/>
            <a:ext cx="3236385" cy="1275655"/>
          </a:xfrm>
          <a:prstGeom prst="rect">
            <a:avLst/>
          </a:prstGeom>
        </p:spPr>
      </p:pic>
      <p:pic>
        <p:nvPicPr>
          <p:cNvPr id="13" name="Picture 12" descr="Copy of Image-09.JPG"/>
          <p:cNvPicPr/>
          <p:nvPr/>
        </p:nvPicPr>
        <p:blipFill>
          <a:blip r:embed="rId4" cstate="print"/>
          <a:stretch>
            <a:fillRect/>
          </a:stretch>
        </p:blipFill>
        <p:spPr>
          <a:xfrm>
            <a:off x="990600" y="3733800"/>
            <a:ext cx="2162175" cy="1896645"/>
          </a:xfrm>
          <a:prstGeom prst="rect">
            <a:avLst/>
          </a:prstGeom>
        </p:spPr>
      </p:pic>
      <p:pic>
        <p:nvPicPr>
          <p:cNvPr id="14" name="Picture 13" descr="Copy (2) of Image-09.JPG"/>
          <p:cNvPicPr/>
          <p:nvPr/>
        </p:nvPicPr>
        <p:blipFill>
          <a:blip r:embed="rId5" cstate="print"/>
          <a:stretch>
            <a:fillRect/>
          </a:stretch>
        </p:blipFill>
        <p:spPr>
          <a:xfrm>
            <a:off x="5181600" y="3429000"/>
            <a:ext cx="2319944" cy="2360290"/>
          </a:xfrm>
          <a:prstGeom prst="rect">
            <a:avLst/>
          </a:prstGeom>
        </p:spPr>
      </p:pic>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746760"/>
          </a:xfrm>
        </p:spPr>
        <p:txBody>
          <a:bodyPr>
            <a:normAutofit/>
          </a:bodyPr>
          <a:lstStyle/>
          <a:p>
            <a:pPr algn="ctr" rtl="1"/>
            <a:r>
              <a:rPr lang="fa-IR" dirty="0" smtClean="0">
                <a:cs typeface="B Titr" pitchFamily="2" charset="-78"/>
              </a:rPr>
              <a:t>مسئولیت‌های آزمونگر</a:t>
            </a:r>
            <a:endParaRPr lang="en-US" dirty="0" smtClean="0">
              <a:cs typeface="B Titr" pitchFamily="2" charset="-78"/>
            </a:endParaRPr>
          </a:p>
        </p:txBody>
      </p:sp>
      <p:sp>
        <p:nvSpPr>
          <p:cNvPr id="5" name="Slide Number Placeholder 4"/>
          <p:cNvSpPr>
            <a:spLocks noGrp="1"/>
          </p:cNvSpPr>
          <p:nvPr>
            <p:ph type="sldNum" sz="quarter" idx="12"/>
          </p:nvPr>
        </p:nvSpPr>
        <p:spPr/>
        <p:txBody>
          <a:bodyPr/>
          <a:lstStyle/>
          <a:p>
            <a:fld id="{7EEB53B9-C31A-4F77-AC9B-FB5E067E04AF}" type="slidenum">
              <a:rPr lang="en-US" smtClean="0"/>
              <a:pPr/>
              <a:t>32</a:t>
            </a:fld>
            <a:endParaRPr lang="en-US"/>
          </a:p>
        </p:txBody>
      </p:sp>
      <p:sp>
        <p:nvSpPr>
          <p:cNvPr id="6" name="Rectangle 5"/>
          <p:cNvSpPr/>
          <p:nvPr/>
        </p:nvSpPr>
        <p:spPr>
          <a:xfrm>
            <a:off x="228600" y="1219200"/>
            <a:ext cx="7848600" cy="8125301"/>
          </a:xfrm>
          <a:prstGeom prst="rect">
            <a:avLst/>
          </a:prstGeom>
        </p:spPr>
        <p:txBody>
          <a:bodyPr wrap="square">
            <a:spAutoFit/>
          </a:bodyPr>
          <a:lstStyle/>
          <a:p>
            <a:pPr marL="285750" indent="-285750" algn="just" rtl="1">
              <a:buClr>
                <a:schemeClr val="tx2"/>
              </a:buClr>
              <a:buFont typeface="Wingdings" panose="05000000000000000000" pitchFamily="2" charset="2"/>
              <a:buChar char="v"/>
            </a:pPr>
            <a:r>
              <a:rPr lang="fa-IR" dirty="0" smtClean="0"/>
              <a:t> </a:t>
            </a:r>
            <a:r>
              <a:rPr lang="fa-IR" sz="2000" b="1" dirty="0" smtClean="0">
                <a:cs typeface="B Nazanin" pitchFamily="2" charset="-78"/>
              </a:rPr>
              <a:t>با توجه به پیچیدگی‌های اجرا و تفسیر آزمون‌ها، افراد آزمونگری که از </a:t>
            </a:r>
            <a:r>
              <a:rPr lang="en-US" sz="2000" b="1" dirty="0" err="1" smtClean="0">
                <a:cs typeface="B Nazanin" pitchFamily="2" charset="-78"/>
              </a:rPr>
              <a:t>Bayley</a:t>
            </a:r>
            <a:r>
              <a:rPr lang="en-US" sz="2000" b="1" dirty="0" smtClean="0">
                <a:cs typeface="B Nazanin" pitchFamily="2" charset="-78"/>
              </a:rPr>
              <a:t> III </a:t>
            </a:r>
            <a:r>
              <a:rPr lang="fa-IR" sz="2000" b="1" dirty="0" smtClean="0">
                <a:cs typeface="B Nazanin" pitchFamily="2" charset="-78"/>
              </a:rPr>
              <a:t>استفاده‌می‌کنند باید دارای </a:t>
            </a:r>
            <a:r>
              <a:rPr lang="fa-IR" sz="2000" b="1" u="sng" dirty="0" smtClean="0">
                <a:cs typeface="B Nazanin" pitchFamily="2" charset="-78"/>
              </a:rPr>
              <a:t>آموزش و تجربه لازم </a:t>
            </a:r>
            <a:r>
              <a:rPr lang="fa-IR" sz="2000" b="1" dirty="0" smtClean="0">
                <a:cs typeface="B Nazanin" pitchFamily="2" charset="-78"/>
              </a:rPr>
              <a:t>در زمینه اجرا و تفسیر ارزیابی‌های جامع تکامل کودک باشند. </a:t>
            </a:r>
          </a:p>
          <a:p>
            <a:pPr marL="342900" indent="-342900" algn="just" rtl="1">
              <a:buClr>
                <a:schemeClr val="tx2"/>
              </a:buClr>
              <a:buFont typeface="Wingdings" panose="05000000000000000000" pitchFamily="2" charset="2"/>
              <a:buChar char="v"/>
            </a:pPr>
            <a:endParaRPr lang="fa-IR" sz="2000" b="1" dirty="0" smtClean="0">
              <a:cs typeface="B Nazanin" pitchFamily="2" charset="-78"/>
            </a:endParaRPr>
          </a:p>
          <a:p>
            <a:pPr marL="342900" indent="-342900" algn="just" rtl="1">
              <a:buClr>
                <a:schemeClr val="tx2"/>
              </a:buClr>
              <a:buFont typeface="Wingdings" panose="05000000000000000000" pitchFamily="2" charset="2"/>
              <a:buChar char="v"/>
            </a:pPr>
            <a:r>
              <a:rPr lang="fa-IR" sz="2000" b="1" dirty="0" smtClean="0">
                <a:cs typeface="B Nazanin" pitchFamily="2" charset="-78"/>
              </a:rPr>
              <a:t> افراد آزمونگر باید دارای </a:t>
            </a:r>
            <a:r>
              <a:rPr lang="fa-IR" sz="2000" b="1" u="sng" dirty="0" smtClean="0">
                <a:cs typeface="B Nazanin" pitchFamily="2" charset="-78"/>
              </a:rPr>
              <a:t>آموزش لازم </a:t>
            </a:r>
            <a:r>
              <a:rPr lang="fa-IR" sz="2000" b="1" dirty="0" smtClean="0">
                <a:cs typeface="B Nazanin" pitchFamily="2" charset="-78"/>
              </a:rPr>
              <a:t>در زمینه اصول پایه و اساسی روش‌های ارزیابی، شامل چگونگی </a:t>
            </a:r>
            <a:r>
              <a:rPr lang="fa-IR" sz="2000" b="1" u="sng" dirty="0" smtClean="0">
                <a:cs typeface="B Nazanin" pitchFamily="2" charset="-78"/>
              </a:rPr>
              <a:t>برقراری ارتباط با کودک</a:t>
            </a:r>
            <a:r>
              <a:rPr lang="fa-IR" sz="2000" b="1" dirty="0" smtClean="0">
                <a:cs typeface="B Nazanin" pitchFamily="2" charset="-78"/>
              </a:rPr>
              <a:t> و حفظ رابطه، استنباط عملکرد بهینه و مطلوب باشند.</a:t>
            </a:r>
          </a:p>
          <a:p>
            <a:pPr marL="342900" indent="-342900" algn="just" rtl="1">
              <a:buClr>
                <a:schemeClr val="tx2"/>
              </a:buClr>
              <a:buFont typeface="Wingdings" panose="05000000000000000000" pitchFamily="2" charset="2"/>
              <a:buChar char="v"/>
            </a:pPr>
            <a:endParaRPr lang="fa-IR" sz="2000" b="1" dirty="0" smtClean="0">
              <a:cs typeface="B Nazanin" pitchFamily="2" charset="-78"/>
            </a:endParaRPr>
          </a:p>
          <a:p>
            <a:pPr marL="342900" indent="-342900" algn="just" rtl="1">
              <a:buClr>
                <a:schemeClr val="tx2"/>
              </a:buClr>
              <a:buFont typeface="Wingdings" panose="05000000000000000000" pitchFamily="2" charset="2"/>
              <a:buChar char="v"/>
            </a:pPr>
            <a:r>
              <a:rPr lang="fa-IR" sz="2000" b="1" dirty="0" smtClean="0">
                <a:cs typeface="B Nazanin" pitchFamily="2" charset="-78"/>
              </a:rPr>
              <a:t> درک آمار روان‌سنجی، امتیازدهی و تفسیر آزمون‌ها، و حفظ امنیت آزمون‌ها داشته باشند.</a:t>
            </a:r>
          </a:p>
          <a:p>
            <a:pPr marL="342900" indent="-342900" algn="just" rtl="1">
              <a:buClr>
                <a:schemeClr val="tx2"/>
              </a:buClr>
              <a:buFont typeface="Wingdings" panose="05000000000000000000" pitchFamily="2" charset="2"/>
              <a:buChar char="v"/>
            </a:pPr>
            <a:endParaRPr lang="fa-IR" sz="2000" b="1" dirty="0" smtClean="0">
              <a:cs typeface="B Nazanin" pitchFamily="2" charset="-78"/>
            </a:endParaRPr>
          </a:p>
          <a:p>
            <a:pPr marL="342900" indent="-342900" algn="just" rtl="1">
              <a:buClr>
                <a:schemeClr val="tx2"/>
              </a:buClr>
              <a:buFont typeface="Wingdings" panose="05000000000000000000" pitchFamily="2" charset="2"/>
              <a:buChar char="v"/>
            </a:pPr>
            <a:r>
              <a:rPr lang="fa-IR" sz="2000" b="1" dirty="0" smtClean="0">
                <a:cs typeface="B Nazanin" pitchFamily="2" charset="-78"/>
              </a:rPr>
              <a:t> آزمونگرانی که آموزش رسمی در زمینه ارزیابی تکاملی ندارند، باید تحت نظر متخصصان باتجربه فعالیت کنند تا از انجام بهترین عملکرد بالینی آنها اطمینان‌حاصل‌ شود .</a:t>
            </a:r>
          </a:p>
          <a:p>
            <a:pPr marL="342900" indent="-342900" algn="just" rtl="1">
              <a:buClr>
                <a:schemeClr val="tx2"/>
              </a:buClr>
              <a:buFont typeface="Wingdings" panose="05000000000000000000" pitchFamily="2" charset="2"/>
              <a:buChar char="v"/>
            </a:pPr>
            <a:endParaRPr lang="fa-IR" sz="2000" b="1" dirty="0" smtClean="0">
              <a:cs typeface="B Nazanin" pitchFamily="2" charset="-78"/>
            </a:endParaRPr>
          </a:p>
          <a:p>
            <a:pPr marL="342900" indent="-342900" algn="just" rtl="1">
              <a:buClr>
                <a:schemeClr val="tx2"/>
              </a:buClr>
              <a:buFont typeface="Wingdings" panose="05000000000000000000" pitchFamily="2" charset="2"/>
              <a:buChar char="v"/>
            </a:pPr>
            <a:r>
              <a:rPr lang="fa-IR" sz="2000" b="1" dirty="0" smtClean="0">
                <a:cs typeface="B Nazanin" pitchFamily="2" charset="-78"/>
              </a:rPr>
              <a:t>  </a:t>
            </a:r>
            <a:r>
              <a:rPr lang="fa-IR" sz="2000" b="1" u="sng" dirty="0" smtClean="0">
                <a:cs typeface="B Nazanin" pitchFamily="2" charset="-78"/>
              </a:rPr>
              <a:t>نتایج آزمون قابل‌اعتماد و معتبر </a:t>
            </a:r>
            <a:r>
              <a:rPr lang="fa-IR" sz="2000" b="1" dirty="0" smtClean="0">
                <a:cs typeface="B Nazanin" pitchFamily="2" charset="-78"/>
              </a:rPr>
              <a:t>باشد. تنها افرادی که آموزش‌های حرفه‌ای در زمینۀ ارزیابی آموزشی </a:t>
            </a:r>
            <a:r>
              <a:rPr lang="fa-IR" sz="2000" b="1" dirty="0" smtClean="0">
                <a:cs typeface="B Nazanin" pitchFamily="2" charset="-78"/>
              </a:rPr>
              <a:t>کسب‌کرده‌اند</a:t>
            </a:r>
            <a:r>
              <a:rPr lang="fa-IR" sz="2000" b="1" dirty="0" smtClean="0">
                <a:cs typeface="B Nazanin" pitchFamily="2" charset="-78"/>
              </a:rPr>
              <a:t>، می توانند نتایج </a:t>
            </a:r>
            <a:r>
              <a:rPr lang="en-US" sz="2000" b="1" dirty="0" err="1" smtClean="0">
                <a:cs typeface="B Nazanin" pitchFamily="2" charset="-78"/>
              </a:rPr>
              <a:t>Bayley</a:t>
            </a:r>
            <a:r>
              <a:rPr lang="en-US" sz="2000" b="1" dirty="0" smtClean="0">
                <a:cs typeface="B Nazanin" pitchFamily="2" charset="-78"/>
              </a:rPr>
              <a:t> III </a:t>
            </a:r>
            <a:r>
              <a:rPr lang="fa-IR" sz="2000" b="1" dirty="0" smtClean="0">
                <a:cs typeface="B Nazanin" pitchFamily="2" charset="-78"/>
              </a:rPr>
              <a:t>را تفسیرنمایند</a:t>
            </a:r>
            <a:r>
              <a:rPr lang="fa-IR" sz="2000" dirty="0" smtClean="0">
                <a:cs typeface="B Nazanin" pitchFamily="2" charset="-78"/>
              </a:rPr>
              <a:t>.</a:t>
            </a:r>
            <a:endParaRPr lang="en-US" sz="2000" dirty="0" smtClean="0">
              <a:cs typeface="B Nazanin" pitchFamily="2" charset="-78"/>
            </a:endParaRPr>
          </a:p>
          <a:p>
            <a:pPr algn="r" rtl="1">
              <a:buFontTx/>
              <a:buChar char="-"/>
            </a:pPr>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822960"/>
          </a:xfrm>
        </p:spPr>
        <p:txBody>
          <a:bodyPr>
            <a:normAutofit/>
          </a:bodyPr>
          <a:lstStyle/>
          <a:p>
            <a:pPr algn="ctr" rtl="1"/>
            <a:r>
              <a:rPr lang="fa-IR" dirty="0" smtClean="0">
                <a:cs typeface="B Titr" pitchFamily="2" charset="-78"/>
              </a:rPr>
              <a:t>ادامه</a:t>
            </a:r>
            <a:endParaRPr lang="en-US" i="1" dirty="0" smtClean="0">
              <a:cs typeface="B Titr" pitchFamily="2" charset="-78"/>
            </a:endParaRPr>
          </a:p>
        </p:txBody>
      </p:sp>
      <p:sp>
        <p:nvSpPr>
          <p:cNvPr id="5" name="Slide Number Placeholder 4"/>
          <p:cNvSpPr>
            <a:spLocks noGrp="1"/>
          </p:cNvSpPr>
          <p:nvPr>
            <p:ph type="sldNum" sz="quarter" idx="12"/>
          </p:nvPr>
        </p:nvSpPr>
        <p:spPr/>
        <p:txBody>
          <a:bodyPr/>
          <a:lstStyle/>
          <a:p>
            <a:fld id="{7EEB53B9-C31A-4F77-AC9B-FB5E067E04AF}" type="slidenum">
              <a:rPr lang="en-US" smtClean="0"/>
              <a:pPr/>
              <a:t>33</a:t>
            </a:fld>
            <a:endParaRPr lang="en-US"/>
          </a:p>
        </p:txBody>
      </p:sp>
      <p:sp>
        <p:nvSpPr>
          <p:cNvPr id="6" name="Rectangle 5"/>
          <p:cNvSpPr/>
          <p:nvPr/>
        </p:nvSpPr>
        <p:spPr>
          <a:xfrm>
            <a:off x="39624" y="1174124"/>
            <a:ext cx="8077200" cy="6463308"/>
          </a:xfrm>
          <a:prstGeom prst="rect">
            <a:avLst/>
          </a:prstGeom>
        </p:spPr>
        <p:txBody>
          <a:bodyPr wrap="square">
            <a:spAutoFit/>
          </a:bodyPr>
          <a:lstStyle/>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وجود رابطه‌ مناسب و همکاری مشترک بین کودک و آزمونگر اصل اساسی است.</a:t>
            </a: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لحن صداي پذيرا، قابل قبول و غير تهدید آمیز </a:t>
            </a:r>
          </a:p>
          <a:p>
            <a:pPr marL="342900" indent="-342900" algn="just" rtl="1">
              <a:lnSpc>
                <a:spcPct val="150000"/>
              </a:lnSpc>
              <a:buClr>
                <a:schemeClr val="tx2"/>
              </a:buClr>
              <a:buFont typeface="Wingdings" panose="05000000000000000000" pitchFamily="2" charset="2"/>
              <a:buChar char="v"/>
            </a:pPr>
            <a:endParaRPr lang="fa-IR" sz="2400" b="1" dirty="0" smtClean="0">
              <a:cs typeface="B Nazanin" pitchFamily="2" charset="-78"/>
            </a:endParaRP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برخورد مثبت با کودک بطوریکه در راحتی و آرامش قرارگیرد</a:t>
            </a:r>
          </a:p>
          <a:p>
            <a:pPr algn="just" rtl="1">
              <a:lnSpc>
                <a:spcPct val="150000"/>
              </a:lnSpc>
              <a:buClr>
                <a:schemeClr val="tx2"/>
              </a:buClr>
            </a:pPr>
            <a:endParaRPr lang="fa-IR" sz="2400" b="1" dirty="0" smtClean="0">
              <a:cs typeface="B Nazanin" pitchFamily="2" charset="-78"/>
            </a:endParaRP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 تشویق و تقويت تلاشهای کودک و ايجاد اطمینان لازم در او در انجام کارها</a:t>
            </a:r>
            <a:endParaRPr lang="en-US" sz="2400" b="1" dirty="0" smtClean="0">
              <a:cs typeface="B Nazanin" pitchFamily="2" charset="-78"/>
            </a:endParaRPr>
          </a:p>
          <a:p>
            <a:pPr marL="342900" indent="-342900" algn="just" rtl="1">
              <a:lnSpc>
                <a:spcPct val="150000"/>
              </a:lnSpc>
              <a:buClr>
                <a:schemeClr val="tx2"/>
              </a:buClr>
              <a:buFont typeface="Wingdings" panose="05000000000000000000" pitchFamily="2" charset="2"/>
              <a:buChar char="v"/>
            </a:pPr>
            <a:endParaRPr lang="en-US" sz="2400" b="1" dirty="0">
              <a:cs typeface="B Nazanin" pitchFamily="2" charset="-78"/>
            </a:endParaRPr>
          </a:p>
          <a:p>
            <a:pPr marL="342900" indent="-342900" algn="just" rtl="1">
              <a:lnSpc>
                <a:spcPct val="150000"/>
              </a:lnSpc>
              <a:buClr>
                <a:schemeClr val="tx2"/>
              </a:buClr>
              <a:buFont typeface="Wingdings" panose="05000000000000000000" pitchFamily="2" charset="2"/>
              <a:buChar char="v"/>
            </a:pPr>
            <a:r>
              <a:rPr lang="fa-IR" sz="2400" b="1" dirty="0" smtClean="0">
                <a:cs typeface="B Nazanin" pitchFamily="2" charset="-78"/>
              </a:rPr>
              <a:t>مدیریت زمان</a:t>
            </a:r>
            <a:endParaRPr lang="fa-IR" b="1" dirty="0" smtClean="0"/>
          </a:p>
          <a:p>
            <a:pPr algn="just" rtl="1"/>
            <a:endParaRPr lang="fa-IR" dirty="0" smtClean="0"/>
          </a:p>
          <a:p>
            <a:pPr algn="just" rtl="1"/>
            <a:endParaRPr lang="fa-IR" dirty="0" smtClean="0"/>
          </a:p>
          <a:p>
            <a:pPr algn="just" rtl="1"/>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899160"/>
          </a:xfrm>
        </p:spPr>
        <p:txBody>
          <a:bodyPr>
            <a:normAutofit fontScale="90000"/>
          </a:bodyPr>
          <a:lstStyle/>
          <a:p>
            <a:pPr algn="ctr" rtl="1"/>
            <a:r>
              <a:rPr lang="fa-IR" sz="4000" dirty="0" smtClean="0">
                <a:cs typeface="B Titr" pitchFamily="2" charset="-78"/>
              </a:rPr>
              <a:t>مکان آزمون</a:t>
            </a:r>
            <a:r>
              <a:rPr lang="en-US" i="1" dirty="0" smtClean="0"/>
              <a:t/>
            </a:r>
            <a:br>
              <a:rPr lang="en-US" i="1" dirty="0" smtClean="0"/>
            </a:br>
            <a:endParaRPr lang="en-US" dirty="0" smtClean="0"/>
          </a:p>
        </p:txBody>
      </p:sp>
      <p:sp>
        <p:nvSpPr>
          <p:cNvPr id="5" name="Slide Number Placeholder 4"/>
          <p:cNvSpPr>
            <a:spLocks noGrp="1"/>
          </p:cNvSpPr>
          <p:nvPr>
            <p:ph type="sldNum" sz="quarter" idx="12"/>
          </p:nvPr>
        </p:nvSpPr>
        <p:spPr/>
        <p:txBody>
          <a:bodyPr/>
          <a:lstStyle/>
          <a:p>
            <a:fld id="{7EEB53B9-C31A-4F77-AC9B-FB5E067E04AF}" type="slidenum">
              <a:rPr lang="en-US" smtClean="0"/>
              <a:pPr/>
              <a:t>34</a:t>
            </a:fld>
            <a:endParaRPr lang="en-US"/>
          </a:p>
        </p:txBody>
      </p:sp>
      <p:sp>
        <p:nvSpPr>
          <p:cNvPr id="6" name="Rectangle 5"/>
          <p:cNvSpPr/>
          <p:nvPr/>
        </p:nvSpPr>
        <p:spPr>
          <a:xfrm>
            <a:off x="152400" y="1066800"/>
            <a:ext cx="7924800" cy="7663636"/>
          </a:xfrm>
          <a:prstGeom prst="rect">
            <a:avLst/>
          </a:prstGeom>
        </p:spPr>
        <p:txBody>
          <a:bodyPr wrap="square">
            <a:spAutoFit/>
          </a:bodyPr>
          <a:lstStyle/>
          <a:p>
            <a:pPr marL="342900" indent="-342900" algn="just" rtl="1">
              <a:buClr>
                <a:schemeClr val="tx2"/>
              </a:buClr>
              <a:buFont typeface="Wingdings" panose="05000000000000000000" pitchFamily="2" charset="2"/>
              <a:buChar char="v"/>
            </a:pPr>
            <a:r>
              <a:rPr lang="fa-IR" sz="2400" b="1" dirty="0" smtClean="0">
                <a:cs typeface="B Nazanin" pitchFamily="2" charset="-78"/>
              </a:rPr>
              <a:t>محیط باید عاری از هر گونه عوامل حواس پرتی باشد.</a:t>
            </a:r>
          </a:p>
          <a:p>
            <a:pPr marL="342900" indent="-342900" algn="just" rtl="1">
              <a:buClr>
                <a:schemeClr val="tx2"/>
              </a:buClr>
              <a:buFont typeface="Wingdings" panose="05000000000000000000" pitchFamily="2" charset="2"/>
              <a:buChar char="v"/>
            </a:pPr>
            <a:endParaRPr lang="fa-IR" sz="2400" b="1" dirty="0" smtClean="0">
              <a:cs typeface="B Nazanin" pitchFamily="2" charset="-78"/>
            </a:endParaRPr>
          </a:p>
          <a:p>
            <a:pPr marL="342900" indent="-342900" algn="just" rtl="1">
              <a:buClr>
                <a:schemeClr val="tx2"/>
              </a:buClr>
              <a:buFont typeface="Wingdings" panose="05000000000000000000" pitchFamily="2" charset="2"/>
              <a:buChar char="v"/>
            </a:pPr>
            <a:r>
              <a:rPr lang="fa-IR" sz="2400" b="1" dirty="0" smtClean="0">
                <a:cs typeface="B Nazanin" pitchFamily="2" charset="-78"/>
              </a:rPr>
              <a:t>  اتاق باید آرام، دارای نوری مناسب و راحت باشد. از تابش نوری که ممکن است به طور مستقیم به چشمان کودک بتابد، سر و صداهای بلندی که ممکن است باعث حواس پرتی كودك شوند، و عکس های رنگارنگ، درخشان و براقي که ممکن است توجه كودك را از ابزار آزمون منحرف کنند، خودداري شود.</a:t>
            </a:r>
          </a:p>
          <a:p>
            <a:pPr marL="342900" indent="-342900" algn="just" rtl="1">
              <a:buClr>
                <a:schemeClr val="tx2"/>
              </a:buClr>
              <a:buFont typeface="Wingdings" panose="05000000000000000000" pitchFamily="2" charset="2"/>
              <a:buChar char="v"/>
            </a:pPr>
            <a:endParaRPr lang="fa-IR" sz="2400" b="1" dirty="0" smtClean="0">
              <a:cs typeface="B Nazanin" pitchFamily="2" charset="-78"/>
            </a:endParaRPr>
          </a:p>
          <a:p>
            <a:pPr marL="342900" indent="-342900" algn="just" rtl="1">
              <a:buClr>
                <a:schemeClr val="tx2"/>
              </a:buClr>
              <a:buFont typeface="Wingdings" panose="05000000000000000000" pitchFamily="2" charset="2"/>
              <a:buChar char="v"/>
            </a:pPr>
            <a:r>
              <a:rPr lang="fa-IR" sz="2400" b="1" dirty="0" smtClean="0">
                <a:cs typeface="B Nazanin" pitchFamily="2" charset="-78"/>
              </a:rPr>
              <a:t>  مهم است که فضای آزمون به اندازه‌ی کافی بزرگ باشد تا کودک بتواند مهارت‌های حرکتی درشت خود، مانند سینه خیز رفتن، راه رفتن، دویدن و پریدن را به خوبی نمایش دهد. </a:t>
            </a:r>
          </a:p>
          <a:p>
            <a:pPr marL="342900" indent="-342900" algn="just" rtl="1">
              <a:buClr>
                <a:schemeClr val="tx2"/>
              </a:buClr>
              <a:buFont typeface="Wingdings" panose="05000000000000000000" pitchFamily="2" charset="2"/>
              <a:buChar char="v"/>
            </a:pPr>
            <a:endParaRPr lang="fa-IR" sz="2400" b="1" dirty="0" smtClean="0">
              <a:cs typeface="B Nazanin" pitchFamily="2" charset="-78"/>
            </a:endParaRPr>
          </a:p>
          <a:p>
            <a:pPr marL="342900" indent="-342900" algn="just" rtl="1">
              <a:buClr>
                <a:schemeClr val="tx2"/>
              </a:buClr>
              <a:buFont typeface="Wingdings" panose="05000000000000000000" pitchFamily="2" charset="2"/>
              <a:buChar char="v"/>
            </a:pPr>
            <a:r>
              <a:rPr lang="fa-IR" sz="2400" b="1" dirty="0" smtClean="0">
                <a:cs typeface="B Nazanin" pitchFamily="2" charset="-78"/>
              </a:rPr>
              <a:t> علاوه بر این، اتاق باید دارای یک میز کوچک و دو صندلی برای اجرای برخي بخش‌هاي آزمون باشد. هنگام آزمون كودكان بزرگ تر كه از آن‌ها خواسته می شود از پله ها بالا و پایین بروند، باید مجموعه‌اي از پله‌های استاندارد به راحتي در دسترس باشد. </a:t>
            </a:r>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en-US"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D:\D\چابهار\سي دي\دستور العمل كشوري كودك سالم - مانا\كودك سالم\دستورالعمل تكاملي bayley111\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0" y="-128789"/>
            <a:ext cx="9311425" cy="6986789"/>
          </a:xfrm>
        </p:spPr>
      </p:pic>
    </p:spTree>
    <p:extLst>
      <p:ext uri="{BB962C8B-B14F-4D97-AF65-F5344CB8AC3E}">
        <p14:creationId xmlns:p14="http://schemas.microsoft.com/office/powerpoint/2010/main" val="24914901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746760"/>
          </a:xfrm>
        </p:spPr>
        <p:txBody>
          <a:bodyPr>
            <a:normAutofit/>
          </a:bodyPr>
          <a:lstStyle/>
          <a:p>
            <a:pPr algn="ctr" rtl="1"/>
            <a:r>
              <a:rPr lang="fa-IR" dirty="0" smtClean="0">
                <a:cs typeface="B Titr" pitchFamily="2" charset="-78"/>
              </a:rPr>
              <a:t>اشخاص حاضر</a:t>
            </a:r>
            <a:endParaRPr lang="en-US" dirty="0" smtClean="0">
              <a:cs typeface="B Titr" pitchFamily="2" charset="-78"/>
            </a:endParaRPr>
          </a:p>
        </p:txBody>
      </p:sp>
      <p:sp>
        <p:nvSpPr>
          <p:cNvPr id="5" name="Slide Number Placeholder 4"/>
          <p:cNvSpPr>
            <a:spLocks noGrp="1"/>
          </p:cNvSpPr>
          <p:nvPr>
            <p:ph type="sldNum" sz="quarter" idx="12"/>
          </p:nvPr>
        </p:nvSpPr>
        <p:spPr/>
        <p:txBody>
          <a:bodyPr/>
          <a:lstStyle/>
          <a:p>
            <a:fld id="{7EEB53B9-C31A-4F77-AC9B-FB5E067E04AF}" type="slidenum">
              <a:rPr lang="en-US" smtClean="0"/>
              <a:pPr/>
              <a:t>36</a:t>
            </a:fld>
            <a:endParaRPr lang="en-US"/>
          </a:p>
        </p:txBody>
      </p:sp>
      <p:sp>
        <p:nvSpPr>
          <p:cNvPr id="6" name="Rectangle 5"/>
          <p:cNvSpPr/>
          <p:nvPr/>
        </p:nvSpPr>
        <p:spPr>
          <a:xfrm>
            <a:off x="228600" y="1143001"/>
            <a:ext cx="7772400" cy="6924973"/>
          </a:xfrm>
          <a:prstGeom prst="rect">
            <a:avLst/>
          </a:prstGeom>
        </p:spPr>
        <p:txBody>
          <a:bodyPr wrap="square">
            <a:spAutoFit/>
          </a:bodyPr>
          <a:lstStyle/>
          <a:p>
            <a:pPr marL="285750" indent="-285750" algn="just" rtl="1">
              <a:buClr>
                <a:schemeClr val="tx2"/>
              </a:buClr>
              <a:buFont typeface="Wingdings" panose="05000000000000000000" pitchFamily="2" charset="2"/>
              <a:buChar char="v"/>
            </a:pPr>
            <a:r>
              <a:rPr lang="fa-IR" b="1" dirty="0" smtClean="0"/>
              <a:t> </a:t>
            </a:r>
            <a:r>
              <a:rPr lang="fa-IR" sz="2800" b="1" dirty="0" smtClean="0">
                <a:cs typeface="B Nazanin" pitchFamily="2" charset="-78"/>
              </a:rPr>
              <a:t>تعداد افراد در محل آزمون باید در كمترين حد ممکن نگه داشته شود .</a:t>
            </a:r>
          </a:p>
          <a:p>
            <a:pPr marL="457200" indent="-457200" algn="just" rtl="1">
              <a:buClr>
                <a:schemeClr val="tx2"/>
              </a:buClr>
              <a:buFont typeface="Wingdings" panose="05000000000000000000" pitchFamily="2" charset="2"/>
              <a:buChar char="v"/>
            </a:pPr>
            <a:endParaRPr lang="fa-IR" sz="2800" b="1" dirty="0" smtClean="0">
              <a:cs typeface="B Nazanin" pitchFamily="2" charset="-78"/>
            </a:endParaRPr>
          </a:p>
          <a:p>
            <a:pPr marL="457200" indent="-457200" algn="just" rtl="1">
              <a:buClr>
                <a:schemeClr val="tx2"/>
              </a:buClr>
              <a:buFont typeface="Wingdings" panose="05000000000000000000" pitchFamily="2" charset="2"/>
              <a:buChar char="v"/>
            </a:pPr>
            <a:r>
              <a:rPr lang="fa-IR" sz="2800" b="1" dirty="0" smtClean="0">
                <a:cs typeface="B Nazanin" pitchFamily="2" charset="-78"/>
              </a:rPr>
              <a:t> بیشتر از سه بزرگسال حضور نداشته باشند (مانند آزمونگر و مراقبان کودک). </a:t>
            </a:r>
          </a:p>
          <a:p>
            <a:pPr marL="457200" indent="-457200" algn="just" rtl="1">
              <a:buClr>
                <a:schemeClr val="tx2"/>
              </a:buClr>
              <a:buFont typeface="Wingdings" panose="05000000000000000000" pitchFamily="2" charset="2"/>
              <a:buChar char="v"/>
            </a:pPr>
            <a:endParaRPr lang="fa-IR" sz="2800" b="1" dirty="0" smtClean="0">
              <a:cs typeface="B Nazanin" pitchFamily="2" charset="-78"/>
            </a:endParaRPr>
          </a:p>
          <a:p>
            <a:pPr marL="457200" indent="-457200" algn="just" rtl="1">
              <a:buClr>
                <a:schemeClr val="tx2"/>
              </a:buClr>
              <a:buFont typeface="Wingdings" panose="05000000000000000000" pitchFamily="2" charset="2"/>
              <a:buChar char="v"/>
            </a:pPr>
            <a:r>
              <a:rPr lang="fa-IR" sz="2800" b="1" dirty="0" smtClean="0">
                <a:cs typeface="B Nazanin" pitchFamily="2" charset="-78"/>
              </a:rPr>
              <a:t> در صورت امکان، از حضور كودكان دیگر در مکان آزمون خودداري کنید.</a:t>
            </a:r>
          </a:p>
          <a:p>
            <a:pPr marL="457200" indent="-457200" algn="just" rtl="1">
              <a:buClr>
                <a:schemeClr val="tx2"/>
              </a:buClr>
              <a:buFont typeface="Wingdings" panose="05000000000000000000" pitchFamily="2" charset="2"/>
              <a:buChar char="v"/>
            </a:pPr>
            <a:endParaRPr lang="fa-IR" sz="2800" b="1" dirty="0" smtClean="0">
              <a:cs typeface="B Nazanin" pitchFamily="2" charset="-78"/>
            </a:endParaRPr>
          </a:p>
          <a:p>
            <a:pPr marL="457200" indent="-457200" algn="just" rtl="1">
              <a:buClr>
                <a:schemeClr val="tx2"/>
              </a:buClr>
              <a:buFont typeface="Wingdings" panose="05000000000000000000" pitchFamily="2" charset="2"/>
              <a:buChar char="v"/>
            </a:pPr>
            <a:r>
              <a:rPr lang="fa-IR" sz="2800" b="1" dirty="0" smtClean="0">
                <a:cs typeface="B Nazanin" pitchFamily="2" charset="-78"/>
              </a:rPr>
              <a:t>  مطلوب ترین حالت این است که در طول آزمون، آزمونگر، کودک و مراقب اصلی کودک در اتاق حضور داشته باشند</a:t>
            </a:r>
            <a:r>
              <a:rPr lang="fa-IR" sz="2800" dirty="0" smtClean="0">
                <a:cs typeface="B Nazanin" pitchFamily="2" charset="-78"/>
              </a:rPr>
              <a:t>. </a:t>
            </a:r>
            <a:endParaRPr lang="en-US" sz="2800" dirty="0" smtClean="0">
              <a:cs typeface="B Nazanin" pitchFamily="2" charset="-78"/>
            </a:endParaRPr>
          </a:p>
          <a:p>
            <a:pPr algn="just" rtl="1"/>
            <a:endParaRPr lang="fa-IR" sz="2800" dirty="0" smtClean="0">
              <a:cs typeface="B Nazanin" pitchFamily="2" charset="-78"/>
            </a:endParaRPr>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en-US"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320040"/>
            <a:ext cx="7239000" cy="670560"/>
          </a:xfrm>
        </p:spPr>
        <p:txBody>
          <a:bodyPr>
            <a:normAutofit fontScale="90000"/>
          </a:bodyPr>
          <a:lstStyle/>
          <a:p>
            <a:pPr algn="ctr" rtl="1"/>
            <a:r>
              <a:rPr lang="fa-IR" dirty="0" smtClean="0"/>
              <a:t/>
            </a:r>
            <a:br>
              <a:rPr lang="fa-IR" dirty="0" smtClean="0"/>
            </a:br>
            <a:r>
              <a:rPr lang="en-US" i="1" dirty="0" smtClean="0"/>
              <a:t/>
            </a:r>
            <a:br>
              <a:rPr lang="en-US" i="1" dirty="0" smtClean="0"/>
            </a:br>
            <a:r>
              <a:rPr lang="en-US" dirty="0" smtClean="0"/>
              <a:t/>
            </a:r>
            <a:br>
              <a:rPr lang="en-US" dirty="0" smtClean="0"/>
            </a:br>
            <a:r>
              <a:rPr lang="fa-IR" dirty="0" smtClean="0">
                <a:cs typeface="B Titr" pitchFamily="2" charset="-78"/>
              </a:rPr>
              <a:t> زمان اجرا</a:t>
            </a:r>
            <a:endParaRPr lang="en-US" dirty="0"/>
          </a:p>
        </p:txBody>
      </p:sp>
      <p:sp>
        <p:nvSpPr>
          <p:cNvPr id="3" name="Content Placeholder 2"/>
          <p:cNvSpPr>
            <a:spLocks noGrp="1"/>
          </p:cNvSpPr>
          <p:nvPr>
            <p:ph idx="1"/>
          </p:nvPr>
        </p:nvSpPr>
        <p:spPr>
          <a:xfrm>
            <a:off x="0" y="1609416"/>
            <a:ext cx="8077200" cy="4846320"/>
          </a:xfrm>
        </p:spPr>
        <p:txBody>
          <a:bodyPr>
            <a:normAutofit lnSpcReduction="10000"/>
          </a:bodyPr>
          <a:lstStyle/>
          <a:p>
            <a:pPr algn="just" rtl="1">
              <a:buFont typeface="Wingdings" panose="05000000000000000000" pitchFamily="2" charset="2"/>
              <a:buChar char="v"/>
            </a:pPr>
            <a:r>
              <a:rPr lang="fa-IR" b="1" dirty="0" smtClean="0">
                <a:cs typeface="B Nazanin" pitchFamily="2" charset="-78"/>
              </a:rPr>
              <a:t>زمان کامل اجرا براي كودكان 12 ماهه و كوچكتر، تقريباً 50 دقيقه.</a:t>
            </a:r>
          </a:p>
          <a:p>
            <a:pPr algn="just" rtl="1">
              <a:buFont typeface="Wingdings" panose="05000000000000000000" pitchFamily="2" charset="2"/>
              <a:buChar char="v"/>
            </a:pPr>
            <a:endParaRPr lang="fa-IR" b="1" dirty="0" smtClean="0">
              <a:cs typeface="B Nazanin" pitchFamily="2" charset="-78"/>
            </a:endParaRPr>
          </a:p>
          <a:p>
            <a:pPr algn="just" rtl="1">
              <a:buFont typeface="Wingdings" panose="05000000000000000000" pitchFamily="2" charset="2"/>
              <a:buChar char="v"/>
            </a:pPr>
            <a:r>
              <a:rPr lang="fa-IR" b="1" dirty="0" smtClean="0">
                <a:cs typeface="B Nazanin" pitchFamily="2" charset="-78"/>
              </a:rPr>
              <a:t> زمان كامل اجرا براي كودكان 13 ماهه و بزرگتر 90 دقيقه است.</a:t>
            </a:r>
          </a:p>
          <a:p>
            <a:pPr algn="just" rtl="1">
              <a:buFont typeface="Wingdings" panose="05000000000000000000" pitchFamily="2" charset="2"/>
              <a:buChar char="v"/>
            </a:pPr>
            <a:endParaRPr lang="fa-IR" b="1" dirty="0" smtClean="0">
              <a:cs typeface="B Nazanin" pitchFamily="2" charset="-78"/>
            </a:endParaRPr>
          </a:p>
          <a:p>
            <a:pPr algn="just" rtl="1">
              <a:buFont typeface="Wingdings" panose="05000000000000000000" pitchFamily="2" charset="2"/>
              <a:buChar char="v"/>
            </a:pPr>
            <a:r>
              <a:rPr lang="fa-IR" b="1" dirty="0" smtClean="0">
                <a:cs typeface="B Nazanin" pitchFamily="2" charset="-78"/>
              </a:rPr>
              <a:t> متغيرهايي شامل ‌آشنایی با آزمون، نقاط قوت و محدوديت هاي خاص كودك و رفتار او در جلسه آزمون ممكن است باعث کوتاه یا طولانی تر شدن زمان آزمون گردد. </a:t>
            </a:r>
          </a:p>
          <a:p>
            <a:pPr algn="just" rtl="1">
              <a:buFont typeface="Wingdings" panose="05000000000000000000" pitchFamily="2" charset="2"/>
              <a:buChar char="v"/>
            </a:pPr>
            <a:r>
              <a:rPr lang="fa-IR" b="1" dirty="0" smtClean="0">
                <a:cs typeface="B Nazanin" pitchFamily="2" charset="-78"/>
              </a:rPr>
              <a:t>چنانچه كودك خسته، بي توجه، بيش از اندازه بي قرار و ناآرام شد و یا همکاری نکرد، آزمون را متوقف كنيد و به كودك اجازه بدهيد تا 5 دقيقه استراحت كند.</a:t>
            </a:r>
          </a:p>
          <a:p>
            <a:pPr algn="just" rtl="1">
              <a:buFont typeface="Wingdings" panose="05000000000000000000" pitchFamily="2" charset="2"/>
              <a:buChar char="v"/>
            </a:pPr>
            <a:r>
              <a:rPr lang="fa-IR" b="1" dirty="0" smtClean="0">
                <a:cs typeface="B Nazanin" pitchFamily="2" charset="-78"/>
              </a:rPr>
              <a:t> يا اگر نياز داشت يك غذاي سبك يا تنقلات بخورد</a:t>
            </a:r>
            <a:r>
              <a:rPr lang="fa-IR" dirty="0" smtClean="0"/>
              <a:t>.</a:t>
            </a:r>
            <a:endParaRPr lang="en-US" dirty="0" smtClean="0"/>
          </a:p>
          <a:p>
            <a:pPr algn="r" rtl="1">
              <a:buNone/>
            </a:pPr>
            <a:endParaRPr lang="en-US" dirty="0" smtClean="0"/>
          </a:p>
          <a:p>
            <a:pPr algn="r" rtl="1"/>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37</a:t>
            </a:fld>
            <a:endParaRPr lang="en-US"/>
          </a:p>
        </p:txBody>
      </p:sp>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239000" cy="990600"/>
          </a:xfrm>
        </p:spPr>
        <p:txBody>
          <a:bodyPr>
            <a:normAutofit fontScale="90000"/>
          </a:bodyPr>
          <a:lstStyle/>
          <a:p>
            <a:pPr algn="ctr" rtl="1"/>
            <a:r>
              <a:rPr lang="fa-IR" b="1" dirty="0" smtClean="0"/>
              <a:t>ابزار آزمون</a:t>
            </a:r>
            <a:r>
              <a:rPr lang="en-US" dirty="0"/>
              <a:t/>
            </a:r>
            <a:br>
              <a:rPr lang="en-US" dirty="0"/>
            </a:br>
            <a:endParaRPr lang="en-US" dirty="0"/>
          </a:p>
        </p:txBody>
      </p:sp>
      <p:sp>
        <p:nvSpPr>
          <p:cNvPr id="3" name="Content Placeholder 2"/>
          <p:cNvSpPr>
            <a:spLocks noGrp="1"/>
          </p:cNvSpPr>
          <p:nvPr>
            <p:ph idx="1"/>
          </p:nvPr>
        </p:nvSpPr>
        <p:spPr/>
        <p:txBody>
          <a:bodyPr/>
          <a:lstStyle/>
          <a:p>
            <a:pPr algn="r" rtl="1"/>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38</a:t>
            </a:fld>
            <a:endParaRPr lang="en-US"/>
          </a:p>
        </p:txBody>
      </p:sp>
      <p:pic>
        <p:nvPicPr>
          <p:cNvPr id="7" name="Picture 6" descr="C:\Users\test\Desktop\bayley\اسکن تصاویر دستورالعمل بیلی\Image-03.JPG"/>
          <p:cNvPicPr/>
          <p:nvPr/>
        </p:nvPicPr>
        <p:blipFill>
          <a:blip r:embed="rId2" cstate="print"/>
          <a:srcRect/>
          <a:stretch>
            <a:fillRect/>
          </a:stretch>
        </p:blipFill>
        <p:spPr bwMode="auto">
          <a:xfrm>
            <a:off x="457200" y="1066800"/>
            <a:ext cx="7543800" cy="5257800"/>
          </a:xfrm>
          <a:prstGeom prst="rect">
            <a:avLst/>
          </a:prstGeom>
          <a:noFill/>
          <a:ln w="9525">
            <a:noFill/>
            <a:miter lim="800000"/>
            <a:headEnd/>
            <a:tailEnd/>
          </a:ln>
        </p:spPr>
      </p:pic>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518160"/>
          </a:xfrm>
        </p:spPr>
        <p:txBody>
          <a:bodyPr>
            <a:normAutofit fontScale="90000"/>
          </a:bodyPr>
          <a:lstStyle/>
          <a:p>
            <a:pPr algn="ctr" rtl="1"/>
            <a:r>
              <a:rPr lang="fa-IR" dirty="0" smtClean="0"/>
              <a:t>ابزار آزمون</a:t>
            </a:r>
            <a:endParaRPr lang="en-US" dirty="0"/>
          </a:p>
        </p:txBody>
      </p:sp>
      <p:sp>
        <p:nvSpPr>
          <p:cNvPr id="3" name="Content Placeholder 2"/>
          <p:cNvSpPr>
            <a:spLocks noGrp="1"/>
          </p:cNvSpPr>
          <p:nvPr>
            <p:ph idx="1"/>
          </p:nvPr>
        </p:nvSpPr>
        <p:spPr/>
        <p:txBody>
          <a:bodyPr/>
          <a:lstStyle/>
          <a:p>
            <a:pPr algn="r" rtl="1">
              <a:buNone/>
            </a:pPr>
            <a:r>
              <a:rPr lang="fa-IR" dirty="0" smtClean="0"/>
              <a:t> </a:t>
            </a:r>
            <a:endParaRPr lang="en-US" dirty="0"/>
          </a:p>
          <a:p>
            <a:pPr algn="r" rtl="1"/>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39</a:t>
            </a:fld>
            <a:endParaRPr lang="en-US"/>
          </a:p>
        </p:txBody>
      </p:sp>
      <p:pic>
        <p:nvPicPr>
          <p:cNvPr id="7" name="Picture 6" descr="C:\Users\test\Desktop\bayley\اسکن تصاویر دستورالعمل بیلی\Image-04.JPG"/>
          <p:cNvPicPr/>
          <p:nvPr/>
        </p:nvPicPr>
        <p:blipFill>
          <a:blip r:embed="rId2" cstate="print"/>
          <a:srcRect/>
          <a:stretch>
            <a:fillRect/>
          </a:stretch>
        </p:blipFill>
        <p:spPr bwMode="auto">
          <a:xfrm>
            <a:off x="533400" y="838200"/>
            <a:ext cx="7086600" cy="5400675"/>
          </a:xfrm>
          <a:prstGeom prst="rect">
            <a:avLst/>
          </a:prstGeom>
          <a:noFill/>
          <a:ln w="9525">
            <a:noFill/>
            <a:miter lim="800000"/>
            <a:headEnd/>
            <a:tailEnd/>
          </a:ln>
        </p:spPr>
      </p:pic>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8215"/>
          </a:xfrm>
        </p:spPr>
        <p:txBody>
          <a:bodyPr/>
          <a:lstStyle/>
          <a:p>
            <a:pPr algn="ctr"/>
            <a:r>
              <a:rPr lang="fa-IR" sz="4000" dirty="0" smtClean="0">
                <a:cs typeface="B Titr" pitchFamily="2" charset="-78"/>
              </a:rPr>
              <a:t>ویژگیهای تست</a:t>
            </a:r>
            <a:endParaRPr lang="en-US" sz="4000" dirty="0">
              <a:solidFill>
                <a:srgbClr val="C00000"/>
              </a:solidFill>
              <a:cs typeface="B Titr" pitchFamily="2" charset="-78"/>
            </a:endParaRPr>
          </a:p>
        </p:txBody>
      </p:sp>
      <p:sp>
        <p:nvSpPr>
          <p:cNvPr id="3" name="Content Placeholder 2"/>
          <p:cNvSpPr>
            <a:spLocks noGrp="1"/>
          </p:cNvSpPr>
          <p:nvPr>
            <p:ph idx="1"/>
          </p:nvPr>
        </p:nvSpPr>
        <p:spPr>
          <a:xfrm>
            <a:off x="457200" y="1371600"/>
            <a:ext cx="7543800" cy="4953001"/>
          </a:xfrm>
        </p:spPr>
        <p:txBody>
          <a:bodyPr>
            <a:normAutofit lnSpcReduction="10000"/>
          </a:bodyPr>
          <a:lstStyle/>
          <a:p>
            <a:pPr lvl="1" algn="just" rtl="1">
              <a:buClr>
                <a:schemeClr val="tx2"/>
              </a:buClr>
              <a:buFont typeface="Wingdings" pitchFamily="2" charset="2"/>
              <a:buChar char="v"/>
            </a:pPr>
            <a:r>
              <a:rPr lang="fa-IR" sz="2800" b="1" dirty="0" smtClean="0">
                <a:solidFill>
                  <a:schemeClr val="tx1"/>
                </a:solidFill>
                <a:cs typeface="B Nazanin"/>
              </a:rPr>
              <a:t>نقاط قوت و توانمندی نوزادان و کودکان را همچنین نقاط ضعف آنان را شناسایی می کند.</a:t>
            </a:r>
          </a:p>
          <a:p>
            <a:pPr lvl="1" algn="just" rtl="1">
              <a:buClr>
                <a:schemeClr val="tx2"/>
              </a:buClr>
              <a:buNone/>
            </a:pPr>
            <a:endParaRPr lang="fa-IR" sz="2800" b="1" dirty="0" smtClean="0">
              <a:solidFill>
                <a:schemeClr val="tx1"/>
              </a:solidFill>
              <a:cs typeface="B Nazanin"/>
            </a:endParaRPr>
          </a:p>
          <a:p>
            <a:pPr lvl="1" algn="just" rtl="1">
              <a:buClr>
                <a:schemeClr val="tx2"/>
              </a:buClr>
              <a:buFont typeface="Wingdings" pitchFamily="2" charset="2"/>
              <a:buChar char="v"/>
            </a:pPr>
            <a:r>
              <a:rPr lang="fa-IR" sz="2800" b="1" dirty="0">
                <a:solidFill>
                  <a:schemeClr val="tx1"/>
                </a:solidFill>
                <a:cs typeface="B Nazanin"/>
              </a:rPr>
              <a:t> </a:t>
            </a:r>
            <a:r>
              <a:rPr lang="fa-IR" sz="2800" b="1" dirty="0" smtClean="0">
                <a:solidFill>
                  <a:schemeClr val="tx1"/>
                </a:solidFill>
                <a:cs typeface="B Nazanin"/>
              </a:rPr>
              <a:t>داده های پایا و روا از توانمندی کودک را نشان می دهد.</a:t>
            </a:r>
          </a:p>
          <a:p>
            <a:pPr marL="292608" lvl="1" indent="0" algn="just" rtl="1">
              <a:buClr>
                <a:schemeClr val="tx2"/>
              </a:buClr>
              <a:buNone/>
            </a:pPr>
            <a:endParaRPr lang="fa-IR" sz="2800" b="1" dirty="0" smtClean="0">
              <a:solidFill>
                <a:schemeClr val="tx1"/>
              </a:solidFill>
              <a:cs typeface="B Nazanin"/>
            </a:endParaRPr>
          </a:p>
          <a:p>
            <a:pPr lvl="1" algn="just" rtl="1">
              <a:buClr>
                <a:schemeClr val="tx2"/>
              </a:buClr>
              <a:buFont typeface="Wingdings" pitchFamily="2" charset="2"/>
              <a:buChar char="v"/>
            </a:pPr>
            <a:r>
              <a:rPr lang="fa-IR" sz="2800" b="1" dirty="0" smtClean="0">
                <a:solidFill>
                  <a:schemeClr val="tx1"/>
                </a:solidFill>
                <a:cs typeface="B Nazanin"/>
              </a:rPr>
              <a:t>مقیاس های رشدی بصورت نمودار قابل نمایش بوده که در آن ارزیابی مستمر فرایند هوش تکاملی قابل ملاحظه است.</a:t>
            </a:r>
          </a:p>
          <a:p>
            <a:pPr lvl="1" algn="just" rtl="1">
              <a:buClr>
                <a:schemeClr val="tx2"/>
              </a:buClr>
              <a:buNone/>
            </a:pPr>
            <a:endParaRPr lang="fa-IR" sz="2800" b="1" dirty="0" smtClean="0">
              <a:solidFill>
                <a:schemeClr val="tx1"/>
              </a:solidFill>
              <a:cs typeface="B Nazanin"/>
            </a:endParaRPr>
          </a:p>
          <a:p>
            <a:pPr lvl="1" algn="just" rtl="1">
              <a:buClr>
                <a:schemeClr val="tx2"/>
              </a:buClr>
              <a:buFont typeface="Wingdings" pitchFamily="2" charset="2"/>
              <a:buChar char="v"/>
            </a:pPr>
            <a:r>
              <a:rPr lang="fa-IR" sz="2800" b="1" dirty="0" smtClean="0">
                <a:solidFill>
                  <a:schemeClr val="tx1"/>
                </a:solidFill>
                <a:cs typeface="B Nazanin"/>
              </a:rPr>
              <a:t>اختلالات تکاملی کودکان را بصورت زودرس قبل از آنکه تبدیل به مشکلات مادام العمر گردد شناسایی می کند.</a:t>
            </a:r>
            <a:endParaRPr lang="en-US" sz="2800" b="1" dirty="0" smtClean="0">
              <a:solidFill>
                <a:schemeClr val="tx1"/>
              </a:solidFill>
              <a:cs typeface="B Nazanin"/>
            </a:endParaRPr>
          </a:p>
          <a:p>
            <a:pPr lvl="0" algn="just" rtl="1">
              <a:buClr>
                <a:srgbClr val="B13F9A"/>
              </a:buClr>
            </a:pPr>
            <a:endParaRPr lang="fa-IR" sz="400" dirty="0">
              <a:solidFill>
                <a:prstClr val="black"/>
              </a:solidFill>
              <a:cs typeface="B Nazanin" pitchFamily="2" charset="-78"/>
            </a:endParaRPr>
          </a:p>
          <a:p>
            <a:pPr lvl="1" algn="just" rtl="1">
              <a:buClr>
                <a:schemeClr val="tx2"/>
              </a:buClr>
              <a:buFont typeface="Wingdings" pitchFamily="2" charset="2"/>
              <a:buChar char="v"/>
            </a:pPr>
            <a:endParaRPr lang="fa-IR" sz="2800" dirty="0" smtClean="0">
              <a:solidFill>
                <a:schemeClr val="tx1"/>
              </a:solidFill>
              <a:cs typeface="B Nazanin"/>
            </a:endParaRPr>
          </a:p>
        </p:txBody>
      </p:sp>
    </p:spTree>
    <p:extLst>
      <p:ext uri="{BB962C8B-B14F-4D97-AF65-F5344CB8AC3E}">
        <p14:creationId xmlns:p14="http://schemas.microsoft.com/office/powerpoint/2010/main" val="16176293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EEB53B9-C31A-4F77-AC9B-FB5E067E04AF}" type="slidenum">
              <a:rPr lang="en-US" smtClean="0"/>
              <a:pPr/>
              <a:t>40</a:t>
            </a:fld>
            <a:endParaRPr lang="en-US"/>
          </a:p>
        </p:txBody>
      </p:sp>
      <p:pic>
        <p:nvPicPr>
          <p:cNvPr id="7" name="Picture 2"/>
          <p:cNvPicPr>
            <a:picLocks noChangeAspect="1" noChangeArrowheads="1"/>
          </p:cNvPicPr>
          <p:nvPr/>
        </p:nvPicPr>
        <p:blipFill>
          <a:blip r:embed="rId3" cstate="print"/>
          <a:srcRect/>
          <a:stretch>
            <a:fillRect/>
          </a:stretch>
        </p:blipFill>
        <p:spPr bwMode="auto">
          <a:xfrm>
            <a:off x="1524000" y="529971"/>
            <a:ext cx="5410200" cy="5437251"/>
          </a:xfrm>
          <a:prstGeom prst="rect">
            <a:avLst/>
          </a:prstGeom>
          <a:noFill/>
          <a:ln w="9525">
            <a:noFill/>
            <a:miter lim="800000"/>
            <a:headEnd/>
            <a:tailEnd/>
          </a:ln>
          <a:effectLst/>
        </p:spPr>
      </p:pic>
    </p:spTree>
    <p:extLst>
      <p:ext uri="{BB962C8B-B14F-4D97-AF65-F5344CB8AC3E}">
        <p14:creationId xmlns:p14="http://schemas.microsoft.com/office/powerpoint/2010/main" val="2747889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746760"/>
          </a:xfrm>
        </p:spPr>
        <p:txBody>
          <a:bodyPr>
            <a:normAutofit/>
          </a:bodyPr>
          <a:lstStyle/>
          <a:p>
            <a:pPr algn="ctr" rtl="1"/>
            <a:r>
              <a:rPr lang="fa-IR" sz="3600" dirty="0" smtClean="0">
                <a:cs typeface="B Titr" pitchFamily="2" charset="-78"/>
              </a:rPr>
              <a:t>ابزار آزمون</a:t>
            </a:r>
            <a:endParaRPr lang="en-US" sz="3600" i="1" dirty="0" smtClean="0">
              <a:cs typeface="B Titr" pitchFamily="2" charset="-78"/>
            </a:endParaRPr>
          </a:p>
        </p:txBody>
      </p:sp>
      <p:sp>
        <p:nvSpPr>
          <p:cNvPr id="5" name="Slide Number Placeholder 4"/>
          <p:cNvSpPr>
            <a:spLocks noGrp="1"/>
          </p:cNvSpPr>
          <p:nvPr>
            <p:ph type="sldNum" sz="quarter" idx="12"/>
          </p:nvPr>
        </p:nvSpPr>
        <p:spPr/>
        <p:txBody>
          <a:bodyPr/>
          <a:lstStyle/>
          <a:p>
            <a:fld id="{7EEB53B9-C31A-4F77-AC9B-FB5E067E04AF}" type="slidenum">
              <a:rPr lang="en-US" smtClean="0"/>
              <a:pPr/>
              <a:t>41</a:t>
            </a:fld>
            <a:endParaRPr lang="en-US"/>
          </a:p>
        </p:txBody>
      </p:sp>
      <p:sp>
        <p:nvSpPr>
          <p:cNvPr id="6" name="Rectangle 5"/>
          <p:cNvSpPr/>
          <p:nvPr/>
        </p:nvSpPr>
        <p:spPr>
          <a:xfrm>
            <a:off x="152400" y="1066800"/>
            <a:ext cx="7924800" cy="6986528"/>
          </a:xfrm>
          <a:prstGeom prst="rect">
            <a:avLst/>
          </a:prstGeom>
        </p:spPr>
        <p:txBody>
          <a:bodyPr wrap="square">
            <a:spAutoFit/>
          </a:bodyPr>
          <a:lstStyle/>
          <a:p>
            <a:pPr marL="285750" indent="-285750" algn="just" rtl="1">
              <a:buClr>
                <a:schemeClr val="tx2"/>
              </a:buClr>
              <a:buFont typeface="Wingdings" panose="05000000000000000000" pitchFamily="2" charset="2"/>
              <a:buChar char="v"/>
            </a:pPr>
            <a:r>
              <a:rPr lang="fa-IR" sz="2000" b="1" dirty="0" smtClean="0">
                <a:cs typeface="B Nazanin" pitchFamily="2" charset="-78"/>
              </a:rPr>
              <a:t>براي این که در طول آزمون دسترسی آسان به ابزار تست داشته باشيد، قبل از جلسه‌ی آزمون، آنها را مرتب کنید. ابزاری که مورد استفاده نیستند، باید دور از ميدان ديد کودک باشند تا باعث حواس پرتی او نگردند (کیف آزمون)</a:t>
            </a:r>
          </a:p>
          <a:p>
            <a:pPr marL="285750" indent="-285750" algn="just" rtl="1">
              <a:buClr>
                <a:schemeClr val="tx2"/>
              </a:buClr>
              <a:buFont typeface="Wingdings" panose="05000000000000000000" pitchFamily="2" charset="2"/>
              <a:buChar char="v"/>
            </a:pPr>
            <a:endParaRPr lang="en-US" sz="2000" b="1" dirty="0" smtClean="0">
              <a:cs typeface="B Nazanin" pitchFamily="2" charset="-78"/>
            </a:endParaRPr>
          </a:p>
          <a:p>
            <a:pPr marL="285750" lvl="0" indent="-285750" algn="just" rtl="1">
              <a:buClr>
                <a:schemeClr val="tx2"/>
              </a:buClr>
              <a:buFont typeface="Wingdings" panose="05000000000000000000" pitchFamily="2" charset="2"/>
              <a:buChar char="v"/>
            </a:pPr>
            <a:r>
              <a:rPr lang="fa-IR" sz="2000" b="1" dirty="0" smtClean="0">
                <a:cs typeface="B Nazanin" pitchFamily="2" charset="-78"/>
              </a:rPr>
              <a:t>دستمال كاغذي</a:t>
            </a:r>
          </a:p>
          <a:p>
            <a:pPr marL="285750" lvl="0" indent="-285750" algn="just" rtl="1">
              <a:buClr>
                <a:schemeClr val="tx2"/>
              </a:buClr>
              <a:buFont typeface="Wingdings" panose="05000000000000000000" pitchFamily="2" charset="2"/>
              <a:buChar char="v"/>
            </a:pPr>
            <a:endParaRPr lang="fa-IR" sz="2000" b="1" dirty="0" smtClean="0">
              <a:cs typeface="B Nazanin" pitchFamily="2" charset="-78"/>
            </a:endParaRPr>
          </a:p>
          <a:p>
            <a:pPr marL="285750" lvl="0" indent="-285750" algn="just" rtl="1">
              <a:buClr>
                <a:schemeClr val="tx2"/>
              </a:buClr>
              <a:buFont typeface="Wingdings" panose="05000000000000000000" pitchFamily="2" charset="2"/>
              <a:buChar char="v"/>
            </a:pPr>
            <a:r>
              <a:rPr lang="fa-IR" sz="2000" b="1" dirty="0" smtClean="0">
                <a:cs typeface="B Nazanin" pitchFamily="2" charset="-78"/>
              </a:rPr>
              <a:t> 5 سکه‌ی کوچک ( مانند سکه‌های 50 توماني، 100 توماني،)</a:t>
            </a:r>
          </a:p>
          <a:p>
            <a:pPr marL="285750" lvl="0" indent="-285750" algn="just" rtl="1">
              <a:buClr>
                <a:schemeClr val="tx2"/>
              </a:buClr>
              <a:buFont typeface="Wingdings" panose="05000000000000000000" pitchFamily="2" charset="2"/>
              <a:buChar char="v"/>
            </a:pPr>
            <a:endParaRPr lang="fa-IR" sz="2000" b="1" dirty="0" smtClean="0">
              <a:cs typeface="B Nazanin" pitchFamily="2" charset="-78"/>
            </a:endParaRPr>
          </a:p>
          <a:p>
            <a:pPr marL="285750" lvl="0" indent="-285750" algn="just" rtl="1">
              <a:buClr>
                <a:schemeClr val="tx2"/>
              </a:buClr>
              <a:buFont typeface="Wingdings" panose="05000000000000000000" pitchFamily="2" charset="2"/>
              <a:buChar char="v"/>
            </a:pPr>
            <a:r>
              <a:rPr lang="fa-IR" sz="2000" b="1" dirty="0" smtClean="0">
                <a:cs typeface="B Nazanin" pitchFamily="2" charset="-78"/>
              </a:rPr>
              <a:t> تكه‌هاي خوراكي مانند بيسكويت‌ گرجي طرح حيوانات باغ‌وحش يا كورن‌فلكس</a:t>
            </a:r>
          </a:p>
          <a:p>
            <a:pPr marL="285750" lvl="0" indent="-285750" algn="just" rtl="1">
              <a:buClr>
                <a:schemeClr val="tx2"/>
              </a:buClr>
              <a:buFont typeface="Wingdings" panose="05000000000000000000" pitchFamily="2" charset="2"/>
              <a:buChar char="v"/>
            </a:pPr>
            <a:endParaRPr lang="fa-IR" sz="2000" b="1" dirty="0" smtClean="0">
              <a:cs typeface="B Nazanin" pitchFamily="2" charset="-78"/>
            </a:endParaRPr>
          </a:p>
          <a:p>
            <a:pPr marL="285750" lvl="0" indent="-285750" algn="just" rtl="1">
              <a:buClr>
                <a:schemeClr val="tx2"/>
              </a:buClr>
              <a:buFont typeface="Wingdings" panose="05000000000000000000" pitchFamily="2" charset="2"/>
              <a:buChar char="v"/>
            </a:pPr>
            <a:r>
              <a:rPr lang="fa-IR" sz="2000" b="1" dirty="0" smtClean="0">
                <a:cs typeface="B Nazanin" pitchFamily="2" charset="-78"/>
              </a:rPr>
              <a:t> چند کارت سفيد بي‌خط</a:t>
            </a:r>
          </a:p>
          <a:p>
            <a:pPr marL="285750" lvl="0" indent="-285750" algn="just" rtl="1">
              <a:buClr>
                <a:schemeClr val="tx2"/>
              </a:buClr>
              <a:buFont typeface="Wingdings" panose="05000000000000000000" pitchFamily="2" charset="2"/>
              <a:buChar char="v"/>
            </a:pPr>
            <a:endParaRPr lang="fa-IR" sz="2000" b="1" dirty="0" smtClean="0">
              <a:cs typeface="B Nazanin" pitchFamily="2" charset="-78"/>
            </a:endParaRPr>
          </a:p>
          <a:p>
            <a:pPr marL="285750" lvl="0" indent="-285750" algn="just" rtl="1">
              <a:buClr>
                <a:schemeClr val="tx2"/>
              </a:buClr>
              <a:buFont typeface="Wingdings" panose="05000000000000000000" pitchFamily="2" charset="2"/>
              <a:buChar char="v"/>
            </a:pPr>
            <a:r>
              <a:rPr lang="fa-IR" sz="2000" b="1" dirty="0" smtClean="0">
                <a:cs typeface="B Nazanin" pitchFamily="2" charset="-78"/>
              </a:rPr>
              <a:t> قيچي بي‌خطر براي کودکان نوپا و كوچك ( که به شکل قابل استفاده برای افراد راست‌دست و چپ‌دست، با نوك‌هایی كند و تیغه هایی فلزی طراحی شده است)</a:t>
            </a:r>
          </a:p>
          <a:p>
            <a:pPr lvl="0" algn="just" rtl="1">
              <a:buClr>
                <a:schemeClr val="tx2"/>
              </a:buClr>
            </a:pPr>
            <a:endParaRPr lang="fa-IR" sz="2000" b="1" dirty="0" smtClean="0">
              <a:cs typeface="B Nazanin" pitchFamily="2" charset="-78"/>
            </a:endParaRPr>
          </a:p>
          <a:p>
            <a:pPr marL="285750" lvl="0" indent="-285750" algn="just" rtl="1">
              <a:buClr>
                <a:schemeClr val="tx2"/>
              </a:buClr>
              <a:buFont typeface="Wingdings" panose="05000000000000000000" pitchFamily="2" charset="2"/>
              <a:buChar char="v"/>
            </a:pPr>
            <a:r>
              <a:rPr lang="fa-IR" sz="2000" b="1" dirty="0" smtClean="0">
                <a:cs typeface="B Nazanin" pitchFamily="2" charset="-78"/>
              </a:rPr>
              <a:t> یک كرونومتر (كرونومتري که به‌آرامي و بي‌صدا كار مي‌کند</a:t>
            </a:r>
          </a:p>
          <a:p>
            <a:pPr marL="285750" lvl="0" indent="-285750" algn="just" rtl="1">
              <a:buClr>
                <a:schemeClr val="tx2"/>
              </a:buClr>
              <a:buFont typeface="Wingdings" panose="05000000000000000000" pitchFamily="2" charset="2"/>
              <a:buChar char="v"/>
            </a:pPr>
            <a:r>
              <a:rPr lang="fa-IR" sz="2000" b="1" dirty="0" smtClean="0"/>
              <a:t> </a:t>
            </a:r>
            <a:r>
              <a:rPr lang="fa-IR" sz="2000" b="1" dirty="0" smtClean="0">
                <a:cs typeface="B Nazanin" pitchFamily="2" charset="-78"/>
              </a:rPr>
              <a:t>چند برگ کاغذ سفيد  </a:t>
            </a:r>
            <a:r>
              <a:rPr lang="en-US" sz="2000" b="1" dirty="0" smtClean="0">
                <a:cs typeface="B Nazanin" pitchFamily="2" charset="-78"/>
              </a:rPr>
              <a:t>A</a:t>
            </a:r>
            <a:r>
              <a:rPr lang="en-US" sz="2000" b="1" baseline="-25000" dirty="0" smtClean="0">
                <a:cs typeface="B Nazanin" pitchFamily="2" charset="-78"/>
              </a:rPr>
              <a:t>4 </a:t>
            </a:r>
            <a:r>
              <a:rPr lang="fa-IR" sz="2000" b="1" dirty="0" smtClean="0">
                <a:cs typeface="B Nazanin" pitchFamily="2" charset="-78"/>
              </a:rPr>
              <a:t>بي‌خط خالي</a:t>
            </a:r>
            <a:endParaRPr lang="en-US" sz="2000" b="1" dirty="0" smtClean="0">
              <a:cs typeface="B Nazanin" pitchFamily="2" charset="-78"/>
            </a:endParaRPr>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en-US"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fontScale="90000"/>
          </a:bodyPr>
          <a:lstStyle/>
          <a:p>
            <a:pPr algn="ctr" rtl="1"/>
            <a:r>
              <a:rPr lang="en-US" dirty="0" smtClean="0"/>
              <a:t/>
            </a:r>
            <a:br>
              <a:rPr lang="en-US" dirty="0" smtClean="0"/>
            </a:br>
            <a:r>
              <a:rPr lang="fa-IR" dirty="0" smtClean="0"/>
              <a:t/>
            </a:r>
            <a:br>
              <a:rPr lang="fa-IR" dirty="0" smtClean="0"/>
            </a:br>
            <a:r>
              <a:rPr lang="fa-IR" dirty="0" smtClean="0"/>
              <a:t/>
            </a:r>
            <a:br>
              <a:rPr lang="fa-IR" dirty="0" smtClean="0"/>
            </a:br>
            <a:r>
              <a:rPr lang="fa-IR" dirty="0" smtClean="0">
                <a:cs typeface="B Titr" pitchFamily="2" charset="-78"/>
              </a:rPr>
              <a:t>تميز نمودن و آماده كردن ابزار آزمون</a:t>
            </a:r>
            <a:r>
              <a:rPr lang="en-US" i="1" dirty="0" smtClean="0">
                <a:cs typeface="B Titr" pitchFamily="2" charset="-78"/>
              </a:rPr>
              <a:t/>
            </a:r>
            <a:br>
              <a:rPr lang="en-US" i="1" dirty="0" smtClean="0">
                <a:cs typeface="B Titr" pitchFamily="2" charset="-78"/>
              </a:rPr>
            </a:br>
            <a:endParaRPr lang="en-US" dirty="0">
              <a:cs typeface="B Titr" pitchFamily="2" charset="-78"/>
            </a:endParaRPr>
          </a:p>
        </p:txBody>
      </p:sp>
      <p:sp>
        <p:nvSpPr>
          <p:cNvPr id="3" name="Content Placeholder 2"/>
          <p:cNvSpPr>
            <a:spLocks noGrp="1"/>
          </p:cNvSpPr>
          <p:nvPr>
            <p:ph idx="1"/>
          </p:nvPr>
        </p:nvSpPr>
        <p:spPr>
          <a:xfrm>
            <a:off x="457200" y="1066800"/>
            <a:ext cx="7239000" cy="4876800"/>
          </a:xfrm>
        </p:spPr>
        <p:txBody>
          <a:bodyPr>
            <a:normAutofit/>
          </a:bodyPr>
          <a:lstStyle/>
          <a:p>
            <a:pPr algn="just" rtl="1">
              <a:buFont typeface="Wingdings" panose="05000000000000000000" pitchFamily="2" charset="2"/>
              <a:buChar char="v"/>
            </a:pPr>
            <a:r>
              <a:rPr lang="fa-IR" b="1" dirty="0" smtClean="0">
                <a:cs typeface="B Nazanin" pitchFamily="2" charset="-78"/>
              </a:rPr>
              <a:t>براي جلوگيري از انتشار عفونت‌ها، تمام ابزار غيركاغذي به كار رفته توسط كودك را پس از هر جلسه آزمون با آب و صابون بشوييد و تميز كنيد. </a:t>
            </a:r>
          </a:p>
          <a:p>
            <a:pPr algn="just" rtl="1">
              <a:buFont typeface="Wingdings" panose="05000000000000000000" pitchFamily="2" charset="2"/>
              <a:buChar char="v"/>
            </a:pPr>
            <a:endParaRPr lang="fa-IR" b="1" dirty="0" smtClean="0">
              <a:cs typeface="B Nazanin" pitchFamily="2" charset="-78"/>
            </a:endParaRPr>
          </a:p>
          <a:p>
            <a:pPr algn="just" rtl="1">
              <a:buFont typeface="Wingdings" panose="05000000000000000000" pitchFamily="2" charset="2"/>
              <a:buChar char="v"/>
            </a:pPr>
            <a:r>
              <a:rPr lang="fa-IR" b="1" dirty="0" smtClean="0">
                <a:cs typeface="B Nazanin" pitchFamily="2" charset="-78"/>
              </a:rPr>
              <a:t>شما بايد هر تكه‌ خوراكي استفاده شده را دور بريزيد و تكه‌هاي خوراكي جديد را براي هر بار اجرا فراهم نماييد. </a:t>
            </a:r>
          </a:p>
          <a:p>
            <a:pPr algn="just" rtl="1">
              <a:buFont typeface="Wingdings" panose="05000000000000000000" pitchFamily="2" charset="2"/>
              <a:buChar char="v"/>
            </a:pPr>
            <a:endParaRPr lang="fa-IR" b="1" dirty="0" smtClean="0">
              <a:cs typeface="B Nazanin" pitchFamily="2" charset="-78"/>
            </a:endParaRPr>
          </a:p>
          <a:p>
            <a:pPr algn="just" rtl="1">
              <a:buFont typeface="Wingdings" panose="05000000000000000000" pitchFamily="2" charset="2"/>
              <a:buChar char="v"/>
            </a:pPr>
            <a:r>
              <a:rPr lang="fa-IR" b="1" dirty="0" smtClean="0">
                <a:cs typeface="B Nazanin" pitchFamily="2" charset="-78"/>
              </a:rPr>
              <a:t>تمام تكه ها و قطعه هاي ابزار آزمون را وارسي نماييد تا مطمئن شويد كه هيچ چيزي شكسته يا شل نشده باشد كه بالقوه مي‌تواند به كودك آسيب برساند</a:t>
            </a:r>
            <a:r>
              <a:rPr lang="fa-IR" dirty="0" smtClean="0">
                <a:cs typeface="B Nazanin" pitchFamily="2" charset="-78"/>
              </a:rPr>
              <a:t>.</a:t>
            </a:r>
            <a:endParaRPr lang="en-US" dirty="0">
              <a:cs typeface="B Nazanin" pitchFamily="2" charset="-78"/>
            </a:endParaRPr>
          </a:p>
        </p:txBody>
      </p:sp>
      <p:sp>
        <p:nvSpPr>
          <p:cNvPr id="6" name="Slide Number Placeholder 5"/>
          <p:cNvSpPr>
            <a:spLocks noGrp="1"/>
          </p:cNvSpPr>
          <p:nvPr>
            <p:ph type="sldNum" sz="quarter" idx="12"/>
          </p:nvPr>
        </p:nvSpPr>
        <p:spPr/>
        <p:txBody>
          <a:bodyPr/>
          <a:lstStyle/>
          <a:p>
            <a:fld id="{7EEB53B9-C31A-4F77-AC9B-FB5E067E04AF}" type="slidenum">
              <a:rPr lang="en-US" smtClean="0"/>
              <a:pPr/>
              <a:t>42</a:t>
            </a:fld>
            <a:endParaRPr lang="en-US"/>
          </a:p>
        </p:txBody>
      </p:sp>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7EEB53B9-C31A-4F77-AC9B-FB5E067E04AF}" type="slidenum">
              <a:rPr lang="en-US" smtClean="0"/>
              <a:pPr/>
              <a:t>43</a:t>
            </a:fld>
            <a:endParaRPr lang="en-US"/>
          </a:p>
        </p:txBody>
      </p:sp>
      <p:pic>
        <p:nvPicPr>
          <p:cNvPr id="146434" name="Picture 2"/>
          <p:cNvPicPr>
            <a:picLocks noChangeAspect="1" noChangeArrowheads="1"/>
          </p:cNvPicPr>
          <p:nvPr/>
        </p:nvPicPr>
        <p:blipFill>
          <a:blip r:embed="rId2" cstate="print"/>
          <a:srcRect/>
          <a:stretch>
            <a:fillRect/>
          </a:stretch>
        </p:blipFill>
        <p:spPr bwMode="auto">
          <a:xfrm>
            <a:off x="0" y="152401"/>
            <a:ext cx="8077200"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670560"/>
          </a:xfrm>
        </p:spPr>
        <p:txBody>
          <a:bodyPr>
            <a:normAutofit/>
          </a:bodyPr>
          <a:lstStyle/>
          <a:p>
            <a:pPr algn="ctr" rtl="1"/>
            <a:r>
              <a:rPr lang="fa-IR" dirty="0" smtClean="0"/>
              <a:t>کتاب مشوق</a:t>
            </a:r>
            <a:endParaRPr lang="en-US" i="1" dirty="0" smtClean="0"/>
          </a:p>
        </p:txBody>
      </p:sp>
      <p:sp>
        <p:nvSpPr>
          <p:cNvPr id="5" name="Slide Number Placeholder 4"/>
          <p:cNvSpPr>
            <a:spLocks noGrp="1"/>
          </p:cNvSpPr>
          <p:nvPr>
            <p:ph type="sldNum" sz="quarter" idx="12"/>
          </p:nvPr>
        </p:nvSpPr>
        <p:spPr/>
        <p:txBody>
          <a:bodyPr/>
          <a:lstStyle/>
          <a:p>
            <a:fld id="{7EEB53B9-C31A-4F77-AC9B-FB5E067E04AF}" type="slidenum">
              <a:rPr lang="en-US" smtClean="0"/>
              <a:pPr/>
              <a:t>44</a:t>
            </a:fld>
            <a:endParaRPr lang="en-US"/>
          </a:p>
        </p:txBody>
      </p:sp>
      <p:sp>
        <p:nvSpPr>
          <p:cNvPr id="6" name="Rectangle 5"/>
          <p:cNvSpPr/>
          <p:nvPr/>
        </p:nvSpPr>
        <p:spPr>
          <a:xfrm>
            <a:off x="838200" y="1447800"/>
            <a:ext cx="6553200" cy="2585323"/>
          </a:xfrm>
          <a:prstGeom prst="rect">
            <a:avLst/>
          </a:prstGeom>
        </p:spPr>
        <p:txBody>
          <a:bodyPr wrap="square">
            <a:spAutoFit/>
          </a:bodyPr>
          <a:lstStyle/>
          <a:p>
            <a:pPr algn="just" rtl="1"/>
            <a:r>
              <a:rPr lang="fa-IR" dirty="0" smtClean="0"/>
              <a:t>کتاب مشوق شامل تصاویری است که به منظور اجرای درست برخي سؤالات، ضروری هستند</a:t>
            </a:r>
            <a:endParaRPr lang="en-US"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en-US" dirty="0" smtClean="0"/>
          </a:p>
        </p:txBody>
      </p:sp>
      <p:pic>
        <p:nvPicPr>
          <p:cNvPr id="84993" name="Picture 1"/>
          <p:cNvPicPr>
            <a:picLocks noChangeAspect="1" noChangeArrowheads="1"/>
          </p:cNvPicPr>
          <p:nvPr/>
        </p:nvPicPr>
        <p:blipFill>
          <a:blip r:embed="rId2" cstate="print"/>
          <a:srcRect/>
          <a:stretch>
            <a:fillRect/>
          </a:stretch>
        </p:blipFill>
        <p:spPr bwMode="auto">
          <a:xfrm>
            <a:off x="261938" y="1219200"/>
            <a:ext cx="7739061" cy="5443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Slide Number Placeholder 4"/>
          <p:cNvSpPr>
            <a:spLocks noGrp="1"/>
          </p:cNvSpPr>
          <p:nvPr>
            <p:ph type="sldNum" sz="quarter" idx="12"/>
          </p:nvPr>
        </p:nvSpPr>
        <p:spPr/>
        <p:txBody>
          <a:bodyPr/>
          <a:lstStyle/>
          <a:p>
            <a:fld id="{7EEB53B9-C31A-4F77-AC9B-FB5E067E04AF}" type="slidenum">
              <a:rPr lang="en-US" smtClean="0"/>
              <a:pPr/>
              <a:t>45</a:t>
            </a:fld>
            <a:endParaRPr lang="en-US"/>
          </a:p>
        </p:txBody>
      </p:sp>
      <p:pic>
        <p:nvPicPr>
          <p:cNvPr id="145410" name="Picture 2"/>
          <p:cNvPicPr>
            <a:picLocks noChangeAspect="1" noChangeArrowheads="1"/>
          </p:cNvPicPr>
          <p:nvPr/>
        </p:nvPicPr>
        <p:blipFill>
          <a:blip r:embed="rId2" cstate="print"/>
          <a:srcRect/>
          <a:stretch>
            <a:fillRect/>
          </a:stretch>
        </p:blipFill>
        <p:spPr bwMode="auto">
          <a:xfrm>
            <a:off x="152400" y="252413"/>
            <a:ext cx="7924799" cy="55387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7EEB53B9-C31A-4F77-AC9B-FB5E067E04AF}" type="slidenum">
              <a:rPr lang="en-US" smtClean="0"/>
              <a:pPr/>
              <a:t>46</a:t>
            </a:fld>
            <a:endParaRPr lang="en-US"/>
          </a:p>
        </p:txBody>
      </p:sp>
      <p:pic>
        <p:nvPicPr>
          <p:cNvPr id="147458" name="Picture 2"/>
          <p:cNvPicPr>
            <a:picLocks noChangeAspect="1" noChangeArrowheads="1"/>
          </p:cNvPicPr>
          <p:nvPr/>
        </p:nvPicPr>
        <p:blipFill>
          <a:blip r:embed="rId2" cstate="print"/>
          <a:srcRect/>
          <a:stretch>
            <a:fillRect/>
          </a:stretch>
        </p:blipFill>
        <p:spPr bwMode="auto">
          <a:xfrm>
            <a:off x="0" y="0"/>
            <a:ext cx="8153400" cy="662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746760"/>
          </a:xfrm>
        </p:spPr>
        <p:txBody>
          <a:bodyPr>
            <a:normAutofit fontScale="90000"/>
          </a:bodyPr>
          <a:lstStyle/>
          <a:p>
            <a:pPr algn="ctr" rtl="1"/>
            <a:r>
              <a:rPr lang="en-US" dirty="0" smtClean="0"/>
              <a:t/>
            </a:r>
            <a:br>
              <a:rPr lang="en-US" dirty="0" smtClean="0"/>
            </a:br>
            <a:r>
              <a:rPr lang="fa-IR" dirty="0" smtClean="0">
                <a:cs typeface="B Titr" pitchFamily="2" charset="-78"/>
              </a:rPr>
              <a:t>محاسبه سن</a:t>
            </a:r>
            <a:r>
              <a:rPr lang="en-US" dirty="0" smtClean="0"/>
              <a:t/>
            </a:r>
            <a:br>
              <a:rPr lang="en-US" dirty="0" smtClean="0"/>
            </a:br>
            <a:endParaRPr lang="en-US" dirty="0"/>
          </a:p>
        </p:txBody>
      </p:sp>
      <p:sp>
        <p:nvSpPr>
          <p:cNvPr id="3" name="Content Placeholder 2"/>
          <p:cNvSpPr>
            <a:spLocks noGrp="1"/>
          </p:cNvSpPr>
          <p:nvPr>
            <p:ph idx="1"/>
          </p:nvPr>
        </p:nvSpPr>
        <p:spPr>
          <a:xfrm>
            <a:off x="457200" y="1066800"/>
            <a:ext cx="7239000" cy="5388936"/>
          </a:xfrm>
        </p:spPr>
        <p:txBody>
          <a:bodyPr>
            <a:normAutofit/>
          </a:bodyPr>
          <a:lstStyle/>
          <a:p>
            <a:pPr algn="just" rtl="1">
              <a:buFont typeface="Wingdings" panose="05000000000000000000" pitchFamily="2" charset="2"/>
              <a:buChar char="v"/>
            </a:pPr>
            <a:r>
              <a:rPr lang="fa-IR" b="1" dirty="0" smtClean="0">
                <a:cs typeface="B Nazanin" pitchFamily="2" charset="-78"/>
              </a:rPr>
              <a:t>باید سن تقویمی کودک در زمان آزمون محاسبه شود.</a:t>
            </a:r>
          </a:p>
          <a:p>
            <a:pPr algn="just" rtl="1">
              <a:buFont typeface="Wingdings" panose="05000000000000000000" pitchFamily="2" charset="2"/>
              <a:buChar char="v"/>
            </a:pPr>
            <a:endParaRPr lang="fa-IR" b="1" dirty="0" smtClean="0">
              <a:cs typeface="B Nazanin" pitchFamily="2" charset="-78"/>
            </a:endParaRPr>
          </a:p>
          <a:p>
            <a:pPr algn="just" rtl="1">
              <a:buFont typeface="Wingdings" panose="05000000000000000000" pitchFamily="2" charset="2"/>
              <a:buChar char="v"/>
            </a:pPr>
            <a:r>
              <a:rPr lang="fa-IR" b="1" dirty="0" smtClean="0">
                <a:cs typeface="B Nazanin" pitchFamily="2" charset="-78"/>
              </a:rPr>
              <a:t> نقطه شروع مناسب برای اجرای خرده آزمونها تعیین گردد.</a:t>
            </a:r>
          </a:p>
          <a:p>
            <a:pPr marL="0" indent="0" algn="just" rtl="1">
              <a:buNone/>
            </a:pPr>
            <a:r>
              <a:rPr lang="fa-IR" b="1" dirty="0" smtClean="0">
                <a:cs typeface="B Nazanin" pitchFamily="2" charset="-78"/>
              </a:rPr>
              <a:t> </a:t>
            </a:r>
          </a:p>
          <a:p>
            <a:pPr algn="just" rtl="1">
              <a:buFont typeface="Wingdings" panose="05000000000000000000" pitchFamily="2" charset="2"/>
              <a:buChar char="v"/>
            </a:pPr>
            <a:r>
              <a:rPr lang="fa-IR" b="1" dirty="0" smtClean="0">
                <a:cs typeface="B Nazanin" pitchFamily="2" charset="-78"/>
              </a:rPr>
              <a:t> اگر کودک در دو جلسه تست شده، باید تاریخ اولین آزمون را وارد کنید. </a:t>
            </a:r>
          </a:p>
          <a:p>
            <a:pPr algn="just" rtl="1">
              <a:buFont typeface="Wingdings" panose="05000000000000000000" pitchFamily="2" charset="2"/>
              <a:buChar char="v"/>
            </a:pPr>
            <a:r>
              <a:rPr lang="fa-IR" b="1" dirty="0" smtClean="0">
                <a:cs typeface="B Nazanin" pitchFamily="2" charset="-78"/>
              </a:rPr>
              <a:t>در ردیف دوم تاریخ تولد کودک نوشته می شود و ردیف سوم برای نوشتن سن کودک مورد استفاده قرار می گیرد( تاریخ آزمون منهای تاریخ تولد کودک).</a:t>
            </a:r>
          </a:p>
          <a:p>
            <a:pPr marL="0" indent="0" algn="just" rtl="1">
              <a:buNone/>
            </a:pPr>
            <a:endParaRPr lang="fa-IR" b="1" dirty="0" smtClean="0">
              <a:cs typeface="B Nazanin" pitchFamily="2" charset="-78"/>
            </a:endParaRPr>
          </a:p>
          <a:p>
            <a:pPr algn="just" rtl="1">
              <a:buFont typeface="Wingdings" panose="05000000000000000000" pitchFamily="2" charset="2"/>
              <a:buChar char="v"/>
            </a:pPr>
            <a:r>
              <a:rPr lang="fa-IR" b="1" dirty="0" smtClean="0">
                <a:cs typeface="B Nazanin" pitchFamily="2" charset="-78"/>
              </a:rPr>
              <a:t> برای انجام این محاسبه باید فرض کنید که همه ماهها 30 روز دارند</a:t>
            </a:r>
            <a:r>
              <a:rPr lang="fa-IR" dirty="0" smtClean="0">
                <a:cs typeface="B Nazanin" pitchFamily="2" charset="-78"/>
              </a:rPr>
              <a:t>. </a:t>
            </a:r>
            <a:endParaRPr lang="en-US" dirty="0" smtClean="0">
              <a:cs typeface="B Nazanin" pitchFamily="2" charset="-78"/>
            </a:endParaRPr>
          </a:p>
          <a:p>
            <a:pPr algn="r" rtl="1"/>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47</a:t>
            </a:fld>
            <a:endParaRPr lang="en-US"/>
          </a:p>
        </p:txBody>
      </p:sp>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EEB53B9-C31A-4F77-AC9B-FB5E067E04AF}" type="slidenum">
              <a:rPr lang="en-US" smtClean="0"/>
              <a:pPr/>
              <a:t>48</a:t>
            </a:fld>
            <a:endParaRPr lang="en-US"/>
          </a:p>
        </p:txBody>
      </p:sp>
      <p:graphicFrame>
        <p:nvGraphicFramePr>
          <p:cNvPr id="7" name="Table 6"/>
          <p:cNvGraphicFramePr>
            <a:graphicFrameLocks noGrp="1"/>
          </p:cNvGraphicFramePr>
          <p:nvPr/>
        </p:nvGraphicFramePr>
        <p:xfrm>
          <a:off x="1" y="152401"/>
          <a:ext cx="8077198" cy="6400800"/>
        </p:xfrm>
        <a:graphic>
          <a:graphicData uri="http://schemas.openxmlformats.org/drawingml/2006/table">
            <a:tbl>
              <a:tblPr rtl="1"/>
              <a:tblGrid>
                <a:gridCol w="1533545"/>
                <a:gridCol w="1961990"/>
                <a:gridCol w="2192811"/>
                <a:gridCol w="2388852"/>
              </a:tblGrid>
              <a:tr h="598533">
                <a:tc gridSpan="4">
                  <a:txBody>
                    <a:bodyPr/>
                    <a:lstStyle/>
                    <a:p>
                      <a:pPr algn="ctr" rtl="1">
                        <a:lnSpc>
                          <a:spcPct val="115000"/>
                        </a:lnSpc>
                        <a:spcAft>
                          <a:spcPts val="0"/>
                        </a:spcAft>
                      </a:pPr>
                      <a:r>
                        <a:rPr lang="fa-IR" sz="2400" b="1" dirty="0">
                          <a:latin typeface="Calibri"/>
                          <a:ea typeface="Calibri"/>
                          <a:cs typeface="B Nazanin" pitchFamily="2" charset="-78"/>
                        </a:rPr>
                        <a:t>محاسبه سن و نقطه شروع</a:t>
                      </a:r>
                      <a:endParaRPr lang="en-US" sz="2400" b="1" dirty="0">
                        <a:latin typeface="Calibri"/>
                        <a:ea typeface="Calibri"/>
                        <a:cs typeface="B Nazanin" pitchFamily="2" charset="-78"/>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436147">
                <a:tc>
                  <a:txBody>
                    <a:bodyPr/>
                    <a:lstStyle/>
                    <a:p>
                      <a:pPr algn="ctr" rtl="1">
                        <a:lnSpc>
                          <a:spcPct val="115000"/>
                        </a:lnSpc>
                        <a:spcAft>
                          <a:spcPts val="0"/>
                        </a:spcAft>
                      </a:pPr>
                      <a:r>
                        <a:rPr lang="fa-IR" sz="2400" b="1" dirty="0">
                          <a:latin typeface="Calibri"/>
                          <a:ea typeface="Calibri"/>
                          <a:cs typeface="B Nazanin"/>
                        </a:rPr>
                        <a:t>روز</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2400" b="1" dirty="0">
                          <a:latin typeface="Calibri"/>
                          <a:ea typeface="Calibri"/>
                          <a:cs typeface="B Nazanin" pitchFamily="2" charset="-78"/>
                        </a:rPr>
                        <a:t>ماه</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2400" b="1" dirty="0">
                          <a:latin typeface="Calibri"/>
                          <a:ea typeface="Calibri"/>
                          <a:cs typeface="B Nazanin" pitchFamily="2" charset="-78"/>
                        </a:rPr>
                        <a:t>سال</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endParaRPr lang="fa-IR"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514325">
                <a:tc>
                  <a:txBody>
                    <a:bodyPr/>
                    <a:lstStyle/>
                    <a:p>
                      <a:pPr algn="ctr" rtl="1">
                        <a:lnSpc>
                          <a:spcPct val="115000"/>
                        </a:lnSpc>
                        <a:spcAft>
                          <a:spcPts val="0"/>
                        </a:spcAft>
                      </a:pPr>
                      <a:r>
                        <a:rPr lang="fa-IR" sz="2400" b="1" dirty="0">
                          <a:latin typeface="Calibri"/>
                          <a:ea typeface="Calibri"/>
                          <a:cs typeface="B Nazanin"/>
                        </a:rPr>
                        <a:t>25</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a:latin typeface="Calibri"/>
                          <a:ea typeface="Calibri"/>
                          <a:cs typeface="B Nazanin" pitchFamily="2" charset="-78"/>
                        </a:rPr>
                        <a:t>11</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smtClean="0">
                          <a:latin typeface="Calibri"/>
                          <a:ea typeface="Calibri"/>
                          <a:cs typeface="B Nazanin" pitchFamily="2" charset="-78"/>
                        </a:rPr>
                        <a:t>1396</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a:latin typeface="Calibri"/>
                          <a:ea typeface="Calibri"/>
                          <a:cs typeface="B Nazanin" pitchFamily="2" charset="-78"/>
                        </a:rPr>
                        <a:t>تاریخ ارزیابی</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514325">
                <a:tc>
                  <a:txBody>
                    <a:bodyPr/>
                    <a:lstStyle/>
                    <a:p>
                      <a:pPr algn="ctr" rtl="1">
                        <a:lnSpc>
                          <a:spcPct val="115000"/>
                        </a:lnSpc>
                        <a:spcAft>
                          <a:spcPts val="0"/>
                        </a:spcAft>
                      </a:pPr>
                      <a:r>
                        <a:rPr lang="fa-IR" sz="2400" b="1" dirty="0">
                          <a:latin typeface="Calibri"/>
                          <a:ea typeface="Calibri"/>
                          <a:cs typeface="B Nazanin"/>
                        </a:rPr>
                        <a:t>3</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a:latin typeface="Calibri"/>
                          <a:ea typeface="Calibri"/>
                          <a:cs typeface="B Nazanin" pitchFamily="2" charset="-78"/>
                        </a:rPr>
                        <a:t>1</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smtClean="0">
                          <a:latin typeface="Calibri"/>
                          <a:ea typeface="Calibri"/>
                          <a:cs typeface="B Nazanin" pitchFamily="2" charset="-78"/>
                        </a:rPr>
                        <a:t>1394</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a:latin typeface="Calibri"/>
                          <a:ea typeface="Calibri"/>
                          <a:cs typeface="B Nazanin" pitchFamily="2" charset="-78"/>
                        </a:rPr>
                        <a:t>تاریخ تولد</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514325">
                <a:tc>
                  <a:txBody>
                    <a:bodyPr/>
                    <a:lstStyle/>
                    <a:p>
                      <a:pPr algn="ctr" rtl="1">
                        <a:lnSpc>
                          <a:spcPct val="115000"/>
                        </a:lnSpc>
                        <a:spcAft>
                          <a:spcPts val="0"/>
                        </a:spcAft>
                      </a:pPr>
                      <a:r>
                        <a:rPr lang="fa-IR" sz="2400" b="1" dirty="0">
                          <a:latin typeface="Calibri"/>
                          <a:ea typeface="Calibri"/>
                          <a:cs typeface="B Nazanin"/>
                        </a:rPr>
                        <a:t>22</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a:latin typeface="Calibri"/>
                          <a:ea typeface="Calibri"/>
                          <a:cs typeface="B Nazanin" pitchFamily="2" charset="-78"/>
                        </a:rPr>
                        <a:t>10</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a:latin typeface="Calibri"/>
                          <a:ea typeface="Calibri"/>
                          <a:cs typeface="B Nazanin" pitchFamily="2" charset="-78"/>
                        </a:rPr>
                        <a:t>2</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a:latin typeface="Calibri"/>
                          <a:ea typeface="Calibri"/>
                          <a:cs typeface="B Nazanin" pitchFamily="2" charset="-78"/>
                        </a:rPr>
                        <a:t>سن</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1028650">
                <a:tc>
                  <a:txBody>
                    <a:bodyPr/>
                    <a:lstStyle/>
                    <a:p>
                      <a:pPr algn="ctr" rtl="1">
                        <a:lnSpc>
                          <a:spcPct val="115000"/>
                        </a:lnSpc>
                        <a:spcAft>
                          <a:spcPts val="0"/>
                        </a:spcAft>
                      </a:pPr>
                      <a:r>
                        <a:rPr lang="fa-IR" sz="2400" b="1" dirty="0">
                          <a:latin typeface="Calibri"/>
                          <a:ea typeface="Calibri"/>
                          <a:cs typeface="B Nazanin"/>
                        </a:rPr>
                        <a:t>22</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a:latin typeface="Calibri"/>
                          <a:ea typeface="Calibri"/>
                          <a:cs typeface="B Nazanin" pitchFamily="2" charset="-78"/>
                        </a:rPr>
                        <a:t>34</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2400" b="1" dirty="0">
                          <a:latin typeface="Calibri"/>
                          <a:ea typeface="Calibri"/>
                          <a:cs typeface="B Nazanin" pitchFamily="2" charset="-78"/>
                        </a:rPr>
                        <a:t>سن × 12</a:t>
                      </a:r>
                      <a:endParaRPr lang="en-US" sz="2400" b="1" dirty="0">
                        <a:latin typeface="Calibri"/>
                        <a:ea typeface="Calibri"/>
                        <a:cs typeface="B Nazanin" pitchFamily="2" charset="-78"/>
                      </a:endParaRPr>
                    </a:p>
                    <a:p>
                      <a:pPr algn="r" rtl="1">
                        <a:lnSpc>
                          <a:spcPct val="115000"/>
                        </a:lnSpc>
                        <a:spcAft>
                          <a:spcPts val="0"/>
                        </a:spcAft>
                      </a:pPr>
                      <a:r>
                        <a:rPr lang="fa-IR" sz="2400" b="1" dirty="0">
                          <a:latin typeface="Calibri"/>
                          <a:ea typeface="Calibri"/>
                          <a:cs typeface="B Nazanin" pitchFamily="2" charset="-78"/>
                        </a:rPr>
                        <a:t>+ ماه</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tcPr>
                </a:tc>
                <a:tc>
                  <a:txBody>
                    <a:bodyPr/>
                    <a:lstStyle/>
                    <a:p>
                      <a:pPr algn="ctr" rtl="1">
                        <a:lnSpc>
                          <a:spcPct val="115000"/>
                        </a:lnSpc>
                        <a:spcAft>
                          <a:spcPts val="0"/>
                        </a:spcAft>
                      </a:pPr>
                      <a:r>
                        <a:rPr lang="fa-IR" sz="2400" b="1">
                          <a:latin typeface="Calibri"/>
                          <a:ea typeface="Calibri"/>
                          <a:cs typeface="B Nazanin" pitchFamily="2" charset="-78"/>
                        </a:rPr>
                        <a:t>سن بر حسب ماه و روز</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857206">
                <a:tc>
                  <a:txBody>
                    <a:bodyPr/>
                    <a:lstStyle/>
                    <a:p>
                      <a:pPr algn="ctr" rtl="1">
                        <a:lnSpc>
                          <a:spcPct val="115000"/>
                        </a:lnSpc>
                        <a:spcAft>
                          <a:spcPts val="0"/>
                        </a:spcAft>
                      </a:pPr>
                      <a:r>
                        <a:rPr lang="fa-IR" sz="2400" b="1" dirty="0">
                          <a:latin typeface="Calibri"/>
                          <a:ea typeface="Calibri"/>
                          <a:cs typeface="B Nazanin"/>
                        </a:rPr>
                        <a:t>-</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a:latin typeface="Calibri"/>
                          <a:ea typeface="Calibri"/>
                          <a:cs typeface="B Nazanin" pitchFamily="2" charset="-78"/>
                        </a:rPr>
                        <a:t>-</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a:latin typeface="Calibri"/>
                          <a:ea typeface="Calibri"/>
                          <a:cs typeface="B Nazanin" pitchFamily="2" charset="-78"/>
                        </a:rPr>
                        <a:t>اصلاح تا 24 ماهگی</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a:latin typeface="Calibri"/>
                          <a:ea typeface="Calibri"/>
                          <a:cs typeface="B Nazanin" pitchFamily="2" charset="-78"/>
                        </a:rPr>
                        <a:t>میزان نارسی</a:t>
                      </a:r>
                      <a:r>
                        <a:rPr lang="fa-IR" sz="2400" b="1" baseline="30000" dirty="0">
                          <a:latin typeface="Calibri"/>
                          <a:ea typeface="Calibri"/>
                          <a:cs typeface="B Nazanin" pitchFamily="2" charset="-78"/>
                        </a:rPr>
                        <a:t>1</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514325">
                <a:tc>
                  <a:txBody>
                    <a:bodyPr/>
                    <a:lstStyle/>
                    <a:p>
                      <a:pPr algn="ctr" rtl="1">
                        <a:lnSpc>
                          <a:spcPct val="115000"/>
                        </a:lnSpc>
                        <a:spcAft>
                          <a:spcPts val="0"/>
                        </a:spcAft>
                      </a:pPr>
                      <a:r>
                        <a:rPr lang="fa-IR" sz="2400" b="1" dirty="0">
                          <a:latin typeface="Calibri"/>
                          <a:ea typeface="Calibri"/>
                          <a:cs typeface="B Nazanin"/>
                        </a:rPr>
                        <a:t>22</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a:latin typeface="Calibri"/>
                          <a:ea typeface="Calibri"/>
                          <a:cs typeface="B Nazanin" pitchFamily="2" charset="-78"/>
                        </a:rPr>
                        <a:t>34</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endParaRPr lang="fa-IR"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r" rtl="1">
                        <a:lnSpc>
                          <a:spcPct val="115000"/>
                        </a:lnSpc>
                        <a:spcAft>
                          <a:spcPts val="0"/>
                        </a:spcAft>
                      </a:pPr>
                      <a:r>
                        <a:rPr lang="fa-IR" sz="2400" b="1" dirty="0">
                          <a:latin typeface="Calibri"/>
                          <a:ea typeface="Calibri"/>
                          <a:cs typeface="B Nazanin" pitchFamily="2" charset="-78"/>
                        </a:rPr>
                        <a:t>سن اصلاح شده</a:t>
                      </a:r>
                      <a:r>
                        <a:rPr lang="fa-IR" sz="2400" b="1" baseline="30000" dirty="0">
                          <a:latin typeface="Calibri"/>
                          <a:ea typeface="Calibri"/>
                          <a:cs typeface="B Nazanin" pitchFamily="2" charset="-78"/>
                        </a:rPr>
                        <a:t>2</a:t>
                      </a:r>
                      <a:r>
                        <a:rPr lang="fa-IR" sz="2400" b="1" dirty="0">
                          <a:latin typeface="Calibri"/>
                          <a:ea typeface="Calibri"/>
                          <a:cs typeface="B Nazanin" pitchFamily="2" charset="-78"/>
                        </a:rPr>
                        <a:t> </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1422964">
                <a:tc gridSpan="4">
                  <a:txBody>
                    <a:bodyPr/>
                    <a:lstStyle/>
                    <a:p>
                      <a:pPr algn="ctr" rtl="1">
                        <a:lnSpc>
                          <a:spcPct val="115000"/>
                        </a:lnSpc>
                        <a:spcAft>
                          <a:spcPts val="0"/>
                        </a:spcAft>
                      </a:pPr>
                      <a:r>
                        <a:rPr lang="fa-IR" sz="1200" b="1" dirty="0">
                          <a:latin typeface="Calibri"/>
                          <a:ea typeface="Calibri"/>
                          <a:cs typeface="B Nazanin"/>
                        </a:rPr>
                        <a:t>نقطه شروع تشخیصی: </a:t>
                      </a:r>
                      <a:r>
                        <a:rPr lang="en-US" sz="1200" b="1" dirty="0">
                          <a:latin typeface="Calibri"/>
                          <a:ea typeface="Calibri"/>
                          <a:cs typeface="B Nazanin"/>
                        </a:rPr>
                        <a:t>P </a:t>
                      </a:r>
                      <a:endParaRPr lang="en-US" sz="1100" b="1" dirty="0">
                        <a:latin typeface="Calibri"/>
                        <a:ea typeface="Calibri"/>
                        <a:cs typeface="Arial"/>
                      </a:endParaRPr>
                    </a:p>
                    <a:p>
                      <a:pPr algn="ctr" rtl="1">
                        <a:lnSpc>
                          <a:spcPct val="115000"/>
                        </a:lnSpc>
                        <a:spcAft>
                          <a:spcPts val="0"/>
                        </a:spcAft>
                      </a:pPr>
                      <a:r>
                        <a:rPr lang="fa-IR" sz="1200" b="1" dirty="0">
                          <a:latin typeface="Calibri"/>
                          <a:ea typeface="Calibri"/>
                          <a:cs typeface="B Nazanin"/>
                        </a:rPr>
                        <a:t>رفتن به مرحله قبل:</a:t>
                      </a:r>
                      <a:r>
                        <a:rPr lang="en-US" sz="1200" b="1" dirty="0">
                          <a:latin typeface="Calibri"/>
                          <a:ea typeface="Calibri"/>
                          <a:cs typeface="B Nazanin"/>
                        </a:rPr>
                        <a:t>  _  </a:t>
                      </a:r>
                      <a:endParaRPr lang="en-US" sz="11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769423248"/>
              </p:ext>
            </p:extLst>
          </p:nvPr>
        </p:nvGraphicFramePr>
        <p:xfrm>
          <a:off x="0" y="76202"/>
          <a:ext cx="8077200" cy="6781798"/>
        </p:xfrm>
        <a:graphic>
          <a:graphicData uri="http://schemas.openxmlformats.org/drawingml/2006/table">
            <a:tbl>
              <a:tblPr rtl="1" firstRow="1" firstCol="1" bandRow="1"/>
              <a:tblGrid>
                <a:gridCol w="2641691"/>
                <a:gridCol w="5435509"/>
              </a:tblGrid>
              <a:tr h="737382">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نقطه شروع</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a:txBody>
                    <a:bodyPr/>
                    <a:lstStyle/>
                    <a:p>
                      <a:pPr algn="ctr" rtl="1">
                        <a:lnSpc>
                          <a:spcPct val="115000"/>
                        </a:lnSpc>
                        <a:spcAft>
                          <a:spcPts val="0"/>
                        </a:spcAft>
                      </a:pPr>
                      <a:r>
                        <a:rPr lang="fa-IR" sz="1800" b="1">
                          <a:effectLst/>
                          <a:latin typeface="Calibri" panose="020F0502020204030204" pitchFamily="34" charset="0"/>
                          <a:ea typeface="Calibri" panose="020F0502020204030204" pitchFamily="34" charset="0"/>
                          <a:cs typeface="B Nazanin" panose="00000400000000000000" pitchFamily="2" charset="-78"/>
                        </a:rPr>
                        <a:t>سن</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A</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a:effectLst/>
                          <a:latin typeface="Calibri" panose="020F0502020204030204" pitchFamily="34" charset="0"/>
                          <a:ea typeface="Calibri" panose="020F0502020204030204" pitchFamily="34" charset="0"/>
                          <a:cs typeface="B Nazanin" panose="00000400000000000000" pitchFamily="2" charset="-78"/>
                        </a:rPr>
                        <a:t>16 روز - 1 ماه و 15 روز</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B</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  ماه و 16 روز - 2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C</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2  ماه و 16 روز - 3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D</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3  ماه و 16 روز - 4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E</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4  ماه و 16 روز - 5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F</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5  ماه و 16 روز - 6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G</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6  ماه و 16 روز - 8 ماه و 30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H</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9 ماه و  0   روز - 10 ماه و 30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I</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11 ماه و 0 روز - 13 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J</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13ماه و 16 روز- 16ماه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K</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16ماه و 16 روز- 19ماه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L</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19ماه و 16 روز- 22ماه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M</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22ماه و 16 روز- 25ماه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N</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25ماه و 16 روز- 28ماه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O</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28ماه و 16 روز- 32ماه و 30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344527">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P</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33ماه و 0 روز- 38ماه و 30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531984">
                <a:tc>
                  <a:txBody>
                    <a:bodyPr/>
                    <a:lstStyle/>
                    <a:p>
                      <a:pPr algn="ctr" rtl="1">
                        <a:lnSpc>
                          <a:spcPct val="115000"/>
                        </a:lnSpc>
                        <a:spcAft>
                          <a:spcPts val="0"/>
                        </a:spcAft>
                      </a:pPr>
                      <a:r>
                        <a:rPr lang="en-US" sz="1800" b="1">
                          <a:effectLst/>
                          <a:latin typeface="Times New Roman" panose="02020603050405020304" pitchFamily="18" charset="0"/>
                          <a:ea typeface="Calibri" panose="020F0502020204030204" pitchFamily="34" charset="0"/>
                          <a:cs typeface="Arial" panose="020B0604020202020204" pitchFamily="34" charset="0"/>
                        </a:rPr>
                        <a:t>Q</a:t>
                      </a:r>
                      <a:endParaRPr lang="en-US" sz="18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39ماه و 0 روز- 42ماه و 15 روز</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FCFDF"/>
                    </a:solidFill>
                  </a:tcPr>
                </a:tc>
              </a:tr>
            </a:tbl>
          </a:graphicData>
        </a:graphic>
      </p:graphicFrame>
      <p:sp>
        <p:nvSpPr>
          <p:cNvPr id="6" name="Slide Number Placeholder 5"/>
          <p:cNvSpPr>
            <a:spLocks noGrp="1"/>
          </p:cNvSpPr>
          <p:nvPr>
            <p:ph type="sldNum" sz="quarter" idx="12"/>
          </p:nvPr>
        </p:nvSpPr>
        <p:spPr/>
        <p:txBody>
          <a:bodyPr/>
          <a:lstStyle/>
          <a:p>
            <a:fld id="{7EEB53B9-C31A-4F77-AC9B-FB5E067E04AF}" type="slidenum">
              <a:rPr lang="en-US" smtClean="0"/>
              <a:pPr/>
              <a:t>49</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670560"/>
          </a:xfrm>
        </p:spPr>
        <p:txBody>
          <a:bodyPr>
            <a:normAutofit/>
          </a:bodyPr>
          <a:lstStyle/>
          <a:p>
            <a:pPr algn="ctr"/>
            <a:r>
              <a:rPr lang="fa-IR" sz="4000" dirty="0" smtClean="0">
                <a:cs typeface="B Titr" pitchFamily="2" charset="-78"/>
              </a:rPr>
              <a:t>کاربرد تست در مطالعات بالینی</a:t>
            </a:r>
            <a:endParaRPr lang="en-US" sz="4000" dirty="0">
              <a:cs typeface="B Titr" pitchFamily="2" charset="-78"/>
            </a:endParaRPr>
          </a:p>
        </p:txBody>
      </p:sp>
      <p:sp>
        <p:nvSpPr>
          <p:cNvPr id="3" name="Content Placeholder 2"/>
          <p:cNvSpPr>
            <a:spLocks noGrp="1"/>
          </p:cNvSpPr>
          <p:nvPr>
            <p:ph idx="1"/>
          </p:nvPr>
        </p:nvSpPr>
        <p:spPr/>
        <p:txBody>
          <a:bodyPr/>
          <a:lstStyle/>
          <a:p>
            <a:r>
              <a:rPr lang="en-US" sz="2400" dirty="0" smtClean="0">
                <a:cs typeface="B Titr" pitchFamily="2" charset="-78"/>
              </a:rPr>
              <a:t>premature</a:t>
            </a:r>
          </a:p>
          <a:p>
            <a:r>
              <a:rPr lang="en-US" sz="2400" dirty="0" smtClean="0">
                <a:cs typeface="B Titr" pitchFamily="2" charset="-78"/>
              </a:rPr>
              <a:t>small for gestational age</a:t>
            </a:r>
          </a:p>
          <a:p>
            <a:r>
              <a:rPr lang="en-US" sz="2400" dirty="0" smtClean="0">
                <a:cs typeface="B Titr" pitchFamily="2" charset="-78"/>
              </a:rPr>
              <a:t>Downs syndrome</a:t>
            </a:r>
          </a:p>
          <a:p>
            <a:r>
              <a:rPr lang="en-US" sz="2400" dirty="0" smtClean="0">
                <a:cs typeface="B Titr" pitchFamily="2" charset="-78"/>
              </a:rPr>
              <a:t>at-risk</a:t>
            </a:r>
          </a:p>
          <a:p>
            <a:r>
              <a:rPr lang="en-US" sz="2400" dirty="0" smtClean="0">
                <a:cs typeface="B Titr" pitchFamily="2" charset="-78"/>
              </a:rPr>
              <a:t>cerebral palsy</a:t>
            </a:r>
          </a:p>
          <a:p>
            <a:r>
              <a:rPr lang="en-US" sz="2400" dirty="0" smtClean="0">
                <a:cs typeface="B Titr" pitchFamily="2" charset="-78"/>
              </a:rPr>
              <a:t>language impairment</a:t>
            </a:r>
          </a:p>
          <a:p>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5</a:t>
            </a:fld>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EEB53B9-C31A-4F77-AC9B-FB5E067E04AF}" type="slidenum">
              <a:rPr lang="en-US" smtClean="0"/>
              <a:pPr/>
              <a:t>50</a:t>
            </a:fld>
            <a:endParaRPr lang="en-US"/>
          </a:p>
        </p:txBody>
      </p:sp>
      <p:graphicFrame>
        <p:nvGraphicFramePr>
          <p:cNvPr id="7" name="Table 6"/>
          <p:cNvGraphicFramePr>
            <a:graphicFrameLocks noGrp="1"/>
          </p:cNvGraphicFramePr>
          <p:nvPr/>
        </p:nvGraphicFramePr>
        <p:xfrm>
          <a:off x="1" y="152400"/>
          <a:ext cx="8077198" cy="6727658"/>
        </p:xfrm>
        <a:graphic>
          <a:graphicData uri="http://schemas.openxmlformats.org/drawingml/2006/table">
            <a:tbl>
              <a:tblPr rtl="1"/>
              <a:tblGrid>
                <a:gridCol w="1533545"/>
                <a:gridCol w="1961990"/>
                <a:gridCol w="2192811"/>
                <a:gridCol w="2388852"/>
              </a:tblGrid>
              <a:tr h="598610">
                <a:tc gridSpan="4">
                  <a:txBody>
                    <a:bodyPr/>
                    <a:lstStyle/>
                    <a:p>
                      <a:pPr algn="ctr" rtl="1">
                        <a:lnSpc>
                          <a:spcPct val="115000"/>
                        </a:lnSpc>
                        <a:spcAft>
                          <a:spcPts val="0"/>
                        </a:spcAft>
                      </a:pPr>
                      <a:r>
                        <a:rPr lang="fa-IR" sz="2400" b="1" dirty="0">
                          <a:latin typeface="Calibri"/>
                          <a:ea typeface="Calibri"/>
                          <a:cs typeface="B Nazanin" pitchFamily="2" charset="-78"/>
                        </a:rPr>
                        <a:t>محاسبه سن و نقطه شروع</a:t>
                      </a:r>
                      <a:endParaRPr lang="en-US" sz="2400" b="1" dirty="0">
                        <a:latin typeface="Calibri"/>
                        <a:ea typeface="Calibri"/>
                        <a:cs typeface="B Nazanin" pitchFamily="2" charset="-78"/>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435381">
                <a:tc>
                  <a:txBody>
                    <a:bodyPr/>
                    <a:lstStyle/>
                    <a:p>
                      <a:pPr algn="ctr" rtl="1">
                        <a:lnSpc>
                          <a:spcPct val="115000"/>
                        </a:lnSpc>
                        <a:spcAft>
                          <a:spcPts val="0"/>
                        </a:spcAft>
                      </a:pPr>
                      <a:r>
                        <a:rPr lang="fa-IR" sz="2400" b="1" dirty="0">
                          <a:latin typeface="Calibri"/>
                          <a:ea typeface="Calibri"/>
                          <a:cs typeface="B Nazanin"/>
                        </a:rPr>
                        <a:t>روز</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2400" b="1" dirty="0">
                          <a:latin typeface="Calibri"/>
                          <a:ea typeface="Calibri"/>
                          <a:cs typeface="B Nazanin" pitchFamily="2" charset="-78"/>
                        </a:rPr>
                        <a:t>ماه</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r>
                        <a:rPr lang="fa-IR" sz="2400" b="1" dirty="0">
                          <a:latin typeface="Calibri"/>
                          <a:ea typeface="Calibri"/>
                          <a:cs typeface="B Nazanin" pitchFamily="2" charset="-78"/>
                        </a:rPr>
                        <a:t>سال</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c>
                  <a:txBody>
                    <a:bodyPr/>
                    <a:lstStyle/>
                    <a:p>
                      <a:pPr algn="ctr" rtl="1">
                        <a:lnSpc>
                          <a:spcPct val="115000"/>
                        </a:lnSpc>
                        <a:spcAft>
                          <a:spcPts val="0"/>
                        </a:spcAft>
                      </a:pPr>
                      <a:endParaRPr lang="fa-IR"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514391">
                <a:tc>
                  <a:txBody>
                    <a:bodyPr/>
                    <a:lstStyle/>
                    <a:p>
                      <a:pPr algn="ctr" rtl="1">
                        <a:lnSpc>
                          <a:spcPct val="115000"/>
                        </a:lnSpc>
                        <a:spcAft>
                          <a:spcPts val="0"/>
                        </a:spcAft>
                      </a:pPr>
                      <a:r>
                        <a:rPr lang="fa-IR" sz="2400" b="1" dirty="0" smtClean="0">
                          <a:latin typeface="Calibri"/>
                          <a:ea typeface="Calibri"/>
                          <a:cs typeface="Arial"/>
                        </a:rPr>
                        <a:t>39</a:t>
                      </a:r>
                    </a:p>
                    <a:p>
                      <a:pPr algn="ctr" rtl="1">
                        <a:lnSpc>
                          <a:spcPct val="115000"/>
                        </a:lnSpc>
                        <a:spcAft>
                          <a:spcPts val="0"/>
                        </a:spcAft>
                      </a:pPr>
                      <a:r>
                        <a:rPr lang="fa-IR" sz="2400" b="1" dirty="0" smtClean="0">
                          <a:latin typeface="Calibri"/>
                          <a:ea typeface="Calibri"/>
                          <a:cs typeface="Arial"/>
                        </a:rPr>
                        <a:t>9</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smtClean="0">
                          <a:latin typeface="Calibri"/>
                          <a:ea typeface="Calibri"/>
                          <a:cs typeface="B Nazanin" pitchFamily="2" charset="-78"/>
                        </a:rPr>
                        <a:t> 13 1</a:t>
                      </a:r>
                    </a:p>
                    <a:p>
                      <a:pPr algn="ctr" rtl="1">
                        <a:lnSpc>
                          <a:spcPct val="115000"/>
                        </a:lnSpc>
                        <a:spcAft>
                          <a:spcPts val="0"/>
                        </a:spcAft>
                      </a:pPr>
                      <a:r>
                        <a:rPr lang="fa-IR" sz="2400" b="1" dirty="0" smtClean="0">
                          <a:latin typeface="Calibri"/>
                          <a:ea typeface="Calibri"/>
                          <a:cs typeface="B Nazanin" pitchFamily="2" charset="-78"/>
                        </a:rPr>
                        <a:t>2</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1" eaLnBrk="1" fontAlgn="auto" latinLnBrk="0" hangingPunct="1">
                        <a:lnSpc>
                          <a:spcPct val="115000"/>
                        </a:lnSpc>
                        <a:spcBef>
                          <a:spcPts val="0"/>
                        </a:spcBef>
                        <a:spcAft>
                          <a:spcPts val="0"/>
                        </a:spcAft>
                        <a:buClrTx/>
                        <a:buSzTx/>
                        <a:buFontTx/>
                        <a:buNone/>
                        <a:tabLst/>
                        <a:defRPr/>
                      </a:pPr>
                      <a:r>
                        <a:rPr lang="fa-IR" sz="2400" b="1" dirty="0" smtClean="0">
                          <a:latin typeface="Calibri"/>
                          <a:ea typeface="Calibri"/>
                          <a:cs typeface="B Nazanin" pitchFamily="2" charset="-78"/>
                        </a:rPr>
                        <a:t>1395</a:t>
                      </a:r>
                    </a:p>
                    <a:p>
                      <a:pPr marL="0" marR="0" indent="0" algn="ctr" defTabSz="914400" rtl="1" eaLnBrk="1" fontAlgn="auto" latinLnBrk="0" hangingPunct="1">
                        <a:lnSpc>
                          <a:spcPct val="115000"/>
                        </a:lnSpc>
                        <a:spcBef>
                          <a:spcPts val="0"/>
                        </a:spcBef>
                        <a:spcAft>
                          <a:spcPts val="0"/>
                        </a:spcAft>
                        <a:buClrTx/>
                        <a:buSzTx/>
                        <a:buFontTx/>
                        <a:buNone/>
                        <a:tabLst/>
                        <a:defRPr/>
                      </a:pPr>
                      <a:r>
                        <a:rPr lang="fa-IR" sz="2400" b="1" dirty="0" smtClean="0">
                          <a:latin typeface="Calibri"/>
                          <a:ea typeface="Calibri"/>
                          <a:cs typeface="B Nazanin" pitchFamily="2" charset="-78"/>
                        </a:rPr>
                        <a:t>1396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a:latin typeface="Calibri"/>
                          <a:ea typeface="Calibri"/>
                          <a:cs typeface="B Nazanin" pitchFamily="2" charset="-78"/>
                        </a:rPr>
                        <a:t>تاریخ ارزیابی</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514391">
                <a:tc>
                  <a:txBody>
                    <a:bodyPr/>
                    <a:lstStyle/>
                    <a:p>
                      <a:pPr algn="ctr" rtl="1">
                        <a:lnSpc>
                          <a:spcPct val="115000"/>
                        </a:lnSpc>
                        <a:spcAft>
                          <a:spcPts val="0"/>
                        </a:spcAft>
                      </a:pPr>
                      <a:r>
                        <a:rPr lang="fa-IR" sz="2400" b="1" dirty="0" smtClean="0">
                          <a:latin typeface="Calibri"/>
                          <a:ea typeface="Calibri"/>
                          <a:cs typeface="B Nazanin"/>
                        </a:rPr>
                        <a:t>14</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smtClean="0">
                          <a:latin typeface="Calibri"/>
                          <a:ea typeface="Calibri"/>
                          <a:cs typeface="B Nazanin" pitchFamily="2" charset="-78"/>
                        </a:rPr>
                        <a:t>10</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smtClean="0">
                          <a:latin typeface="Calibri"/>
                          <a:ea typeface="Calibri"/>
                          <a:cs typeface="B Nazanin" pitchFamily="2" charset="-78"/>
                        </a:rPr>
                        <a:t>1394</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a:latin typeface="Calibri"/>
                          <a:ea typeface="Calibri"/>
                          <a:cs typeface="B Nazanin" pitchFamily="2" charset="-78"/>
                        </a:rPr>
                        <a:t>تاریخ تولد</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514391">
                <a:tc>
                  <a:txBody>
                    <a:bodyPr/>
                    <a:lstStyle/>
                    <a:p>
                      <a:pPr algn="ctr" rtl="1">
                        <a:lnSpc>
                          <a:spcPct val="115000"/>
                        </a:lnSpc>
                        <a:spcAft>
                          <a:spcPts val="0"/>
                        </a:spcAft>
                      </a:pPr>
                      <a:r>
                        <a:rPr lang="fa-IR" sz="2400" b="1" dirty="0" smtClean="0">
                          <a:latin typeface="Calibri"/>
                          <a:ea typeface="Calibri"/>
                          <a:cs typeface="Arial"/>
                        </a:rPr>
                        <a:t>25</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smtClean="0">
                          <a:latin typeface="Calibri"/>
                          <a:ea typeface="Calibri"/>
                          <a:cs typeface="B Nazanin" pitchFamily="2" charset="-78"/>
                        </a:rPr>
                        <a:t>3</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smtClean="0">
                          <a:latin typeface="Calibri"/>
                          <a:ea typeface="Calibri"/>
                          <a:cs typeface="B Nazanin" pitchFamily="2" charset="-78"/>
                        </a:rPr>
                        <a:t>1</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a:latin typeface="Calibri"/>
                          <a:ea typeface="Calibri"/>
                          <a:cs typeface="B Nazanin" pitchFamily="2" charset="-78"/>
                        </a:rPr>
                        <a:t>سن</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1028782">
                <a:tc>
                  <a:txBody>
                    <a:bodyPr/>
                    <a:lstStyle/>
                    <a:p>
                      <a:pPr algn="ctr" rtl="1">
                        <a:lnSpc>
                          <a:spcPct val="115000"/>
                        </a:lnSpc>
                        <a:spcAft>
                          <a:spcPts val="0"/>
                        </a:spcAft>
                      </a:pPr>
                      <a:r>
                        <a:rPr lang="fa-IR" sz="2400" b="1" dirty="0" smtClean="0">
                          <a:latin typeface="Calibri"/>
                          <a:ea typeface="Calibri"/>
                          <a:cs typeface="B Nazanin"/>
                        </a:rPr>
                        <a:t>25</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smtClean="0">
                          <a:latin typeface="Calibri"/>
                          <a:ea typeface="Calibri"/>
                          <a:cs typeface="B Nazanin" pitchFamily="2" charset="-78"/>
                        </a:rPr>
                        <a:t>15</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2400" b="1" dirty="0">
                          <a:latin typeface="Calibri"/>
                          <a:ea typeface="Calibri"/>
                          <a:cs typeface="B Nazanin" pitchFamily="2" charset="-78"/>
                        </a:rPr>
                        <a:t>سن × 12</a:t>
                      </a:r>
                      <a:endParaRPr lang="en-US" sz="2400" b="1" dirty="0">
                        <a:latin typeface="Calibri"/>
                        <a:ea typeface="Calibri"/>
                        <a:cs typeface="B Nazanin" pitchFamily="2" charset="-78"/>
                      </a:endParaRPr>
                    </a:p>
                    <a:p>
                      <a:pPr algn="r" rtl="1">
                        <a:lnSpc>
                          <a:spcPct val="115000"/>
                        </a:lnSpc>
                        <a:spcAft>
                          <a:spcPts val="0"/>
                        </a:spcAft>
                      </a:pPr>
                      <a:r>
                        <a:rPr lang="fa-IR" sz="2400" b="1" dirty="0">
                          <a:latin typeface="Calibri"/>
                          <a:ea typeface="Calibri"/>
                          <a:cs typeface="B Nazanin" pitchFamily="2" charset="-78"/>
                        </a:rPr>
                        <a:t>+ ماه</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tcPr>
                </a:tc>
                <a:tc>
                  <a:txBody>
                    <a:bodyPr/>
                    <a:lstStyle/>
                    <a:p>
                      <a:pPr algn="ctr" rtl="1">
                        <a:lnSpc>
                          <a:spcPct val="115000"/>
                        </a:lnSpc>
                        <a:spcAft>
                          <a:spcPts val="0"/>
                        </a:spcAft>
                      </a:pPr>
                      <a:r>
                        <a:rPr lang="fa-IR" sz="2400" b="1">
                          <a:latin typeface="Calibri"/>
                          <a:ea typeface="Calibri"/>
                          <a:cs typeface="B Nazanin" pitchFamily="2" charset="-78"/>
                        </a:rPr>
                        <a:t>سن بر حسب ماه و روز</a:t>
                      </a:r>
                      <a:endParaRPr lang="en-US" sz="2400" b="1">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857317">
                <a:tc>
                  <a:txBody>
                    <a:bodyPr/>
                    <a:lstStyle/>
                    <a:p>
                      <a:pPr algn="ctr" rtl="1">
                        <a:lnSpc>
                          <a:spcPct val="115000"/>
                        </a:lnSpc>
                        <a:spcAft>
                          <a:spcPts val="0"/>
                        </a:spcAft>
                      </a:pPr>
                      <a:r>
                        <a:rPr lang="fa-IR" sz="2400" b="1" dirty="0" smtClean="0">
                          <a:latin typeface="Calibri"/>
                          <a:ea typeface="Calibri"/>
                          <a:cs typeface="B Nazanin"/>
                        </a:rPr>
                        <a:t>14</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smtClean="0">
                          <a:latin typeface="Calibri"/>
                          <a:ea typeface="Calibri"/>
                          <a:cs typeface="B Nazanin" pitchFamily="2" charset="-78"/>
                        </a:rPr>
                        <a:t>2</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a:latin typeface="Calibri"/>
                          <a:ea typeface="Calibri"/>
                          <a:cs typeface="B Nazanin" pitchFamily="2" charset="-78"/>
                        </a:rPr>
                        <a:t>اصلاح تا 24 ماهگی</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a:latin typeface="Calibri"/>
                          <a:ea typeface="Calibri"/>
                          <a:cs typeface="B Nazanin" pitchFamily="2" charset="-78"/>
                        </a:rPr>
                        <a:t>میزان نارسی</a:t>
                      </a:r>
                      <a:r>
                        <a:rPr lang="fa-IR" sz="2400" b="1" baseline="30000" dirty="0">
                          <a:latin typeface="Calibri"/>
                          <a:ea typeface="Calibri"/>
                          <a:cs typeface="B Nazanin" pitchFamily="2" charset="-78"/>
                        </a:rPr>
                        <a:t>1</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514391">
                <a:tc>
                  <a:txBody>
                    <a:bodyPr/>
                    <a:lstStyle/>
                    <a:p>
                      <a:pPr algn="ctr" rtl="1">
                        <a:lnSpc>
                          <a:spcPct val="115000"/>
                        </a:lnSpc>
                        <a:spcAft>
                          <a:spcPts val="0"/>
                        </a:spcAft>
                      </a:pPr>
                      <a:r>
                        <a:rPr lang="fa-IR" sz="2400" b="1" dirty="0" smtClean="0">
                          <a:latin typeface="Calibri"/>
                          <a:ea typeface="Calibri"/>
                          <a:cs typeface="B Nazanin"/>
                        </a:rPr>
                        <a:t>11</a:t>
                      </a:r>
                      <a:endParaRPr lang="en-US" sz="24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400" b="1" dirty="0" smtClean="0">
                          <a:latin typeface="Calibri"/>
                          <a:ea typeface="Calibri"/>
                          <a:cs typeface="B Nazanin" pitchFamily="2" charset="-78"/>
                        </a:rPr>
                        <a:t>13</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endParaRPr lang="fa-IR"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r" rtl="1">
                        <a:lnSpc>
                          <a:spcPct val="115000"/>
                        </a:lnSpc>
                        <a:spcAft>
                          <a:spcPts val="0"/>
                        </a:spcAft>
                      </a:pPr>
                      <a:r>
                        <a:rPr lang="fa-IR" sz="2400" b="1" dirty="0">
                          <a:latin typeface="Calibri"/>
                          <a:ea typeface="Calibri"/>
                          <a:cs typeface="B Nazanin" pitchFamily="2" charset="-78"/>
                        </a:rPr>
                        <a:t>سن اصلاح شده</a:t>
                      </a:r>
                      <a:r>
                        <a:rPr lang="fa-IR" sz="2400" b="1" baseline="30000" dirty="0">
                          <a:latin typeface="Calibri"/>
                          <a:ea typeface="Calibri"/>
                          <a:cs typeface="B Nazanin" pitchFamily="2" charset="-78"/>
                        </a:rPr>
                        <a:t>2</a:t>
                      </a:r>
                      <a:r>
                        <a:rPr lang="fa-IR" sz="2400" b="1" dirty="0">
                          <a:latin typeface="Calibri"/>
                          <a:ea typeface="Calibri"/>
                          <a:cs typeface="B Nazanin" pitchFamily="2" charset="-78"/>
                        </a:rPr>
                        <a:t> </a:t>
                      </a:r>
                      <a:endParaRPr lang="en-US" sz="2400" b="1" dirty="0">
                        <a:latin typeface="Calibri"/>
                        <a:ea typeface="Calibri"/>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CFDF"/>
                    </a:solidFill>
                  </a:tcPr>
                </a:tc>
              </a:tr>
              <a:tr h="1423147">
                <a:tc gridSpan="4">
                  <a:txBody>
                    <a:bodyPr/>
                    <a:lstStyle/>
                    <a:p>
                      <a:pPr algn="ctr" rtl="1">
                        <a:lnSpc>
                          <a:spcPct val="115000"/>
                        </a:lnSpc>
                        <a:spcAft>
                          <a:spcPts val="0"/>
                        </a:spcAft>
                      </a:pPr>
                      <a:r>
                        <a:rPr lang="fa-IR" sz="1200" b="1" dirty="0">
                          <a:latin typeface="Calibri"/>
                          <a:ea typeface="Calibri"/>
                          <a:cs typeface="B Nazanin"/>
                        </a:rPr>
                        <a:t>نقطه شروع تشخیصی: </a:t>
                      </a:r>
                      <a:r>
                        <a:rPr lang="en-US" sz="1200" b="1" dirty="0" smtClean="0">
                          <a:latin typeface="Calibri"/>
                          <a:ea typeface="Calibri"/>
                          <a:cs typeface="B Nazanin"/>
                        </a:rPr>
                        <a:t>I</a:t>
                      </a:r>
                      <a:endParaRPr lang="en-US" sz="1100" b="1" dirty="0">
                        <a:latin typeface="Calibri"/>
                        <a:ea typeface="Calibri"/>
                        <a:cs typeface="Arial"/>
                      </a:endParaRPr>
                    </a:p>
                    <a:p>
                      <a:pPr algn="ctr" rtl="1">
                        <a:lnSpc>
                          <a:spcPct val="115000"/>
                        </a:lnSpc>
                        <a:spcAft>
                          <a:spcPts val="0"/>
                        </a:spcAft>
                      </a:pPr>
                      <a:r>
                        <a:rPr lang="fa-IR" sz="1200" b="1" dirty="0">
                          <a:latin typeface="Calibri"/>
                          <a:ea typeface="Calibri"/>
                          <a:cs typeface="B Nazanin"/>
                        </a:rPr>
                        <a:t>رفتن به مرحله قبل:</a:t>
                      </a:r>
                      <a:r>
                        <a:rPr lang="en-US" sz="1200" b="1" dirty="0">
                          <a:latin typeface="Calibri"/>
                          <a:ea typeface="Calibri"/>
                          <a:cs typeface="B Nazanin"/>
                        </a:rPr>
                        <a:t>  _  </a:t>
                      </a:r>
                      <a:endParaRPr lang="en-US" sz="1100" b="1" dirty="0">
                        <a:latin typeface="Calibri"/>
                        <a:ea typeface="Calibri"/>
                        <a:cs typeface="Arial"/>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cxnSp>
        <p:nvCxnSpPr>
          <p:cNvPr id="5" name="Straight Connector 4"/>
          <p:cNvCxnSpPr/>
          <p:nvPr/>
        </p:nvCxnSpPr>
        <p:spPr>
          <a:xfrm>
            <a:off x="5181600" y="1600200"/>
            <a:ext cx="6858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010400" y="1676400"/>
            <a:ext cx="6858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124200" y="1600200"/>
            <a:ext cx="6858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105400" y="1295400"/>
            <a:ext cx="381000" cy="1524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en-US" dirty="0" smtClean="0"/>
              <a:t/>
            </a:r>
            <a:br>
              <a:rPr lang="en-US" dirty="0" smtClean="0"/>
            </a:br>
            <a:r>
              <a:rPr lang="en-US" dirty="0" smtClean="0">
                <a:cs typeface="B Nazanin" pitchFamily="2" charset="-78"/>
              </a:rPr>
              <a:t/>
            </a:r>
            <a:br>
              <a:rPr lang="en-US" dirty="0" smtClean="0">
                <a:cs typeface="B Nazanin" pitchFamily="2" charset="-78"/>
              </a:rPr>
            </a:br>
            <a:r>
              <a:rPr lang="en-US" dirty="0" smtClean="0"/>
              <a:t/>
            </a:r>
            <a:br>
              <a:rPr lang="en-US" dirty="0" smtClean="0"/>
            </a:br>
            <a:r>
              <a:rPr lang="fa-IR" dirty="0" smtClean="0">
                <a:cs typeface="B Nazanin" pitchFamily="2" charset="-78"/>
              </a:rPr>
              <a:t> </a:t>
            </a:r>
            <a:r>
              <a:rPr lang="fa-IR" dirty="0" smtClean="0">
                <a:cs typeface="B Titr" pitchFamily="2" charset="-78"/>
              </a:rPr>
              <a:t>محاسبه میزان نارسی( برای کودکان نارس) </a:t>
            </a:r>
            <a:endParaRPr lang="en-US" dirty="0">
              <a:cs typeface="B Titr" pitchFamily="2" charset="-78"/>
            </a:endParaRPr>
          </a:p>
        </p:txBody>
      </p:sp>
      <p:sp>
        <p:nvSpPr>
          <p:cNvPr id="3" name="Content Placeholder 2"/>
          <p:cNvSpPr>
            <a:spLocks noGrp="1"/>
          </p:cNvSpPr>
          <p:nvPr>
            <p:ph idx="1"/>
          </p:nvPr>
        </p:nvSpPr>
        <p:spPr>
          <a:xfrm>
            <a:off x="152400" y="1609416"/>
            <a:ext cx="7924800" cy="4846320"/>
          </a:xfrm>
        </p:spPr>
        <p:txBody>
          <a:bodyPr>
            <a:normAutofit fontScale="92500" lnSpcReduction="10000"/>
          </a:bodyPr>
          <a:lstStyle/>
          <a:p>
            <a:pPr algn="just" rtl="1">
              <a:lnSpc>
                <a:spcPct val="110000"/>
              </a:lnSpc>
              <a:buFont typeface="Wingdings" panose="05000000000000000000" pitchFamily="2" charset="2"/>
              <a:buChar char="v"/>
            </a:pPr>
            <a:r>
              <a:rPr lang="fa-IR" b="1" dirty="0" smtClean="0">
                <a:cs typeface="B Nazanin" pitchFamily="2" charset="-78"/>
              </a:rPr>
              <a:t>اگر یک کودک که قبل از موعد متولد شده می بایست تا سن تقویمی 24 ماهگی میزان نارسی را اصلاح نمایید. </a:t>
            </a:r>
          </a:p>
          <a:p>
            <a:pPr algn="just" rtl="1">
              <a:lnSpc>
                <a:spcPct val="110000"/>
              </a:lnSpc>
              <a:buFont typeface="Wingdings" panose="05000000000000000000" pitchFamily="2" charset="2"/>
              <a:buChar char="v"/>
            </a:pPr>
            <a:r>
              <a:rPr lang="fa-IR" b="1" dirty="0" smtClean="0">
                <a:cs typeface="B Nazanin" pitchFamily="2" charset="-78"/>
              </a:rPr>
              <a:t>محاسبه سن اصلاح شده شامل دو مرحله است. اول، در کاغذی مجزا تعداد ماهها و روزهای نارسی را از طریق کم کردن تاریخ تولد واقعی کودک از تاریخ تولد مورد انتظار او بدست آورید. سپس ماه و روز نارسی را در مکان مشخص تحت عنوان " میزان نارسی" وارد کنید. دوم؛ میزان نارسی را از سن کودک کم کنید.</a:t>
            </a:r>
          </a:p>
          <a:p>
            <a:pPr algn="just" rtl="1">
              <a:lnSpc>
                <a:spcPct val="110000"/>
              </a:lnSpc>
              <a:buFont typeface="Wingdings" panose="05000000000000000000" pitchFamily="2" charset="2"/>
              <a:buChar char="v"/>
            </a:pPr>
            <a:r>
              <a:rPr lang="fa-IR" b="1" dirty="0" smtClean="0">
                <a:cs typeface="B Nazanin" pitchFamily="2" charset="-78"/>
              </a:rPr>
              <a:t> برای مثال، اگر سن تقویمی کودکی 15 ماه و 25 روز است اما 2 ماه و  14 روز پیش از موعد  متولد شده، سن اصلاح شده او 13 ماه و 11 روز </a:t>
            </a:r>
            <a:r>
              <a:rPr lang="en-US" b="1" dirty="0" smtClean="0">
                <a:cs typeface="B Nazanin" pitchFamily="2" charset="-78"/>
              </a:rPr>
              <a:t/>
            </a:r>
            <a:br>
              <a:rPr lang="en-US" b="1" dirty="0" smtClean="0">
                <a:cs typeface="B Nazanin" pitchFamily="2" charset="-78"/>
              </a:rPr>
            </a:br>
            <a:r>
              <a:rPr lang="fa-IR" b="1" dirty="0" smtClean="0">
                <a:cs typeface="B Nazanin" pitchFamily="2" charset="-78"/>
              </a:rPr>
              <a:t>می شود. </a:t>
            </a:r>
          </a:p>
          <a:p>
            <a:pPr algn="just" rtl="1">
              <a:buFont typeface="Wingdings" panose="05000000000000000000" pitchFamily="2" charset="2"/>
              <a:buChar char="v"/>
            </a:pPr>
            <a:endParaRPr lang="fa-IR" b="1" dirty="0" smtClean="0">
              <a:cs typeface="B Nazanin" pitchFamily="2" charset="-78"/>
            </a:endParaRPr>
          </a:p>
          <a:p>
            <a:pPr algn="just" rtl="1">
              <a:buFont typeface="Wingdings" panose="05000000000000000000" pitchFamily="2" charset="2"/>
              <a:buChar char="v"/>
            </a:pPr>
            <a:r>
              <a:rPr lang="fa-IR" b="1" dirty="0" smtClean="0">
                <a:cs typeface="B Nazanin" pitchFamily="2" charset="-78"/>
              </a:rPr>
              <a:t>تولد نارس به حاملگی 36 هفته یا کمتر  اطلاق می شود</a:t>
            </a:r>
            <a:r>
              <a:rPr lang="fa-IR" dirty="0" smtClean="0">
                <a:cs typeface="B Nazanin" pitchFamily="2" charset="-78"/>
              </a:rPr>
              <a:t>. </a:t>
            </a:r>
            <a:endParaRPr lang="en-US" dirty="0"/>
          </a:p>
        </p:txBody>
      </p:sp>
      <p:sp>
        <p:nvSpPr>
          <p:cNvPr id="6" name="Slide Number Placeholder 5"/>
          <p:cNvSpPr>
            <a:spLocks noGrp="1"/>
          </p:cNvSpPr>
          <p:nvPr>
            <p:ph type="sldNum" sz="quarter" idx="12"/>
          </p:nvPr>
        </p:nvSpPr>
        <p:spPr/>
        <p:txBody>
          <a:bodyPr/>
          <a:lstStyle/>
          <a:p>
            <a:fld id="{7EEB53B9-C31A-4F77-AC9B-FB5E067E04AF}" type="slidenum">
              <a:rPr lang="en-US" smtClean="0"/>
              <a:pPr/>
              <a:t>51</a:t>
            </a:fld>
            <a:endParaRPr lang="en-US"/>
          </a:p>
        </p:txBody>
      </p:sp>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قانون بازگشت و توقف ارزیابی</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just" rtl="1">
              <a:lnSpc>
                <a:spcPct val="110000"/>
              </a:lnSpc>
              <a:buFont typeface="Wingdings" panose="05000000000000000000" pitchFamily="2" charset="2"/>
              <a:buChar char="v"/>
            </a:pPr>
            <a:r>
              <a:rPr lang="fa-IR" sz="2800" b="1" dirty="0" smtClean="0">
                <a:cs typeface="B Nazanin"/>
              </a:rPr>
              <a:t>قانون بازگشت: کودک باید در سه سوال پیاپی از نقطه شروع مربوط به هر گروه سنی امتیاز 1 را کسب نماید تا بتوان آزمون را ادامه داد. در صورتیکه کودک در هریک از سه سوال متوالی امتیاز صفر را کسب نمود به نقطه شروع مربوط به گروه سنی قبل باز می گردد.</a:t>
            </a:r>
          </a:p>
          <a:p>
            <a:pPr algn="r" rtl="1">
              <a:lnSpc>
                <a:spcPct val="150000"/>
              </a:lnSpc>
              <a:buFont typeface="Wingdings" panose="05000000000000000000" pitchFamily="2" charset="2"/>
              <a:buChar char="v"/>
            </a:pPr>
            <a:endParaRPr lang="fa-IR" sz="2800" b="1" dirty="0" smtClean="0">
              <a:cs typeface="B Nazanin"/>
            </a:endParaRPr>
          </a:p>
          <a:p>
            <a:pPr algn="r" rtl="1">
              <a:buFont typeface="Wingdings" panose="05000000000000000000" pitchFamily="2" charset="2"/>
              <a:buChar char="v"/>
            </a:pPr>
            <a:r>
              <a:rPr lang="fa-IR" sz="2800" b="1" dirty="0" smtClean="0">
                <a:cs typeface="B Nazanin"/>
              </a:rPr>
              <a:t>قانون توقف ارزیابی: هر گاه کودک در 5 سوال پیاپی امتیاز صفر را کسب نمود اجرا را متوقف نمایید</a:t>
            </a:r>
            <a:r>
              <a:rPr lang="fa-IR" sz="2800" dirty="0" smtClean="0">
                <a:cs typeface="B Nazanin"/>
              </a:rPr>
              <a:t>.</a:t>
            </a:r>
            <a:endParaRPr lang="en-US" sz="2800" dirty="0">
              <a:cs typeface="B Nazanin"/>
            </a:endParaRPr>
          </a:p>
        </p:txBody>
      </p:sp>
      <p:sp>
        <p:nvSpPr>
          <p:cNvPr id="6" name="Slide Number Placeholder 5"/>
          <p:cNvSpPr>
            <a:spLocks noGrp="1"/>
          </p:cNvSpPr>
          <p:nvPr>
            <p:ph type="sldNum" sz="quarter" idx="12"/>
          </p:nvPr>
        </p:nvSpPr>
        <p:spPr/>
        <p:txBody>
          <a:bodyPr/>
          <a:lstStyle/>
          <a:p>
            <a:fld id="{7EEB53B9-C31A-4F77-AC9B-FB5E067E04AF}" type="slidenum">
              <a:rPr lang="en-US" smtClean="0"/>
              <a:pPr/>
              <a:t>52</a:t>
            </a:fld>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289560"/>
          </a:xfrm>
        </p:spPr>
        <p:txBody>
          <a:bodyPr>
            <a:normAutofit fontScale="90000"/>
          </a:bodyPr>
          <a:lstStyle/>
          <a:p>
            <a:pPr algn="r" rtl="1"/>
            <a:r>
              <a:rPr lang="en-US" dirty="0" smtClean="0"/>
              <a:t/>
            </a:r>
            <a:br>
              <a:rPr lang="en-US" dirty="0" smtClean="0"/>
            </a:b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51664450"/>
              </p:ext>
            </p:extLst>
          </p:nvPr>
        </p:nvGraphicFramePr>
        <p:xfrm>
          <a:off x="152400" y="0"/>
          <a:ext cx="7848599" cy="6784847"/>
        </p:xfrm>
        <a:graphic>
          <a:graphicData uri="http://schemas.openxmlformats.org/drawingml/2006/table">
            <a:tbl>
              <a:tblPr firstRow="1" bandRow="1">
                <a:tableStyleId>{5C22544A-7EE6-4342-B048-85BDC9FD1C3A}</a:tableStyleId>
              </a:tblPr>
              <a:tblGrid>
                <a:gridCol w="523240"/>
                <a:gridCol w="3082541"/>
                <a:gridCol w="729636"/>
                <a:gridCol w="2242457"/>
                <a:gridCol w="536232"/>
                <a:gridCol w="734493"/>
              </a:tblGrid>
              <a:tr h="612907">
                <a:tc>
                  <a:txBody>
                    <a:bodyPr/>
                    <a:lstStyle/>
                    <a:p>
                      <a:pPr algn="ctr"/>
                      <a:r>
                        <a:rPr lang="fa-IR" sz="1600" dirty="0" smtClean="0">
                          <a:cs typeface="B Nazanin" pitchFamily="2" charset="-78"/>
                        </a:rPr>
                        <a:t>نمره</a:t>
                      </a:r>
                      <a:endParaRPr lang="en-US" sz="1600" dirty="0">
                        <a:cs typeface="B Nazanin" pitchFamily="2" charset="-78"/>
                      </a:endParaRPr>
                    </a:p>
                  </a:txBody>
                  <a:tcPr anchor="ctr"/>
                </a:tc>
                <a:tc>
                  <a:txBody>
                    <a:bodyPr/>
                    <a:lstStyle/>
                    <a:p>
                      <a:pPr algn="ctr"/>
                      <a:r>
                        <a:rPr kumimoji="0" lang="fa-IR" sz="1800" b="1" kern="1200" dirty="0" smtClean="0">
                          <a:solidFill>
                            <a:schemeClr val="lt1"/>
                          </a:solidFill>
                          <a:latin typeface="+mn-lt"/>
                          <a:ea typeface="+mn-ea"/>
                          <a:cs typeface="B Nazanin" pitchFamily="2" charset="-78"/>
                        </a:rPr>
                        <a:t>معيار امتياز‌دهي و ملاحظات</a:t>
                      </a:r>
                      <a:endParaRPr lang="en-US" sz="1600" dirty="0">
                        <a:cs typeface="B Nazanin" pitchFamily="2" charset="-78"/>
                      </a:endParaRPr>
                    </a:p>
                  </a:txBody>
                  <a:tcPr anchor="ctr"/>
                </a:tc>
                <a:tc>
                  <a:txBody>
                    <a:bodyPr/>
                    <a:lstStyle/>
                    <a:p>
                      <a:pPr algn="ctr"/>
                      <a:r>
                        <a:rPr lang="fa-IR" sz="1600" dirty="0" smtClean="0">
                          <a:cs typeface="B Nazanin" pitchFamily="2" charset="-78"/>
                        </a:rPr>
                        <a:t>ابزار</a:t>
                      </a:r>
                      <a:endParaRPr lang="en-US" sz="1600" dirty="0">
                        <a:cs typeface="B Nazanin" pitchFamily="2" charset="-78"/>
                      </a:endParaRPr>
                    </a:p>
                  </a:txBody>
                  <a:tcPr anchor="ctr"/>
                </a:tc>
                <a:tc>
                  <a:txBody>
                    <a:bodyPr/>
                    <a:lstStyle/>
                    <a:p>
                      <a:pPr algn="ctr"/>
                      <a:r>
                        <a:rPr lang="fa-IR" sz="1600" dirty="0" smtClean="0">
                          <a:cs typeface="B Nazanin" pitchFamily="2" charset="-78"/>
                        </a:rPr>
                        <a:t>سوال</a:t>
                      </a:r>
                      <a:endParaRPr lang="en-US" sz="1600" dirty="0">
                        <a:cs typeface="B Nazanin" pitchFamily="2" charset="-78"/>
                      </a:endParaRPr>
                    </a:p>
                  </a:txBody>
                  <a:tcPr anchor="ctr"/>
                </a:tc>
                <a:tc>
                  <a:txBody>
                    <a:bodyPr/>
                    <a:lstStyle/>
                    <a:p>
                      <a:pPr algn="ctr"/>
                      <a:r>
                        <a:rPr lang="fa-IR" sz="1600" dirty="0" smtClean="0">
                          <a:cs typeface="B Nazanin" pitchFamily="2" charset="-78"/>
                        </a:rPr>
                        <a:t>گروه</a:t>
                      </a:r>
                      <a:endParaRPr lang="en-US" sz="1600" dirty="0">
                        <a:cs typeface="B Nazanin" pitchFamily="2" charset="-78"/>
                      </a:endParaRPr>
                    </a:p>
                  </a:txBody>
                  <a:tcPr anchor="ctr"/>
                </a:tc>
                <a:tc>
                  <a:txBody>
                    <a:bodyPr/>
                    <a:lstStyle/>
                    <a:p>
                      <a:pPr algn="ctr"/>
                      <a:endParaRPr lang="en-US" sz="1600" dirty="0">
                        <a:cs typeface="B Nazanin" pitchFamily="2" charset="-78"/>
                      </a:endParaRPr>
                    </a:p>
                  </a:txBody>
                  <a:tcPr anchor="ctr"/>
                </a:tc>
              </a:tr>
              <a:tr h="904646">
                <a:tc>
                  <a:txBody>
                    <a:bodyPr/>
                    <a:lstStyle/>
                    <a:p>
                      <a:pPr algn="ctr"/>
                      <a:r>
                        <a:rPr lang="en-US" sz="1400" b="1" dirty="0" smtClean="0">
                          <a:cs typeface="B Nazanin" pitchFamily="2" charset="-78"/>
                        </a:rPr>
                        <a:t>0</a:t>
                      </a:r>
                    </a:p>
                    <a:p>
                      <a:pPr algn="ctr"/>
                      <a:endParaRPr lang="en-US" sz="1400" b="1" dirty="0" smtClean="0">
                        <a:cs typeface="B Nazanin" pitchFamily="2" charset="-78"/>
                      </a:endParaRPr>
                    </a:p>
                    <a:p>
                      <a:pPr algn="ctr"/>
                      <a:r>
                        <a:rPr lang="en-US" sz="1400" b="1" dirty="0" smtClean="0">
                          <a:cs typeface="B Nazanin" pitchFamily="2" charset="-78"/>
                        </a:rPr>
                        <a:t>1</a:t>
                      </a:r>
                      <a:endParaRPr lang="en-US" sz="1400" b="1" dirty="0">
                        <a:cs typeface="B Nazanin" pitchFamily="2" charset="-78"/>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fa-IR" sz="1400" b="1" kern="1200" dirty="0" smtClean="0">
                          <a:solidFill>
                            <a:schemeClr val="dk1"/>
                          </a:solidFill>
                          <a:latin typeface="+mn-lt"/>
                          <a:ea typeface="+mn-ea"/>
                          <a:cs typeface="B Nazanin" pitchFamily="2" charset="-78"/>
                        </a:rPr>
                        <a:t>كودك به تنهايي بدون حمايت حداقل 5 ثانيه مي‌نشيند.</a:t>
                      </a:r>
                      <a:endParaRPr lang="en-US" sz="1400" b="1" dirty="0" smtClean="0">
                        <a:cs typeface="B Nazanin" pitchFamily="2" charset="-78"/>
                      </a:endParaRPr>
                    </a:p>
                    <a:p>
                      <a:pPr algn="r"/>
                      <a:endParaRPr lang="en-US" sz="1400" b="1" dirty="0">
                        <a:cs typeface="B Nazanin" pitchFamily="2" charset="-78"/>
                      </a:endParaRPr>
                    </a:p>
                  </a:txBody>
                  <a:tcPr anchor="ctr"/>
                </a:tc>
                <a:tc>
                  <a:txBody>
                    <a:bodyPr/>
                    <a:lstStyle/>
                    <a:p>
                      <a:pPr algn="ctr"/>
                      <a:r>
                        <a:rPr kumimoji="0" lang="fa-IR" sz="1400" b="1" kern="1200" dirty="0" smtClean="0">
                          <a:solidFill>
                            <a:schemeClr val="dk1"/>
                          </a:solidFill>
                          <a:latin typeface="+mn-lt"/>
                          <a:ea typeface="+mn-ea"/>
                          <a:cs typeface="B Nazanin" pitchFamily="2" charset="-78"/>
                        </a:rPr>
                        <a:t>کرونومتر 5 ثانيه</a:t>
                      </a:r>
                      <a:endParaRPr lang="en-US" sz="1400" b="1" dirty="0">
                        <a:cs typeface="B Nazanin" pitchFamily="2" charset="-78"/>
                      </a:endParaRPr>
                    </a:p>
                  </a:txBody>
                  <a:tcPr anchor="ct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kumimoji="0" lang="fa-IR" sz="1400" b="1" kern="1200" dirty="0" smtClean="0">
                          <a:solidFill>
                            <a:schemeClr val="dk1"/>
                          </a:solidFill>
                          <a:latin typeface="+mn-lt"/>
                          <a:ea typeface="+mn-ea"/>
                          <a:cs typeface="B Nazanin" pitchFamily="2" charset="-78"/>
                        </a:rPr>
                        <a:t>كودك به تنهايي بدون حمايت حداقل 5 ثانيه مي‌نشيند.</a:t>
                      </a:r>
                      <a:endParaRPr lang="en-US" sz="1400" b="1" dirty="0">
                        <a:cs typeface="B Nazanin" pitchFamily="2" charset="-78"/>
                      </a:endParaRPr>
                    </a:p>
                  </a:txBody>
                  <a:tcPr anchor="ctr"/>
                </a:tc>
                <a:tc>
                  <a:txBody>
                    <a:bodyPr/>
                    <a:lstStyle/>
                    <a:p>
                      <a:pPr algn="ctr" rtl="1"/>
                      <a:r>
                        <a:rPr lang="en-US" sz="1400" b="1" dirty="0" smtClean="0">
                          <a:cs typeface="B Nazanin" pitchFamily="2" charset="-78"/>
                        </a:rPr>
                        <a:t>H</a:t>
                      </a:r>
                      <a:endParaRPr lang="en-US" sz="1400" b="1" dirty="0">
                        <a:cs typeface="B Nazanin" pitchFamily="2" charset="-78"/>
                      </a:endParaRPr>
                    </a:p>
                  </a:txBody>
                  <a:tcPr anchor="ctr"/>
                </a:tc>
                <a:tc>
                  <a:txBody>
                    <a:bodyPr/>
                    <a:lstStyle/>
                    <a:p>
                      <a:pPr algn="ctr"/>
                      <a:r>
                        <a:rPr lang="en-US" sz="1400" u="sng" dirty="0" smtClean="0">
                          <a:cs typeface="B Nazanin" pitchFamily="2" charset="-78"/>
                        </a:rPr>
                        <a:t>22</a:t>
                      </a:r>
                    </a:p>
                    <a:p>
                      <a:pPr algn="ctr"/>
                      <a:endParaRPr lang="en-US" sz="1400" dirty="0" smtClean="0">
                        <a:cs typeface="B Nazanin" pitchFamily="2" charset="-78"/>
                      </a:endParaRPr>
                    </a:p>
                    <a:p>
                      <a:pPr algn="ctr"/>
                      <a:endParaRPr lang="en-US" sz="1400" dirty="0" smtClean="0">
                        <a:cs typeface="B Nazanin" pitchFamily="2" charset="-78"/>
                      </a:endParaRPr>
                    </a:p>
                  </a:txBody>
                  <a:tcPr anchor="ctr"/>
                </a:tc>
              </a:tr>
              <a:tr h="657275">
                <a:tc>
                  <a:txBody>
                    <a:bodyPr/>
                    <a:lstStyle/>
                    <a:p>
                      <a:pPr algn="ctr"/>
                      <a:r>
                        <a:rPr lang="en-US" sz="1400" b="1" dirty="0" smtClean="0">
                          <a:cs typeface="B Nazanin" pitchFamily="2" charset="-78"/>
                        </a:rPr>
                        <a:t>0</a:t>
                      </a:r>
                    </a:p>
                    <a:p>
                      <a:pPr algn="ctr"/>
                      <a:r>
                        <a:rPr lang="en-US" sz="1400" b="1" dirty="0" smtClean="0">
                          <a:cs typeface="B Nazanin" pitchFamily="2" charset="-78"/>
                        </a:rPr>
                        <a:t>1</a:t>
                      </a:r>
                      <a:endParaRPr lang="en-US" sz="1400" b="1" dirty="0">
                        <a:cs typeface="B Nazanin" pitchFamily="2" charset="-78"/>
                      </a:endParaRPr>
                    </a:p>
                  </a:txBody>
                  <a:tcPr/>
                </a:tc>
                <a:tc>
                  <a:txBody>
                    <a:bodyPr/>
                    <a:lstStyle/>
                    <a:p>
                      <a:pPr algn="r"/>
                      <a:r>
                        <a:rPr kumimoji="0" lang="fa-IR" sz="1400" b="1" kern="1200" dirty="0" smtClean="0">
                          <a:solidFill>
                            <a:schemeClr val="dk1"/>
                          </a:solidFill>
                          <a:latin typeface="+mn-lt"/>
                          <a:ea typeface="+mn-ea"/>
                          <a:cs typeface="B Nazanin" pitchFamily="2" charset="-78"/>
                        </a:rPr>
                        <a:t>كودك انگشتان شست شما را مي گيرد براي اينكه خود را بالا بكشد تا بنشيند.</a:t>
                      </a:r>
                      <a:endParaRPr lang="en-US" sz="1400" b="1" dirty="0">
                        <a:cs typeface="B Nazanin" pitchFamily="2" charset="-78"/>
                      </a:endParaRPr>
                    </a:p>
                  </a:txBody>
                  <a:tcPr/>
                </a:tc>
                <a:tc>
                  <a:txBody>
                    <a:bodyPr/>
                    <a:lstStyle/>
                    <a:p>
                      <a:pPr algn="ctr"/>
                      <a:r>
                        <a:rPr lang="fa-IR" sz="1400" b="1" dirty="0" smtClean="0">
                          <a:cs typeface="B Nazanin" pitchFamily="2" charset="-78"/>
                        </a:rPr>
                        <a:t>ندارد</a:t>
                      </a:r>
                      <a:endParaRPr lang="en-US" sz="1400" b="1" dirty="0">
                        <a:cs typeface="B Nazanin" pitchFamily="2" charset="-78"/>
                      </a:endParaRPr>
                    </a:p>
                  </a:txBody>
                  <a:tcPr/>
                </a:tc>
                <a:tc>
                  <a:txBody>
                    <a:bodyPr/>
                    <a:lstStyle/>
                    <a:p>
                      <a:pPr algn="r"/>
                      <a:r>
                        <a:rPr kumimoji="0" lang="fa-IR" sz="1400" b="1" kern="1200" dirty="0" smtClean="0">
                          <a:solidFill>
                            <a:schemeClr val="dk1"/>
                          </a:solidFill>
                          <a:latin typeface="+mn-lt"/>
                          <a:ea typeface="+mn-ea"/>
                          <a:cs typeface="B Nazanin" pitchFamily="2" charset="-78"/>
                        </a:rPr>
                        <a:t>(كودك) خود را بالا مي‌كشد تا بنشيند</a:t>
                      </a:r>
                      <a:endParaRPr lang="en-US" sz="1400" b="1" dirty="0">
                        <a:cs typeface="B Nazanin" pitchFamily="2" charset="-78"/>
                      </a:endParaRPr>
                    </a:p>
                  </a:txBody>
                  <a:tcPr/>
                </a:tc>
                <a:tc>
                  <a:txBody>
                    <a:bodyPr/>
                    <a:lstStyle/>
                    <a:p>
                      <a:pPr algn="ctr"/>
                      <a:endParaRPr lang="en-US" sz="1400" b="1" dirty="0">
                        <a:cs typeface="B Nazanin" pitchFamily="2" charset="-78"/>
                      </a:endParaRPr>
                    </a:p>
                  </a:txBody>
                  <a:tcPr/>
                </a:tc>
                <a:tc>
                  <a:txBody>
                    <a:bodyPr/>
                    <a:lstStyle/>
                    <a:p>
                      <a:pPr algn="ctr"/>
                      <a:r>
                        <a:rPr lang="en-US" sz="1400" dirty="0" smtClean="0">
                          <a:cs typeface="B Nazanin" pitchFamily="2" charset="-78"/>
                        </a:rPr>
                        <a:t>23</a:t>
                      </a:r>
                      <a:endParaRPr lang="en-US" sz="1400" dirty="0">
                        <a:cs typeface="B Nazanin" pitchFamily="2" charset="-78"/>
                      </a:endParaRPr>
                    </a:p>
                  </a:txBody>
                  <a:tcPr anchor="ctr"/>
                </a:tc>
              </a:tr>
              <a:tr h="1168502">
                <a:tc>
                  <a:txBody>
                    <a:bodyPr/>
                    <a:lstStyle/>
                    <a:p>
                      <a:pPr algn="ctr"/>
                      <a:r>
                        <a:rPr lang="en-US" sz="1400" b="1" dirty="0" smtClean="0">
                          <a:cs typeface="B Nazanin" pitchFamily="2" charset="-78"/>
                        </a:rPr>
                        <a:t>0</a:t>
                      </a:r>
                      <a:endParaRPr lang="fa-IR" sz="1400" b="1" dirty="0" smtClean="0">
                        <a:cs typeface="B Nazanin" pitchFamily="2" charset="-78"/>
                      </a:endParaRPr>
                    </a:p>
                    <a:p>
                      <a:pPr algn="ctr"/>
                      <a:endParaRPr lang="en-US" sz="1400" b="1" dirty="0" smtClean="0">
                        <a:cs typeface="B Nazanin" pitchFamily="2" charset="-78"/>
                      </a:endParaRPr>
                    </a:p>
                    <a:p>
                      <a:pPr algn="ctr"/>
                      <a:r>
                        <a:rPr lang="en-US" sz="1400" b="1" dirty="0" smtClean="0">
                          <a:cs typeface="B Nazanin" pitchFamily="2" charset="-78"/>
                        </a:rPr>
                        <a:t>1</a:t>
                      </a:r>
                      <a:endParaRPr lang="fa-IR" sz="1400" b="1" dirty="0" smtClean="0">
                        <a:cs typeface="B Nazanin" pitchFamily="2" charset="-78"/>
                      </a:endParaRPr>
                    </a:p>
                    <a:p>
                      <a:pPr algn="ctr"/>
                      <a:endParaRPr lang="en-US" sz="1400" b="1" dirty="0">
                        <a:cs typeface="B Nazanin" pitchFamily="2" charset="-78"/>
                      </a:endParaRPr>
                    </a:p>
                  </a:txBody>
                  <a:tcPr/>
                </a:tc>
                <a:tc>
                  <a:txBody>
                    <a:bodyPr/>
                    <a:lstStyle/>
                    <a:p>
                      <a:pPr algn="r"/>
                      <a:r>
                        <a:rPr kumimoji="0" lang="fa-IR" sz="1400" b="1" kern="1200" dirty="0" smtClean="0">
                          <a:solidFill>
                            <a:schemeClr val="dk1"/>
                          </a:solidFill>
                          <a:latin typeface="+mn-lt"/>
                          <a:ea typeface="+mn-ea"/>
                          <a:cs typeface="B Nazanin" pitchFamily="2" charset="-78"/>
                        </a:rPr>
                        <a:t>كودك يك يا دو پا را به سمت دست ها بالا مي‌آورد (بالاي باسن) و يك پا را محكم مي گيرد.</a:t>
                      </a:r>
                      <a:endParaRPr lang="en-US" sz="1400" b="1" dirty="0">
                        <a:cs typeface="B Nazanin" pitchFamily="2" charset="-78"/>
                      </a:endParaRPr>
                    </a:p>
                  </a:txBody>
                  <a:tcPr/>
                </a:tc>
                <a:tc>
                  <a:txBody>
                    <a:bodyPr/>
                    <a:lstStyle/>
                    <a:p>
                      <a:pPr algn="r"/>
                      <a:endParaRPr lang="en-US" sz="1400" b="1" dirty="0">
                        <a:cs typeface="B Nazanin" pitchFamily="2" charset="-78"/>
                      </a:endParaRPr>
                    </a:p>
                  </a:txBody>
                  <a:tcPr/>
                </a:tc>
                <a:tc>
                  <a:txBody>
                    <a:bodyPr/>
                    <a:lstStyle/>
                    <a:p>
                      <a:pPr algn="r"/>
                      <a:r>
                        <a:rPr kumimoji="0" lang="fa-IR" sz="1400" b="1" kern="1200" dirty="0" smtClean="0">
                          <a:solidFill>
                            <a:schemeClr val="dk1"/>
                          </a:solidFill>
                          <a:latin typeface="+mn-lt"/>
                          <a:ea typeface="+mn-ea"/>
                          <a:cs typeface="B Nazanin" pitchFamily="2" charset="-78"/>
                        </a:rPr>
                        <a:t>پاهایش</a:t>
                      </a:r>
                      <a:r>
                        <a:rPr kumimoji="0" lang="fa-IR" sz="1400" b="1" kern="1200" baseline="0" dirty="0" smtClean="0">
                          <a:solidFill>
                            <a:schemeClr val="dk1"/>
                          </a:solidFill>
                          <a:latin typeface="+mn-lt"/>
                          <a:ea typeface="+mn-ea"/>
                          <a:cs typeface="B Nazanin" pitchFamily="2" charset="-78"/>
                        </a:rPr>
                        <a:t> را با دستانش می گیرد</a:t>
                      </a:r>
                      <a:endParaRPr lang="en-US" sz="1400" b="1" dirty="0">
                        <a:cs typeface="B Nazanin" pitchFamily="2" charset="-78"/>
                      </a:endParaRPr>
                    </a:p>
                  </a:txBody>
                  <a:tcPr/>
                </a:tc>
                <a:tc>
                  <a:txBody>
                    <a:bodyPr/>
                    <a:lstStyle/>
                    <a:p>
                      <a:pPr algn="ctr"/>
                      <a:endParaRPr lang="en-US" sz="1400" b="1" dirty="0">
                        <a:cs typeface="B Nazanin" pitchFamily="2" charset="-78"/>
                      </a:endParaRPr>
                    </a:p>
                  </a:txBody>
                  <a:tcPr anchor="ctr"/>
                </a:tc>
                <a:tc>
                  <a:txBody>
                    <a:bodyPr/>
                    <a:lstStyle/>
                    <a:p>
                      <a:pPr algn="ctr"/>
                      <a:endParaRPr lang="en-US" sz="1400" dirty="0" smtClean="0">
                        <a:cs typeface="B Nazanin" pitchFamily="2" charset="-78"/>
                      </a:endParaRPr>
                    </a:p>
                    <a:p>
                      <a:pPr algn="ctr"/>
                      <a:r>
                        <a:rPr lang="en-US" sz="1400" dirty="0" smtClean="0">
                          <a:cs typeface="B Nazanin" pitchFamily="2" charset="-78"/>
                        </a:rPr>
                        <a:t>24</a:t>
                      </a:r>
                      <a:endParaRPr lang="en-US" sz="1400" dirty="0">
                        <a:cs typeface="B Nazanin" pitchFamily="2" charset="-78"/>
                      </a:endParaRPr>
                    </a:p>
                  </a:txBody>
                  <a:tcPr/>
                </a:tc>
              </a:tr>
              <a:tr h="904646">
                <a:tc>
                  <a:txBody>
                    <a:bodyPr/>
                    <a:lstStyle/>
                    <a:p>
                      <a:pPr algn="ctr"/>
                      <a:r>
                        <a:rPr lang="en-US" sz="1400" b="1" dirty="0" smtClean="0">
                          <a:cs typeface="B Nazanin" pitchFamily="2" charset="-78"/>
                        </a:rPr>
                        <a:t>0</a:t>
                      </a:r>
                    </a:p>
                    <a:p>
                      <a:pPr algn="ctr"/>
                      <a:endParaRPr lang="en-US" sz="1400" b="1" dirty="0" smtClean="0">
                        <a:cs typeface="B Nazanin" pitchFamily="2" charset="-78"/>
                      </a:endParaRPr>
                    </a:p>
                    <a:p>
                      <a:pPr algn="ctr"/>
                      <a:r>
                        <a:rPr lang="en-US" sz="1400" b="1" dirty="0" smtClean="0">
                          <a:cs typeface="B Nazanin" pitchFamily="2" charset="-78"/>
                        </a:rPr>
                        <a:t>1</a:t>
                      </a:r>
                      <a:endParaRPr lang="en-US" sz="1400" b="1" dirty="0">
                        <a:cs typeface="B Nazanin" pitchFamily="2" charset="-78"/>
                      </a:endParaRPr>
                    </a:p>
                  </a:txBody>
                  <a:tcPr/>
                </a:tc>
                <a:tc>
                  <a:txBody>
                    <a:bodyPr/>
                    <a:lstStyle/>
                    <a:p>
                      <a:pPr algn="r"/>
                      <a:r>
                        <a:rPr kumimoji="0" lang="fa-IR" sz="1400" b="1" kern="1200" dirty="0" smtClean="0">
                          <a:solidFill>
                            <a:schemeClr val="dk1"/>
                          </a:solidFill>
                          <a:latin typeface="+mn-lt"/>
                          <a:ea typeface="+mn-ea"/>
                          <a:cs typeface="B Nazanin" pitchFamily="2" charset="-78"/>
                        </a:rPr>
                        <a:t>كودك با استفاده از يك صندلي يا ديگر اشيا مناسب جهت كمك و پشتيباني ، براي قرار گرفتن در وضعيت ايستاده خود را بالا مي كشد.</a:t>
                      </a:r>
                      <a:endParaRPr lang="en-US" sz="1400" b="1" dirty="0">
                        <a:cs typeface="B Nazanin" pitchFamily="2" charset="-78"/>
                      </a:endParaRPr>
                    </a:p>
                  </a:txBody>
                  <a:tcPr/>
                </a:tc>
                <a:tc>
                  <a:txBody>
                    <a:bodyPr/>
                    <a:lstStyle/>
                    <a:p>
                      <a:pPr algn="r"/>
                      <a:r>
                        <a:rPr kumimoji="0" lang="fa-IR" sz="1400" b="1" kern="1200" dirty="0" smtClean="0">
                          <a:solidFill>
                            <a:schemeClr val="dk1"/>
                          </a:solidFill>
                          <a:latin typeface="+mn-lt"/>
                          <a:ea typeface="+mn-ea"/>
                          <a:cs typeface="B Nazanin" pitchFamily="2" charset="-78"/>
                        </a:rPr>
                        <a:t>شي مورد علاقه</a:t>
                      </a:r>
                      <a:endParaRPr lang="en-US" sz="1400" b="1" dirty="0">
                        <a:cs typeface="B Nazanin" pitchFamily="2" charset="-78"/>
                      </a:endParaRPr>
                    </a:p>
                  </a:txBody>
                  <a:tcPr/>
                </a:tc>
                <a:tc>
                  <a:txBody>
                    <a:bodyPr/>
                    <a:lstStyle/>
                    <a:p>
                      <a:pPr algn="r"/>
                      <a:r>
                        <a:rPr kumimoji="0" lang="fa-IR" sz="1400" b="1" kern="1200" dirty="0" smtClean="0">
                          <a:solidFill>
                            <a:schemeClr val="dk1"/>
                          </a:solidFill>
                          <a:latin typeface="+mn-lt"/>
                          <a:ea typeface="+mn-ea"/>
                          <a:cs typeface="B Nazanin" pitchFamily="2" charset="-78"/>
                        </a:rPr>
                        <a:t>براي قرار گرفتن در وضعيت ايستاده خود را بالا مي‌كشد.</a:t>
                      </a:r>
                      <a:endParaRPr lang="en-US" sz="1400" b="1" dirty="0">
                        <a:cs typeface="B Nazanin" pitchFamily="2" charset="-78"/>
                      </a:endParaRPr>
                    </a:p>
                  </a:txBody>
                  <a:tcPr/>
                </a:tc>
                <a:tc>
                  <a:txBody>
                    <a:bodyPr/>
                    <a:lstStyle/>
                    <a:p>
                      <a:pPr algn="ctr"/>
                      <a:r>
                        <a:rPr lang="en-US" sz="1400" b="1" dirty="0" smtClean="0">
                          <a:cs typeface="B Nazanin" pitchFamily="2" charset="-78"/>
                        </a:rPr>
                        <a:t>I</a:t>
                      </a:r>
                      <a:endParaRPr lang="en-US" sz="1400" b="1" dirty="0">
                        <a:cs typeface="B Nazanin" pitchFamily="2" charset="-78"/>
                      </a:endParaRPr>
                    </a:p>
                  </a:txBody>
                  <a:tcPr anchor="ctr"/>
                </a:tc>
                <a:tc>
                  <a:txBody>
                    <a:bodyPr/>
                    <a:lstStyle/>
                    <a:p>
                      <a:pPr algn="ctr"/>
                      <a:r>
                        <a:rPr lang="en-US" sz="1400" dirty="0" smtClean="0">
                          <a:cs typeface="B Nazanin" pitchFamily="2" charset="-78"/>
                        </a:rPr>
                        <a:t>35</a:t>
                      </a:r>
                      <a:endParaRPr lang="en-US" sz="1400" dirty="0">
                        <a:cs typeface="B Nazanin" pitchFamily="2" charset="-78"/>
                      </a:endParaRPr>
                    </a:p>
                  </a:txBody>
                  <a:tcPr anchor="ctr"/>
                </a:tc>
              </a:tr>
              <a:tr h="904646">
                <a:tc>
                  <a:txBody>
                    <a:bodyPr/>
                    <a:lstStyle/>
                    <a:p>
                      <a:pPr algn="ctr"/>
                      <a:r>
                        <a:rPr lang="en-US" sz="1400" b="1" dirty="0" smtClean="0">
                          <a:cs typeface="B Nazanin" pitchFamily="2" charset="-78"/>
                        </a:rPr>
                        <a:t>0</a:t>
                      </a:r>
                    </a:p>
                    <a:p>
                      <a:pPr algn="ctr"/>
                      <a:r>
                        <a:rPr lang="en-US" sz="1400" b="1" dirty="0" smtClean="0">
                          <a:cs typeface="B Nazanin" pitchFamily="2" charset="-78"/>
                        </a:rPr>
                        <a:t>1</a:t>
                      </a:r>
                    </a:p>
                    <a:p>
                      <a:pPr algn="ctr"/>
                      <a:endParaRPr lang="en-US" sz="1400" b="1" dirty="0">
                        <a:cs typeface="B Nazanin" pitchFamily="2" charset="-78"/>
                      </a:endParaRPr>
                    </a:p>
                  </a:txBody>
                  <a:tcPr/>
                </a:tc>
                <a:tc>
                  <a:txBody>
                    <a:bodyPr/>
                    <a:lstStyle/>
                    <a:p>
                      <a:pPr algn="r" rtl="1"/>
                      <a:r>
                        <a:rPr kumimoji="0" lang="fa-IR" sz="1400" b="1" kern="1200" dirty="0" smtClean="0">
                          <a:solidFill>
                            <a:schemeClr val="dk1"/>
                          </a:solidFill>
                          <a:latin typeface="+mn-lt"/>
                          <a:ea typeface="+mn-ea"/>
                          <a:cs typeface="B Nazanin" pitchFamily="2" charset="-78"/>
                        </a:rPr>
                        <a:t>کودک حداقل 2 بار بشین و پاشو را از طریق خم و راست کردن متناوب زانوانش انجام می دهد</a:t>
                      </a:r>
                      <a:endParaRPr lang="en-US" sz="1400" b="1" dirty="0">
                        <a:cs typeface="B Nazanin" pitchFamily="2" charset="-78"/>
                      </a:endParaRPr>
                    </a:p>
                  </a:txBody>
                  <a:tcPr/>
                </a:tc>
                <a:tc>
                  <a:txBody>
                    <a:bodyPr/>
                    <a:lstStyle/>
                    <a:p>
                      <a:pPr algn="r" rtl="1"/>
                      <a:endParaRPr lang="en-US" sz="1400" b="1" dirty="0">
                        <a:cs typeface="B Nazanin" pitchFamily="2" charset="-78"/>
                      </a:endParaRPr>
                    </a:p>
                  </a:txBody>
                  <a:tcPr/>
                </a:tc>
                <a:tc>
                  <a:txBody>
                    <a:bodyPr/>
                    <a:lstStyle/>
                    <a:p>
                      <a:pPr algn="r" rtl="1"/>
                      <a:r>
                        <a:rPr kumimoji="0" lang="fa-IR" sz="1400" b="1" kern="1200" dirty="0" smtClean="0">
                          <a:solidFill>
                            <a:schemeClr val="dk1"/>
                          </a:solidFill>
                          <a:latin typeface="+mn-lt"/>
                          <a:ea typeface="+mn-ea"/>
                          <a:cs typeface="B Nazanin" pitchFamily="2" charset="-78"/>
                        </a:rPr>
                        <a:t>حین ایستادن زانوها را خم و راست می کند</a:t>
                      </a:r>
                      <a:endParaRPr lang="en-US" sz="1400" b="1" dirty="0">
                        <a:cs typeface="B Nazanin" pitchFamily="2" charset="-78"/>
                      </a:endParaRPr>
                    </a:p>
                  </a:txBody>
                  <a:tcPr/>
                </a:tc>
                <a:tc>
                  <a:txBody>
                    <a:bodyPr/>
                    <a:lstStyle/>
                    <a:p>
                      <a:pPr algn="ctr"/>
                      <a:endParaRPr lang="en-US" sz="1400" b="1" dirty="0">
                        <a:cs typeface="B Nazanin" pitchFamily="2" charset="-78"/>
                      </a:endParaRPr>
                    </a:p>
                  </a:txBody>
                  <a:tcPr anchor="ctr"/>
                </a:tc>
                <a:tc>
                  <a:txBody>
                    <a:bodyPr/>
                    <a:lstStyle/>
                    <a:p>
                      <a:pPr algn="ctr"/>
                      <a:r>
                        <a:rPr lang="en-US" sz="1400" dirty="0" smtClean="0">
                          <a:cs typeface="B Nazanin" pitchFamily="2" charset="-78"/>
                        </a:rPr>
                        <a:t>36</a:t>
                      </a:r>
                      <a:endParaRPr lang="en-US" sz="1400" dirty="0">
                        <a:cs typeface="B Nazanin" pitchFamily="2" charset="-78"/>
                      </a:endParaRPr>
                    </a:p>
                  </a:txBody>
                  <a:tcPr/>
                </a:tc>
              </a:tr>
              <a:tr h="1632225">
                <a:tc>
                  <a:txBody>
                    <a:bodyPr/>
                    <a:lstStyle/>
                    <a:p>
                      <a:pPr algn="ctr"/>
                      <a:r>
                        <a:rPr lang="en-US" sz="1400" b="1" dirty="0" smtClean="0">
                          <a:cs typeface="B Nazanin" pitchFamily="2" charset="-78"/>
                        </a:rPr>
                        <a:t>0</a:t>
                      </a:r>
                    </a:p>
                    <a:p>
                      <a:pPr algn="ctr"/>
                      <a:r>
                        <a:rPr lang="en-US" sz="1400" b="1" dirty="0" smtClean="0">
                          <a:cs typeface="B Nazanin" pitchFamily="2" charset="-78"/>
                        </a:rPr>
                        <a:t>1</a:t>
                      </a:r>
                      <a:endParaRPr lang="en-US" sz="1400" b="1" dirty="0">
                        <a:cs typeface="B Nazanin" pitchFamily="2" charset="-78"/>
                      </a:endParaRPr>
                    </a:p>
                  </a:txBody>
                  <a:tcPr/>
                </a:tc>
                <a:tc>
                  <a:txBody>
                    <a:bodyPr/>
                    <a:lstStyle/>
                    <a:p>
                      <a:pPr algn="r" rtl="1"/>
                      <a:r>
                        <a:rPr lang="fa-IR" sz="1400" b="1" dirty="0" smtClean="0">
                          <a:cs typeface="B Nazanin" pitchFamily="2" charset="-78"/>
                        </a:rPr>
                        <a:t>کودک یک در میان با قدمهای</a:t>
                      </a:r>
                      <a:r>
                        <a:rPr lang="fa-IR" sz="1400" b="1" baseline="0" dirty="0" smtClean="0">
                          <a:cs typeface="B Nazanin" pitchFamily="2" charset="-78"/>
                        </a:rPr>
                        <a:t> هماهنگ راه می رود</a:t>
                      </a:r>
                      <a:endParaRPr lang="en-US" sz="1400" b="1" dirty="0">
                        <a:cs typeface="B Nazanin" pitchFamily="2" charset="-78"/>
                      </a:endParaRPr>
                    </a:p>
                  </a:txBody>
                  <a:tcPr/>
                </a:tc>
                <a:tc>
                  <a:txBody>
                    <a:bodyPr/>
                    <a:lstStyle/>
                    <a:p>
                      <a:pPr algn="r" rtl="1"/>
                      <a:r>
                        <a:rPr lang="fa-IR" sz="1400" b="1" dirty="0" smtClean="0">
                          <a:cs typeface="B Nazanin" pitchFamily="2" charset="-78"/>
                        </a:rPr>
                        <a:t>ندارد</a:t>
                      </a:r>
                      <a:endParaRPr lang="en-US" sz="1400" b="1" dirty="0">
                        <a:cs typeface="B Nazanin" pitchFamily="2" charset="-78"/>
                      </a:endParaRPr>
                    </a:p>
                  </a:txBody>
                  <a:tcPr/>
                </a:tc>
                <a:tc>
                  <a:txBody>
                    <a:bodyPr/>
                    <a:lstStyle/>
                    <a:p>
                      <a:pPr algn="r" rtl="1"/>
                      <a:r>
                        <a:rPr lang="fa-IR" sz="1400" b="1" dirty="0" smtClean="0">
                          <a:cs typeface="B Nazanin" pitchFamily="2" charset="-78"/>
                        </a:rPr>
                        <a:t>راه رفتن با کمک</a:t>
                      </a:r>
                      <a:endParaRPr lang="en-US" sz="1400" b="1" dirty="0">
                        <a:cs typeface="B Nazanin" pitchFamily="2" charset="-78"/>
                      </a:endParaRPr>
                    </a:p>
                  </a:txBody>
                  <a:tcPr/>
                </a:tc>
                <a:tc>
                  <a:txBody>
                    <a:bodyPr/>
                    <a:lstStyle/>
                    <a:p>
                      <a:pPr algn="ctr"/>
                      <a:endParaRPr lang="en-US" sz="1400" b="1" dirty="0">
                        <a:cs typeface="B Nazanin" pitchFamily="2" charset="-78"/>
                      </a:endParaRPr>
                    </a:p>
                  </a:txBody>
                  <a:tcPr anchor="ctr"/>
                </a:tc>
                <a:tc>
                  <a:txBody>
                    <a:bodyPr/>
                    <a:lstStyle/>
                    <a:p>
                      <a:pPr algn="ctr"/>
                      <a:r>
                        <a:rPr lang="en-US" sz="1400" dirty="0" smtClean="0">
                          <a:cs typeface="B Nazanin" pitchFamily="2" charset="-78"/>
                        </a:rPr>
                        <a:t>37</a:t>
                      </a:r>
                      <a:endParaRPr lang="en-US" sz="1400" dirty="0">
                        <a:cs typeface="B Nazanin" pitchFamily="2" charset="-78"/>
                      </a:endParaRPr>
                    </a:p>
                  </a:txBody>
                  <a:tcPr/>
                </a:tc>
              </a:tr>
            </a:tbl>
          </a:graphicData>
        </a:graphic>
      </p:graphicFrame>
      <p:sp>
        <p:nvSpPr>
          <p:cNvPr id="6" name="Slide Number Placeholder 5"/>
          <p:cNvSpPr>
            <a:spLocks noGrp="1"/>
          </p:cNvSpPr>
          <p:nvPr>
            <p:ph type="sldNum" sz="quarter" idx="12"/>
          </p:nvPr>
        </p:nvSpPr>
        <p:spPr/>
        <p:txBody>
          <a:bodyPr/>
          <a:lstStyle/>
          <a:p>
            <a:fld id="{7EEB53B9-C31A-4F77-AC9B-FB5E067E04AF}" type="slidenum">
              <a:rPr lang="en-US" smtClean="0"/>
              <a:pPr/>
              <a:t>53</a:t>
            </a:fld>
            <a:endParaRPr lang="en-US"/>
          </a:p>
        </p:txBody>
      </p:sp>
    </p:spTree>
    <p:extLst>
      <p:ext uri="{BB962C8B-B14F-4D97-AF65-F5344CB8AC3E}">
        <p14:creationId xmlns:p14="http://schemas.microsoft.com/office/powerpoint/2010/main" val="69310081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Titr" pitchFamily="2" charset="-78"/>
              </a:rPr>
              <a:t>محاسبه نمره خام کل</a:t>
            </a:r>
            <a:endParaRPr lang="en-US" dirty="0">
              <a:cs typeface="B Titr" pitchFamily="2" charset="-78"/>
            </a:endParaRPr>
          </a:p>
        </p:txBody>
      </p:sp>
      <p:sp>
        <p:nvSpPr>
          <p:cNvPr id="3" name="Content Placeholder 2"/>
          <p:cNvSpPr>
            <a:spLocks noGrp="1"/>
          </p:cNvSpPr>
          <p:nvPr>
            <p:ph idx="1"/>
          </p:nvPr>
        </p:nvSpPr>
        <p:spPr>
          <a:xfrm>
            <a:off x="76200" y="1609416"/>
            <a:ext cx="7620000" cy="4846320"/>
          </a:xfrm>
        </p:spPr>
        <p:txBody>
          <a:bodyPr>
            <a:normAutofit/>
          </a:bodyPr>
          <a:lstStyle/>
          <a:p>
            <a:pPr algn="just" rtl="1">
              <a:buFont typeface="Wingdings" pitchFamily="2" charset="2"/>
              <a:buChar char="v"/>
            </a:pPr>
            <a:endParaRPr lang="fa-IR" dirty="0" smtClean="0">
              <a:cs typeface="B Nazanin" pitchFamily="2" charset="-78"/>
            </a:endParaRPr>
          </a:p>
          <a:p>
            <a:pPr marL="0" indent="0" algn="just" rtl="1">
              <a:buNone/>
            </a:pPr>
            <a:endParaRPr lang="fa-IR" dirty="0" smtClean="0">
              <a:cs typeface="B Nazanin" pitchFamily="2" charset="-78"/>
            </a:endParaRPr>
          </a:p>
          <a:p>
            <a:pPr algn="just" rtl="1">
              <a:buFont typeface="Wingdings" pitchFamily="2" charset="2"/>
              <a:buChar char="v"/>
            </a:pPr>
            <a:endParaRPr lang="fa-IR" dirty="0" smtClean="0">
              <a:cs typeface="B Nazanin" pitchFamily="2" charset="-78"/>
            </a:endParaRPr>
          </a:p>
          <a:p>
            <a:pPr algn="just" rtl="1">
              <a:lnSpc>
                <a:spcPct val="150000"/>
              </a:lnSpc>
              <a:buFont typeface="Wingdings" pitchFamily="2" charset="2"/>
              <a:buChar char="v"/>
            </a:pPr>
            <a:r>
              <a:rPr lang="fa-IR" b="1" dirty="0" smtClean="0">
                <a:cs typeface="B Nazanin" pitchFamily="2" charset="-78"/>
              </a:rPr>
              <a:t>برای هر خرده آزمون، تعداد کل سؤالاتی که کودک از آنها نمره گرفته(یعنی، 1 نمره) به همراه تعداد سوالاتی که قبل از نقطه شروع بوده و برای کودک اجرا نشده است را با هم جمع کنید</a:t>
            </a:r>
            <a:r>
              <a:rPr lang="fa-IR" dirty="0" smtClean="0">
                <a:cs typeface="B Nazanin" pitchFamily="2" charset="-78"/>
              </a:rPr>
              <a:t>. </a:t>
            </a:r>
            <a:endParaRPr lang="en-US" dirty="0">
              <a:cs typeface="B Nazanin" pitchFamily="2" charset="-78"/>
            </a:endParaRPr>
          </a:p>
        </p:txBody>
      </p:sp>
      <p:sp>
        <p:nvSpPr>
          <p:cNvPr id="6" name="Slide Number Placeholder 5"/>
          <p:cNvSpPr>
            <a:spLocks noGrp="1"/>
          </p:cNvSpPr>
          <p:nvPr>
            <p:ph type="sldNum" sz="quarter" idx="12"/>
          </p:nvPr>
        </p:nvSpPr>
        <p:spPr/>
        <p:txBody>
          <a:bodyPr/>
          <a:lstStyle/>
          <a:p>
            <a:fld id="{7EEB53B9-C31A-4F77-AC9B-FB5E067E04AF}" type="slidenum">
              <a:rPr lang="en-US" smtClean="0"/>
              <a:pPr/>
              <a:t>54</a:t>
            </a:fld>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b="1" dirty="0">
                <a:effectLst/>
                <a:cs typeface="B Titr" pitchFamily="2" charset="-78"/>
              </a:rPr>
              <a:t>نمرات </a:t>
            </a:r>
            <a:r>
              <a:rPr lang="fa-IR" b="1" dirty="0" smtClean="0">
                <a:effectLst/>
                <a:cs typeface="B Titr" pitchFamily="2" charset="-78"/>
              </a:rPr>
              <a:t>آزمون</a:t>
            </a:r>
            <a:endParaRPr lang="en-US" dirty="0">
              <a:cs typeface="B Titr" pitchFamily="2" charset="-78"/>
            </a:endParaRPr>
          </a:p>
        </p:txBody>
      </p:sp>
      <p:sp>
        <p:nvSpPr>
          <p:cNvPr id="3" name="Content Placeholder 2"/>
          <p:cNvSpPr>
            <a:spLocks noGrp="1"/>
          </p:cNvSpPr>
          <p:nvPr>
            <p:ph idx="1"/>
          </p:nvPr>
        </p:nvSpPr>
        <p:spPr/>
        <p:txBody>
          <a:bodyPr>
            <a:normAutofit/>
          </a:bodyPr>
          <a:lstStyle/>
          <a:p>
            <a:pPr algn="r" rtl="1">
              <a:buFont typeface="Wingdings" panose="05000000000000000000" pitchFamily="2" charset="2"/>
              <a:buChar char="v"/>
            </a:pPr>
            <a:r>
              <a:rPr lang="fa-IR" dirty="0" smtClean="0">
                <a:cs typeface="B Nazanin" pitchFamily="2" charset="-78"/>
              </a:rPr>
              <a:t>. </a:t>
            </a:r>
            <a:r>
              <a:rPr lang="fa-IR" b="1" dirty="0">
                <a:cs typeface="B Nazanin" pitchFamily="2" charset="-78"/>
              </a:rPr>
              <a:t>آزمون </a:t>
            </a:r>
            <a:r>
              <a:rPr lang="en-US" b="1" dirty="0" err="1">
                <a:cs typeface="B Nazanin" pitchFamily="2" charset="-78"/>
              </a:rPr>
              <a:t>Bayley-lll</a:t>
            </a:r>
            <a:r>
              <a:rPr lang="fa-IR" b="1" dirty="0">
                <a:cs typeface="B Nazanin" pitchFamily="2" charset="-78"/>
              </a:rPr>
              <a:t>، چهار گروه از نمرات مرجع را به شرح زیر به‌دست می‌دهد: </a:t>
            </a:r>
            <a:endParaRPr lang="fa-IR" b="1" dirty="0" smtClean="0">
              <a:cs typeface="B Nazanin" pitchFamily="2" charset="-78"/>
            </a:endParaRPr>
          </a:p>
          <a:p>
            <a:pPr marL="0" indent="0" algn="r" rtl="1">
              <a:buNone/>
            </a:pPr>
            <a:endParaRPr lang="fa-IR" b="1" dirty="0">
              <a:cs typeface="B Nazanin" pitchFamily="2" charset="-78"/>
            </a:endParaRPr>
          </a:p>
          <a:p>
            <a:pPr lvl="1" algn="r" rtl="1">
              <a:buClr>
                <a:schemeClr val="tx2"/>
              </a:buClr>
              <a:buFont typeface="Wingdings" panose="05000000000000000000" pitchFamily="2" charset="2"/>
              <a:buChar char="v"/>
            </a:pPr>
            <a:r>
              <a:rPr lang="fa-IR" b="1" dirty="0">
                <a:cs typeface="B Nazanin" pitchFamily="2" charset="-78"/>
              </a:rPr>
              <a:t>نمرات ترازشده </a:t>
            </a:r>
          </a:p>
          <a:p>
            <a:pPr lvl="1" algn="r" rtl="1">
              <a:buClr>
                <a:schemeClr val="tx2"/>
              </a:buClr>
              <a:buFont typeface="Wingdings" panose="05000000000000000000" pitchFamily="2" charset="2"/>
              <a:buChar char="v"/>
            </a:pPr>
            <a:r>
              <a:rPr lang="fa-IR" b="1" dirty="0">
                <a:cs typeface="B Nazanin" pitchFamily="2" charset="-78"/>
              </a:rPr>
              <a:t>نمرات مرکب</a:t>
            </a:r>
          </a:p>
          <a:p>
            <a:pPr lvl="1" algn="r" rtl="1">
              <a:buClr>
                <a:schemeClr val="tx2"/>
              </a:buClr>
              <a:buFont typeface="Wingdings" panose="05000000000000000000" pitchFamily="2" charset="2"/>
              <a:buChar char="v"/>
            </a:pPr>
            <a:r>
              <a:rPr lang="fa-IR" b="1" dirty="0">
                <a:cs typeface="B Nazanin" pitchFamily="2" charset="-78"/>
              </a:rPr>
              <a:t>رتبه‌های صدکی </a:t>
            </a:r>
          </a:p>
          <a:p>
            <a:pPr lvl="1" algn="r" rtl="1">
              <a:buClr>
                <a:schemeClr val="tx2"/>
              </a:buClr>
              <a:buFont typeface="Wingdings" panose="05000000000000000000" pitchFamily="2" charset="2"/>
              <a:buChar char="v"/>
            </a:pPr>
            <a:r>
              <a:rPr lang="fa-IR" b="1" dirty="0">
                <a:cs typeface="B Nazanin" pitchFamily="2" charset="-78"/>
              </a:rPr>
              <a:t>نمرات </a:t>
            </a:r>
            <a:r>
              <a:rPr lang="fa-IR" b="1">
                <a:cs typeface="B Nazanin" pitchFamily="2" charset="-78"/>
              </a:rPr>
              <a:t>منحنی </a:t>
            </a:r>
            <a:r>
              <a:rPr lang="fa-IR" b="1" smtClean="0">
                <a:cs typeface="B Nazanin" pitchFamily="2" charset="-78"/>
              </a:rPr>
              <a:t>رشدی</a:t>
            </a:r>
          </a:p>
          <a:p>
            <a:pPr marL="292608" lvl="1" indent="0" algn="r" rtl="1">
              <a:buClr>
                <a:schemeClr val="tx2"/>
              </a:buClr>
              <a:buNone/>
            </a:pPr>
            <a:endParaRPr lang="fa-IR" b="1" dirty="0">
              <a:cs typeface="B Nazanin" pitchFamily="2" charset="-78"/>
            </a:endParaRPr>
          </a:p>
          <a:p>
            <a:pPr algn="r" rtl="1">
              <a:buFont typeface="Wingdings" panose="05000000000000000000" pitchFamily="2" charset="2"/>
              <a:buChar char="v"/>
            </a:pPr>
            <a:r>
              <a:rPr lang="fa-IR" b="1" dirty="0">
                <a:cs typeface="B Nazanin" pitchFamily="2" charset="-78"/>
              </a:rPr>
              <a:t>به‌علاوه، فواصل اطمینان برای این مقیاس‌ها فراهم بوده و معادل‌های سن تکاملی نیز برای خرده‌آزمون‌های مربوطه دردسترس هستند</a:t>
            </a:r>
            <a:endParaRPr lang="fa-IR" dirty="0" smtClean="0">
              <a:cs typeface="B Nazanin" pitchFamily="2" charset="-78"/>
            </a:endParaRPr>
          </a:p>
        </p:txBody>
      </p:sp>
      <p:sp>
        <p:nvSpPr>
          <p:cNvPr id="6" name="Slide Number Placeholder 5"/>
          <p:cNvSpPr>
            <a:spLocks noGrp="1"/>
          </p:cNvSpPr>
          <p:nvPr>
            <p:ph type="sldNum" sz="quarter" idx="12"/>
          </p:nvPr>
        </p:nvSpPr>
        <p:spPr/>
        <p:txBody>
          <a:bodyPr/>
          <a:lstStyle/>
          <a:p>
            <a:fld id="{7EEB53B9-C31A-4F77-AC9B-FB5E067E04AF}" type="slidenum">
              <a:rPr lang="en-US" smtClean="0"/>
              <a:pPr/>
              <a:t>55</a:t>
            </a:fld>
            <a:endParaRPr lang="en-US"/>
          </a:p>
        </p:txBody>
      </p:sp>
    </p:spTree>
    <p:extLst>
      <p:ext uri="{BB962C8B-B14F-4D97-AF65-F5344CB8AC3E}">
        <p14:creationId xmlns:p14="http://schemas.microsoft.com/office/powerpoint/2010/main" val="42603968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5813474" y="1308296"/>
            <a:ext cx="2187526" cy="928467"/>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prstClr val="black"/>
                </a:solidFill>
                <a:cs typeface="B Nazanin" pitchFamily="2" charset="-78"/>
              </a:rPr>
              <a:t>کودک سالم به جز 12 ماهه</a:t>
            </a:r>
            <a:endParaRPr lang="en-US" b="1" dirty="0">
              <a:solidFill>
                <a:prstClr val="black"/>
              </a:solidFill>
              <a:cs typeface="B Nazanin" pitchFamily="2" charset="-78"/>
            </a:endParaRPr>
          </a:p>
        </p:txBody>
      </p:sp>
      <p:sp>
        <p:nvSpPr>
          <p:cNvPr id="4" name="Oval 3"/>
          <p:cNvSpPr/>
          <p:nvPr/>
        </p:nvSpPr>
        <p:spPr>
          <a:xfrm>
            <a:off x="863405" y="1291884"/>
            <a:ext cx="2722098" cy="916745"/>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prstClr val="black"/>
                </a:solidFill>
                <a:cs typeface="B Nazanin" pitchFamily="2" charset="-78"/>
              </a:rPr>
              <a:t>کودک سالم 12 ماهه</a:t>
            </a:r>
            <a:endParaRPr lang="en-US" dirty="0">
              <a:solidFill>
                <a:prstClr val="black"/>
              </a:solidFill>
              <a:cs typeface="B Nazanin" pitchFamily="2" charset="-78"/>
            </a:endParaRPr>
          </a:p>
        </p:txBody>
      </p:sp>
      <p:sp>
        <p:nvSpPr>
          <p:cNvPr id="5" name="Rectangle 4"/>
          <p:cNvSpPr/>
          <p:nvPr/>
        </p:nvSpPr>
        <p:spPr>
          <a:xfrm>
            <a:off x="474784" y="2616591"/>
            <a:ext cx="3407899" cy="815927"/>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smtClean="0">
                <a:solidFill>
                  <a:prstClr val="black"/>
                </a:solidFill>
                <a:cs typeface="B Nazanin" pitchFamily="2" charset="-78"/>
              </a:rPr>
              <a:t>پایش تکامل بر اساس پرسشنامه </a:t>
            </a:r>
            <a:r>
              <a:rPr lang="en-US" b="1" dirty="0" smtClean="0">
                <a:solidFill>
                  <a:prstClr val="black"/>
                </a:solidFill>
                <a:cs typeface="B Nazanin" pitchFamily="2" charset="-78"/>
              </a:rPr>
              <a:t>ASQ</a:t>
            </a:r>
            <a:r>
              <a:rPr lang="fa-IR" b="1" dirty="0" smtClean="0">
                <a:solidFill>
                  <a:prstClr val="black"/>
                </a:solidFill>
                <a:cs typeface="B Nazanin" pitchFamily="2" charset="-78"/>
              </a:rPr>
              <a:t> توسط غیر پزشک</a:t>
            </a:r>
            <a:endParaRPr lang="en-US" b="1" dirty="0">
              <a:solidFill>
                <a:prstClr val="black"/>
              </a:solidFill>
              <a:cs typeface="B Nazanin" pitchFamily="2" charset="-78"/>
            </a:endParaRPr>
          </a:p>
        </p:txBody>
      </p:sp>
      <p:sp>
        <p:nvSpPr>
          <p:cNvPr id="6" name="Rectangle 5"/>
          <p:cNvSpPr/>
          <p:nvPr/>
        </p:nvSpPr>
        <p:spPr>
          <a:xfrm>
            <a:off x="5105400" y="2743200"/>
            <a:ext cx="2700411" cy="846407"/>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prstClr val="black"/>
                </a:solidFill>
                <a:cs typeface="B Nazanin" pitchFamily="2" charset="-78"/>
              </a:rPr>
              <a:t>پایش عمومی تکامل بر اساس کتابچه مراقبتهای ادغام یافته کودک سالم</a:t>
            </a:r>
            <a:endParaRPr lang="en-US" b="1" dirty="0">
              <a:solidFill>
                <a:prstClr val="black"/>
              </a:solidFill>
              <a:cs typeface="B Nazanin" pitchFamily="2" charset="-78"/>
            </a:endParaRPr>
          </a:p>
        </p:txBody>
      </p:sp>
      <p:sp>
        <p:nvSpPr>
          <p:cNvPr id="8" name="Rectangle 7"/>
          <p:cNvSpPr/>
          <p:nvPr/>
        </p:nvSpPr>
        <p:spPr>
          <a:xfrm>
            <a:off x="6934200" y="4114800"/>
            <a:ext cx="1107831"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prstClr val="black"/>
                </a:solidFill>
                <a:cs typeface="B Nazanin" pitchFamily="2" charset="-78"/>
              </a:rPr>
              <a:t>طبیعی</a:t>
            </a:r>
            <a:endParaRPr lang="en-US" b="1" dirty="0">
              <a:solidFill>
                <a:prstClr val="black"/>
              </a:solidFill>
              <a:cs typeface="B Nazanin" pitchFamily="2" charset="-78"/>
            </a:endParaRPr>
          </a:p>
        </p:txBody>
      </p:sp>
      <p:sp>
        <p:nvSpPr>
          <p:cNvPr id="9" name="Rectangle 8"/>
          <p:cNvSpPr/>
          <p:nvPr/>
        </p:nvSpPr>
        <p:spPr>
          <a:xfrm>
            <a:off x="5598941" y="4089010"/>
            <a:ext cx="1107831"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prstClr val="black"/>
                </a:solidFill>
                <a:cs typeface="B Nazanin" pitchFamily="2" charset="-78"/>
              </a:rPr>
              <a:t>غیر طبیعی</a:t>
            </a:r>
            <a:endParaRPr lang="en-US" b="1" dirty="0">
              <a:solidFill>
                <a:prstClr val="black"/>
              </a:solidFill>
              <a:cs typeface="B Nazanin" pitchFamily="2" charset="-78"/>
            </a:endParaRPr>
          </a:p>
        </p:txBody>
      </p:sp>
      <p:sp>
        <p:nvSpPr>
          <p:cNvPr id="10" name="Rectangle 9"/>
          <p:cNvSpPr/>
          <p:nvPr/>
        </p:nvSpPr>
        <p:spPr>
          <a:xfrm>
            <a:off x="2845192" y="4778326"/>
            <a:ext cx="1107831"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prstClr val="black"/>
                </a:solidFill>
                <a:cs typeface="B Nazanin" pitchFamily="2" charset="-78"/>
              </a:rPr>
              <a:t>طبیعی</a:t>
            </a:r>
            <a:endParaRPr lang="en-US" b="1" dirty="0">
              <a:solidFill>
                <a:prstClr val="black"/>
              </a:solidFill>
              <a:cs typeface="B Nazanin" pitchFamily="2" charset="-78"/>
            </a:endParaRPr>
          </a:p>
        </p:txBody>
      </p:sp>
      <p:sp>
        <p:nvSpPr>
          <p:cNvPr id="11" name="Rectangle 10"/>
          <p:cNvSpPr/>
          <p:nvPr/>
        </p:nvSpPr>
        <p:spPr>
          <a:xfrm>
            <a:off x="659424" y="4761915"/>
            <a:ext cx="1107831"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prstClr val="black"/>
                </a:solidFill>
                <a:cs typeface="B Nazanin" pitchFamily="2" charset="-78"/>
              </a:rPr>
              <a:t>غیر طبیعی</a:t>
            </a:r>
            <a:endParaRPr lang="en-US" b="1" dirty="0">
              <a:solidFill>
                <a:prstClr val="black"/>
              </a:solidFill>
              <a:cs typeface="B Nazanin" pitchFamily="2" charset="-78"/>
            </a:endParaRPr>
          </a:p>
        </p:txBody>
      </p:sp>
      <p:sp>
        <p:nvSpPr>
          <p:cNvPr id="13" name="Flowchart: Decision 12"/>
          <p:cNvSpPr/>
          <p:nvPr/>
        </p:nvSpPr>
        <p:spPr>
          <a:xfrm>
            <a:off x="1219200" y="3733800"/>
            <a:ext cx="2131255" cy="787791"/>
          </a:xfrm>
          <a:prstGeom prst="flowChartDecision">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prstClr val="black"/>
                </a:solidFill>
                <a:cs typeface="B Nazanin" pitchFamily="2" charset="-78"/>
              </a:rPr>
              <a:t>پزشک مرکز</a:t>
            </a:r>
            <a:endParaRPr lang="en-US" b="1" dirty="0">
              <a:solidFill>
                <a:prstClr val="black"/>
              </a:solidFill>
              <a:cs typeface="B Nazanin" pitchFamily="2" charset="-78"/>
            </a:endParaRPr>
          </a:p>
        </p:txBody>
      </p:sp>
      <p:sp>
        <p:nvSpPr>
          <p:cNvPr id="14" name="Flowchart: Decision 13"/>
          <p:cNvSpPr/>
          <p:nvPr/>
        </p:nvSpPr>
        <p:spPr>
          <a:xfrm>
            <a:off x="126609" y="5795890"/>
            <a:ext cx="2300068" cy="689317"/>
          </a:xfrm>
          <a:prstGeom prst="flowChartDecision">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prstClr val="black"/>
                </a:solidFill>
                <a:cs typeface="B Nazanin" pitchFamily="2" charset="-78"/>
              </a:rPr>
              <a:t>آزمون </a:t>
            </a:r>
            <a:r>
              <a:rPr lang="en-US" b="1" dirty="0" err="1" smtClean="0">
                <a:solidFill>
                  <a:prstClr val="black"/>
                </a:solidFill>
                <a:cs typeface="B Nazanin" pitchFamily="2" charset="-78"/>
              </a:rPr>
              <a:t>Bayley</a:t>
            </a:r>
            <a:endParaRPr lang="en-US" b="1" dirty="0">
              <a:solidFill>
                <a:prstClr val="black"/>
              </a:solidFill>
              <a:cs typeface="B Nazanin" pitchFamily="2" charset="-78"/>
            </a:endParaRPr>
          </a:p>
        </p:txBody>
      </p:sp>
      <p:sp>
        <p:nvSpPr>
          <p:cNvPr id="16" name="Down Arrow 15"/>
          <p:cNvSpPr/>
          <p:nvPr/>
        </p:nvSpPr>
        <p:spPr>
          <a:xfrm>
            <a:off x="2099603" y="2307103"/>
            <a:ext cx="116058" cy="2813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cs typeface="B Nazanin" pitchFamily="2" charset="-78"/>
            </a:endParaRPr>
          </a:p>
        </p:txBody>
      </p:sp>
      <p:sp>
        <p:nvSpPr>
          <p:cNvPr id="17" name="Down Arrow 16"/>
          <p:cNvSpPr/>
          <p:nvPr/>
        </p:nvSpPr>
        <p:spPr>
          <a:xfrm>
            <a:off x="2140049" y="3444242"/>
            <a:ext cx="116058" cy="2813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cs typeface="B Nazanin" pitchFamily="2" charset="-78"/>
            </a:endParaRPr>
          </a:p>
        </p:txBody>
      </p:sp>
      <p:sp>
        <p:nvSpPr>
          <p:cNvPr id="18" name="Down Arrow 17"/>
          <p:cNvSpPr/>
          <p:nvPr/>
        </p:nvSpPr>
        <p:spPr>
          <a:xfrm>
            <a:off x="1201030" y="5455922"/>
            <a:ext cx="116058" cy="2813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cs typeface="B Nazanin" pitchFamily="2" charset="-78"/>
            </a:endParaRPr>
          </a:p>
        </p:txBody>
      </p:sp>
      <p:sp>
        <p:nvSpPr>
          <p:cNvPr id="19" name="Down Arrow 18"/>
          <p:cNvSpPr/>
          <p:nvPr/>
        </p:nvSpPr>
        <p:spPr>
          <a:xfrm>
            <a:off x="6781800" y="2362200"/>
            <a:ext cx="116058" cy="2813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cs typeface="B Nazanin" pitchFamily="2" charset="-78"/>
            </a:endParaRPr>
          </a:p>
        </p:txBody>
      </p:sp>
      <p:sp>
        <p:nvSpPr>
          <p:cNvPr id="20" name="Down Arrow 19"/>
          <p:cNvSpPr/>
          <p:nvPr/>
        </p:nvSpPr>
        <p:spPr>
          <a:xfrm>
            <a:off x="1074420" y="4288303"/>
            <a:ext cx="116058" cy="2813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cs typeface="B Nazanin" pitchFamily="2" charset="-78"/>
            </a:endParaRPr>
          </a:p>
        </p:txBody>
      </p:sp>
      <p:sp>
        <p:nvSpPr>
          <p:cNvPr id="21" name="Down Arrow 20"/>
          <p:cNvSpPr/>
          <p:nvPr/>
        </p:nvSpPr>
        <p:spPr>
          <a:xfrm>
            <a:off x="3258429" y="4414912"/>
            <a:ext cx="116058" cy="2813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cs typeface="B Nazanin" pitchFamily="2" charset="-78"/>
            </a:endParaRPr>
          </a:p>
        </p:txBody>
      </p:sp>
      <p:sp>
        <p:nvSpPr>
          <p:cNvPr id="22" name="Down Arrow 21"/>
          <p:cNvSpPr/>
          <p:nvPr/>
        </p:nvSpPr>
        <p:spPr>
          <a:xfrm>
            <a:off x="7620000" y="3657600"/>
            <a:ext cx="116058" cy="2813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cs typeface="B Nazanin" pitchFamily="2" charset="-78"/>
            </a:endParaRPr>
          </a:p>
        </p:txBody>
      </p:sp>
      <p:sp>
        <p:nvSpPr>
          <p:cNvPr id="23" name="Down Arrow 22"/>
          <p:cNvSpPr/>
          <p:nvPr/>
        </p:nvSpPr>
        <p:spPr>
          <a:xfrm>
            <a:off x="6040314" y="3678703"/>
            <a:ext cx="116058" cy="2813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cs typeface="B Nazanin" pitchFamily="2" charset="-78"/>
            </a:endParaRPr>
          </a:p>
        </p:txBody>
      </p:sp>
      <p:sp>
        <p:nvSpPr>
          <p:cNvPr id="24" name="Right Arrow 23"/>
          <p:cNvSpPr/>
          <p:nvPr/>
        </p:nvSpPr>
        <p:spPr>
          <a:xfrm rot="12729003">
            <a:off x="3985298" y="3892718"/>
            <a:ext cx="1552995" cy="1592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cs typeface="B Nazanin" pitchFamily="2" charset="-78"/>
            </a:endParaRPr>
          </a:p>
        </p:txBody>
      </p:sp>
      <p:sp>
        <p:nvSpPr>
          <p:cNvPr id="25" name="Title 1"/>
          <p:cNvSpPr>
            <a:spLocks noGrp="1"/>
          </p:cNvSpPr>
          <p:nvPr>
            <p:ph type="title"/>
          </p:nvPr>
        </p:nvSpPr>
        <p:spPr>
          <a:xfrm>
            <a:off x="628650" y="365125"/>
            <a:ext cx="7296150" cy="549275"/>
          </a:xfrm>
        </p:spPr>
        <p:txBody>
          <a:bodyPr>
            <a:normAutofit/>
          </a:bodyPr>
          <a:lstStyle/>
          <a:p>
            <a:pPr algn="ctr"/>
            <a:r>
              <a:rPr lang="fa-IR" sz="3200" b="1" dirty="0" smtClean="0">
                <a:cs typeface="B Titr" pitchFamily="2" charset="-78"/>
              </a:rPr>
              <a:t>فلوچارت اجرایی بررسی تکامل کودکان</a:t>
            </a:r>
            <a:r>
              <a:rPr lang="fa-IR" sz="3200" b="1" dirty="0" smtClean="0"/>
              <a:t> </a:t>
            </a:r>
            <a:endParaRPr lang="en-US" sz="3200" b="1" dirty="0"/>
          </a:p>
        </p:txBody>
      </p:sp>
    </p:spTree>
    <p:extLst>
      <p:ext uri="{BB962C8B-B14F-4D97-AF65-F5344CB8AC3E}">
        <p14:creationId xmlns:p14="http://schemas.microsoft.com/office/powerpoint/2010/main" val="403832142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372350" cy="473074"/>
          </a:xfrm>
          <a:solidFill>
            <a:schemeClr val="bg2"/>
          </a:solidFill>
        </p:spPr>
        <p:txBody>
          <a:bodyPr>
            <a:normAutofit/>
          </a:bodyPr>
          <a:lstStyle/>
          <a:p>
            <a:pPr algn="ctr"/>
            <a:r>
              <a:rPr lang="fa-IR" sz="1600" b="1" dirty="0" smtClean="0">
                <a:cs typeface="B Nazanin" pitchFamily="2" charset="-78"/>
              </a:rPr>
              <a:t>فلوچارت اجرایی بررسی تکامل کودکان </a:t>
            </a:r>
            <a:endParaRPr lang="en-US" sz="1600" b="1" dirty="0">
              <a:cs typeface="B Nazanin" pitchFamily="2" charset="-78"/>
            </a:endParaRPr>
          </a:p>
        </p:txBody>
      </p:sp>
      <p:sp>
        <p:nvSpPr>
          <p:cNvPr id="8" name="Rectangle 7"/>
          <p:cNvSpPr/>
          <p:nvPr/>
        </p:nvSpPr>
        <p:spPr>
          <a:xfrm>
            <a:off x="5220872" y="3950678"/>
            <a:ext cx="1107831"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طبیعی</a:t>
            </a:r>
            <a:endParaRPr lang="en-US" sz="1600" b="1" dirty="0">
              <a:solidFill>
                <a:prstClr val="black"/>
              </a:solidFill>
              <a:cs typeface="B Nazanin" pitchFamily="2" charset="-78"/>
            </a:endParaRPr>
          </a:p>
        </p:txBody>
      </p:sp>
      <p:sp>
        <p:nvSpPr>
          <p:cNvPr id="9" name="Rectangle 8"/>
          <p:cNvSpPr/>
          <p:nvPr/>
        </p:nvSpPr>
        <p:spPr>
          <a:xfrm>
            <a:off x="812409" y="2766647"/>
            <a:ext cx="2574388"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آموزش اقدامات ارتقا تکامل کودکان</a:t>
            </a:r>
            <a:endParaRPr lang="en-US" sz="1600" b="1" dirty="0">
              <a:solidFill>
                <a:prstClr val="black"/>
              </a:solidFill>
              <a:cs typeface="B Nazanin" pitchFamily="2" charset="-78"/>
            </a:endParaRPr>
          </a:p>
        </p:txBody>
      </p:sp>
      <p:sp>
        <p:nvSpPr>
          <p:cNvPr id="10" name="Rectangle 9"/>
          <p:cNvSpPr/>
          <p:nvPr/>
        </p:nvSpPr>
        <p:spPr>
          <a:xfrm>
            <a:off x="1295400" y="1676400"/>
            <a:ext cx="1107831"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طبیعی</a:t>
            </a:r>
            <a:endParaRPr lang="en-US" sz="1600" b="1" dirty="0">
              <a:solidFill>
                <a:prstClr val="black"/>
              </a:solidFill>
              <a:cs typeface="B Nazanin" pitchFamily="2" charset="-78"/>
            </a:endParaRPr>
          </a:p>
        </p:txBody>
      </p:sp>
      <p:sp>
        <p:nvSpPr>
          <p:cNvPr id="11" name="Rectangle 10"/>
          <p:cNvSpPr/>
          <p:nvPr/>
        </p:nvSpPr>
        <p:spPr>
          <a:xfrm>
            <a:off x="6293534" y="1596685"/>
            <a:ext cx="1107831"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غیر طبیعی</a:t>
            </a:r>
            <a:endParaRPr lang="en-US" sz="1600" b="1" dirty="0">
              <a:solidFill>
                <a:prstClr val="black"/>
              </a:solidFill>
              <a:cs typeface="B Nazanin" pitchFamily="2" charset="-78"/>
            </a:endParaRPr>
          </a:p>
        </p:txBody>
      </p:sp>
      <p:sp>
        <p:nvSpPr>
          <p:cNvPr id="16" name="Down Arrow 15"/>
          <p:cNvSpPr/>
          <p:nvPr/>
        </p:nvSpPr>
        <p:spPr>
          <a:xfrm rot="18233208">
            <a:off x="5727310" y="1536898"/>
            <a:ext cx="520505" cy="274319"/>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sp>
        <p:nvSpPr>
          <p:cNvPr id="17" name="Down Arrow 16"/>
          <p:cNvSpPr/>
          <p:nvPr/>
        </p:nvSpPr>
        <p:spPr>
          <a:xfrm>
            <a:off x="1981787" y="2417301"/>
            <a:ext cx="116058" cy="281353"/>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sp>
        <p:nvSpPr>
          <p:cNvPr id="19" name="Down Arrow 18"/>
          <p:cNvSpPr/>
          <p:nvPr/>
        </p:nvSpPr>
        <p:spPr>
          <a:xfrm>
            <a:off x="7467600" y="3581400"/>
            <a:ext cx="116058" cy="281353"/>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sp>
        <p:nvSpPr>
          <p:cNvPr id="20" name="Down Arrow 19"/>
          <p:cNvSpPr/>
          <p:nvPr/>
        </p:nvSpPr>
        <p:spPr>
          <a:xfrm>
            <a:off x="1253783" y="3838137"/>
            <a:ext cx="116058" cy="281353"/>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sp>
        <p:nvSpPr>
          <p:cNvPr id="21" name="Down Arrow 20"/>
          <p:cNvSpPr/>
          <p:nvPr/>
        </p:nvSpPr>
        <p:spPr>
          <a:xfrm>
            <a:off x="6814038" y="2403232"/>
            <a:ext cx="116058" cy="281353"/>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sp>
        <p:nvSpPr>
          <p:cNvPr id="23" name="Down Arrow 22"/>
          <p:cNvSpPr/>
          <p:nvPr/>
        </p:nvSpPr>
        <p:spPr>
          <a:xfrm>
            <a:off x="5671037" y="3622432"/>
            <a:ext cx="116058" cy="281353"/>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sp>
        <p:nvSpPr>
          <p:cNvPr id="24" name="Right Arrow 23"/>
          <p:cNvSpPr/>
          <p:nvPr/>
        </p:nvSpPr>
        <p:spPr>
          <a:xfrm rot="11782763">
            <a:off x="2104364" y="3815405"/>
            <a:ext cx="2216129" cy="111590"/>
          </a:xfrm>
          <a:prstGeom prst="right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sp>
        <p:nvSpPr>
          <p:cNvPr id="25" name="Flowchart: Decision 24"/>
          <p:cNvSpPr/>
          <p:nvPr/>
        </p:nvSpPr>
        <p:spPr>
          <a:xfrm>
            <a:off x="3323492" y="984738"/>
            <a:ext cx="2300068" cy="1125416"/>
          </a:xfrm>
          <a:prstGeom prst="flowChartDecision">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آزمون </a:t>
            </a:r>
            <a:r>
              <a:rPr lang="en-US" sz="1600" b="1" dirty="0" err="1" smtClean="0">
                <a:solidFill>
                  <a:prstClr val="black"/>
                </a:solidFill>
                <a:cs typeface="B Nazanin" pitchFamily="2" charset="-78"/>
              </a:rPr>
              <a:t>Bayley</a:t>
            </a:r>
            <a:endParaRPr lang="en-US" sz="1600" b="1" dirty="0">
              <a:solidFill>
                <a:prstClr val="black"/>
              </a:solidFill>
              <a:cs typeface="B Nazanin" pitchFamily="2" charset="-78"/>
            </a:endParaRPr>
          </a:p>
        </p:txBody>
      </p:sp>
      <p:sp>
        <p:nvSpPr>
          <p:cNvPr id="26" name="Oval 25"/>
          <p:cNvSpPr/>
          <p:nvPr/>
        </p:nvSpPr>
        <p:spPr>
          <a:xfrm>
            <a:off x="569741" y="4175761"/>
            <a:ext cx="1508760" cy="928467"/>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مراجعه در گروه سنی بعدی</a:t>
            </a:r>
            <a:endParaRPr lang="en-US" sz="1600" b="1" dirty="0">
              <a:solidFill>
                <a:prstClr val="black"/>
              </a:solidFill>
              <a:cs typeface="B Nazanin" pitchFamily="2" charset="-78"/>
            </a:endParaRPr>
          </a:p>
        </p:txBody>
      </p:sp>
      <p:sp>
        <p:nvSpPr>
          <p:cNvPr id="27" name="Flowchart: Decision 26"/>
          <p:cNvSpPr/>
          <p:nvPr/>
        </p:nvSpPr>
        <p:spPr>
          <a:xfrm>
            <a:off x="4724401" y="2771337"/>
            <a:ext cx="3352800" cy="1012874"/>
          </a:xfrm>
          <a:prstGeom prst="flowChartDecision">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پزشک متخصص و فوق تخصص کودکان</a:t>
            </a:r>
            <a:endParaRPr lang="en-US" sz="1600" b="1" dirty="0">
              <a:solidFill>
                <a:prstClr val="black"/>
              </a:solidFill>
              <a:cs typeface="B Nazanin" pitchFamily="2" charset="-78"/>
            </a:endParaRPr>
          </a:p>
        </p:txBody>
      </p:sp>
      <p:sp>
        <p:nvSpPr>
          <p:cNvPr id="28" name="Rectangle 27"/>
          <p:cNvSpPr/>
          <p:nvPr/>
        </p:nvSpPr>
        <p:spPr>
          <a:xfrm>
            <a:off x="6934200" y="3990537"/>
            <a:ext cx="1143001"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مشکل دار</a:t>
            </a:r>
            <a:endParaRPr lang="en-US" sz="1600" b="1" dirty="0">
              <a:solidFill>
                <a:prstClr val="black"/>
              </a:solidFill>
              <a:cs typeface="B Nazanin" pitchFamily="2" charset="-78"/>
            </a:endParaRPr>
          </a:p>
        </p:txBody>
      </p:sp>
      <p:sp>
        <p:nvSpPr>
          <p:cNvPr id="29" name="Rectangle 28"/>
          <p:cNvSpPr/>
          <p:nvPr/>
        </p:nvSpPr>
        <p:spPr>
          <a:xfrm>
            <a:off x="6096000" y="4953000"/>
            <a:ext cx="1107831"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اشکال در حیطه گفتاری</a:t>
            </a:r>
            <a:endParaRPr lang="en-US" sz="1600" b="1" dirty="0">
              <a:solidFill>
                <a:prstClr val="black"/>
              </a:solidFill>
              <a:cs typeface="B Nazanin" pitchFamily="2" charset="-78"/>
            </a:endParaRPr>
          </a:p>
        </p:txBody>
      </p:sp>
      <p:sp>
        <p:nvSpPr>
          <p:cNvPr id="30" name="Rectangle 29"/>
          <p:cNvSpPr/>
          <p:nvPr/>
        </p:nvSpPr>
        <p:spPr>
          <a:xfrm>
            <a:off x="4724400" y="4953000"/>
            <a:ext cx="1260231"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اشکال در حیطه ارتباطی</a:t>
            </a:r>
            <a:endParaRPr lang="en-US" sz="1600" b="1" dirty="0">
              <a:solidFill>
                <a:prstClr val="black"/>
              </a:solidFill>
              <a:cs typeface="B Nazanin" pitchFamily="2" charset="-78"/>
            </a:endParaRPr>
          </a:p>
        </p:txBody>
      </p:sp>
      <p:sp>
        <p:nvSpPr>
          <p:cNvPr id="31" name="Rectangle 30"/>
          <p:cNvSpPr/>
          <p:nvPr/>
        </p:nvSpPr>
        <p:spPr>
          <a:xfrm>
            <a:off x="3352800" y="4953000"/>
            <a:ext cx="1260231"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اشکال در حیطه حرکتی</a:t>
            </a:r>
            <a:endParaRPr lang="en-US" sz="1600" b="1" dirty="0">
              <a:solidFill>
                <a:prstClr val="black"/>
              </a:solidFill>
              <a:cs typeface="B Nazanin" pitchFamily="2" charset="-78"/>
            </a:endParaRPr>
          </a:p>
        </p:txBody>
      </p:sp>
      <p:sp>
        <p:nvSpPr>
          <p:cNvPr id="32" name="Rectangle 31"/>
          <p:cNvSpPr/>
          <p:nvPr/>
        </p:nvSpPr>
        <p:spPr>
          <a:xfrm>
            <a:off x="7239001" y="4953000"/>
            <a:ext cx="990600" cy="6611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اشکال در حیطه حل مسئله</a:t>
            </a:r>
            <a:endParaRPr lang="en-US" sz="1600" b="1" dirty="0">
              <a:solidFill>
                <a:prstClr val="black"/>
              </a:solidFill>
              <a:cs typeface="B Nazanin" pitchFamily="2" charset="-78"/>
            </a:endParaRPr>
          </a:p>
        </p:txBody>
      </p:sp>
      <p:sp>
        <p:nvSpPr>
          <p:cNvPr id="36" name="Oval 35"/>
          <p:cNvSpPr/>
          <p:nvPr/>
        </p:nvSpPr>
        <p:spPr>
          <a:xfrm>
            <a:off x="3048000" y="6105379"/>
            <a:ext cx="1389185" cy="7526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کاردرمانی جسمی</a:t>
            </a:r>
            <a:endParaRPr lang="en-US" sz="1600" b="1" dirty="0">
              <a:solidFill>
                <a:prstClr val="black"/>
              </a:solidFill>
              <a:cs typeface="B Nazanin" pitchFamily="2" charset="-78"/>
            </a:endParaRPr>
          </a:p>
        </p:txBody>
      </p:sp>
      <p:sp>
        <p:nvSpPr>
          <p:cNvPr id="37" name="Oval 36"/>
          <p:cNvSpPr/>
          <p:nvPr/>
        </p:nvSpPr>
        <p:spPr>
          <a:xfrm>
            <a:off x="4495800" y="6105379"/>
            <a:ext cx="1389185" cy="7526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روانشناس</a:t>
            </a:r>
            <a:endParaRPr lang="en-US" sz="1600" b="1" dirty="0">
              <a:solidFill>
                <a:prstClr val="black"/>
              </a:solidFill>
              <a:cs typeface="B Nazanin" pitchFamily="2" charset="-78"/>
            </a:endParaRPr>
          </a:p>
        </p:txBody>
      </p:sp>
      <p:sp>
        <p:nvSpPr>
          <p:cNvPr id="38" name="Oval 37"/>
          <p:cNvSpPr/>
          <p:nvPr/>
        </p:nvSpPr>
        <p:spPr>
          <a:xfrm>
            <a:off x="5943600" y="6105379"/>
            <a:ext cx="1524000" cy="7526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1600" b="1" dirty="0" smtClean="0">
                <a:solidFill>
                  <a:prstClr val="black"/>
                </a:solidFill>
                <a:cs typeface="B Nazanin" pitchFamily="2" charset="-78"/>
              </a:rPr>
              <a:t>گفتاردرمانی</a:t>
            </a:r>
            <a:endParaRPr lang="en-US" sz="1600" b="1" dirty="0">
              <a:solidFill>
                <a:prstClr val="black"/>
              </a:solidFill>
              <a:cs typeface="B Nazanin" pitchFamily="2" charset="-78"/>
            </a:endParaRPr>
          </a:p>
        </p:txBody>
      </p:sp>
      <p:sp>
        <p:nvSpPr>
          <p:cNvPr id="40" name="Oval 39"/>
          <p:cNvSpPr/>
          <p:nvPr/>
        </p:nvSpPr>
        <p:spPr>
          <a:xfrm>
            <a:off x="7543800" y="6105379"/>
            <a:ext cx="1389185" cy="75262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prstClr val="black"/>
                </a:solidFill>
                <a:cs typeface="B Nazanin" pitchFamily="2" charset="-78"/>
              </a:rPr>
              <a:t>کاردرمانی ذهنی</a:t>
            </a:r>
            <a:endParaRPr lang="en-US" sz="1600" b="1" dirty="0">
              <a:solidFill>
                <a:prstClr val="black"/>
              </a:solidFill>
              <a:cs typeface="B Nazanin" pitchFamily="2" charset="-78"/>
            </a:endParaRPr>
          </a:p>
        </p:txBody>
      </p:sp>
      <p:sp>
        <p:nvSpPr>
          <p:cNvPr id="41" name="Down Arrow 40"/>
          <p:cNvSpPr/>
          <p:nvPr/>
        </p:nvSpPr>
        <p:spPr>
          <a:xfrm rot="3937509">
            <a:off x="2718582" y="1548618"/>
            <a:ext cx="520505" cy="274319"/>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cxnSp>
        <p:nvCxnSpPr>
          <p:cNvPr id="43" name="Straight Arrow Connector 42"/>
          <p:cNvCxnSpPr/>
          <p:nvPr/>
        </p:nvCxnSpPr>
        <p:spPr>
          <a:xfrm flipH="1">
            <a:off x="4768948" y="4628271"/>
            <a:ext cx="2774852" cy="3657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6140548" y="4642339"/>
            <a:ext cx="1466557" cy="35169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a:off x="7427741" y="4794739"/>
            <a:ext cx="293664" cy="1711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8532057" y="4750191"/>
            <a:ext cx="151226" cy="1594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9" name="Down Arrow 58"/>
          <p:cNvSpPr/>
          <p:nvPr/>
        </p:nvSpPr>
        <p:spPr>
          <a:xfrm>
            <a:off x="5638800" y="5715000"/>
            <a:ext cx="116058" cy="281353"/>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sp>
        <p:nvSpPr>
          <p:cNvPr id="60" name="Down Arrow 59"/>
          <p:cNvSpPr/>
          <p:nvPr/>
        </p:nvSpPr>
        <p:spPr>
          <a:xfrm>
            <a:off x="6979334" y="5732584"/>
            <a:ext cx="116058" cy="281353"/>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sp>
        <p:nvSpPr>
          <p:cNvPr id="61" name="Down Arrow 60"/>
          <p:cNvSpPr/>
          <p:nvPr/>
        </p:nvSpPr>
        <p:spPr>
          <a:xfrm>
            <a:off x="7924800" y="5715000"/>
            <a:ext cx="116058" cy="281353"/>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sp>
        <p:nvSpPr>
          <p:cNvPr id="62" name="Down Arrow 61"/>
          <p:cNvSpPr/>
          <p:nvPr/>
        </p:nvSpPr>
        <p:spPr>
          <a:xfrm>
            <a:off x="3886200" y="5715000"/>
            <a:ext cx="116058" cy="281353"/>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cs typeface="B Nazanin" pitchFamily="2" charset="-78"/>
            </a:endParaRPr>
          </a:p>
        </p:txBody>
      </p:sp>
    </p:spTree>
    <p:extLst>
      <p:ext uri="{BB962C8B-B14F-4D97-AF65-F5344CB8AC3E}">
        <p14:creationId xmlns:p14="http://schemas.microsoft.com/office/powerpoint/2010/main" val="12172303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0" y="1066800"/>
            <a:ext cx="6172200" cy="2971800"/>
          </a:xfrm>
        </p:spPr>
        <p:txBody>
          <a:bodyPr>
            <a:normAutofit/>
          </a:bodyPr>
          <a:lstStyle/>
          <a:p>
            <a:r>
              <a:rPr lang="en-US" sz="4000" i="1" dirty="0" smtClean="0">
                <a:effectLst>
                  <a:outerShdw blurRad="38100" dist="38100" dir="2700000" algn="tl">
                    <a:srgbClr val="000000">
                      <a:alpha val="43137"/>
                    </a:srgbClr>
                  </a:outerShdw>
                </a:effectLst>
                <a:cs typeface="B Tir" pitchFamily="2" charset="-78"/>
              </a:rPr>
              <a:t>Thank you for</a:t>
            </a:r>
            <a:br>
              <a:rPr lang="en-US" sz="4000" i="1" dirty="0" smtClean="0">
                <a:effectLst>
                  <a:outerShdw blurRad="38100" dist="38100" dir="2700000" algn="tl">
                    <a:srgbClr val="000000">
                      <a:alpha val="43137"/>
                    </a:srgbClr>
                  </a:outerShdw>
                </a:effectLst>
                <a:cs typeface="B Tir" pitchFamily="2" charset="-78"/>
              </a:rPr>
            </a:br>
            <a:r>
              <a:rPr lang="en-US" sz="4000" i="1" dirty="0" smtClean="0">
                <a:effectLst>
                  <a:outerShdw blurRad="38100" dist="38100" dir="2700000" algn="tl">
                    <a:srgbClr val="000000">
                      <a:alpha val="43137"/>
                    </a:srgbClr>
                  </a:outerShdw>
                </a:effectLst>
                <a:cs typeface="B Tir" pitchFamily="2" charset="-78"/>
              </a:rPr>
              <a:t> your Attention</a:t>
            </a:r>
            <a:endParaRPr lang="en-GB" sz="4000" b="1" i="1" dirty="0">
              <a:effectLst>
                <a:outerShdw blurRad="38100" dist="38100" dir="2700000" algn="tl">
                  <a:srgbClr val="000000">
                    <a:alpha val="43137"/>
                  </a:srgbClr>
                </a:outerShdw>
              </a:effectLst>
              <a:cs typeface="B Tir" pitchFamily="2" charset="-78"/>
            </a:endParaRPr>
          </a:p>
        </p:txBody>
      </p:sp>
      <p:pic>
        <p:nvPicPr>
          <p:cNvPr id="78851" name="Picture 5" descr="j0399922"/>
          <p:cNvPicPr>
            <a:picLocks noGrp="1" noChangeAspect="1" noChangeArrowheads="1"/>
          </p:cNvPicPr>
          <p:nvPr>
            <p:ph idx="4294967295"/>
          </p:nvPr>
        </p:nvPicPr>
        <p:blipFill>
          <a:blip r:embed="rId2" cstate="print"/>
          <a:srcRect/>
          <a:stretch>
            <a:fillRect/>
          </a:stretch>
        </p:blipFill>
        <p:spPr>
          <a:xfrm>
            <a:off x="0" y="5137150"/>
            <a:ext cx="1871663" cy="1720850"/>
          </a:xfrm>
        </p:spPr>
      </p:pic>
    </p:spTree>
    <p:extLst>
      <p:ext uri="{BB962C8B-B14F-4D97-AF65-F5344CB8AC3E}">
        <p14:creationId xmlns:p14="http://schemas.microsoft.com/office/powerpoint/2010/main" val="428119140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3000"/>
                                        <p:tgtEl>
                                          <p:spTgt spid="7170"/>
                                        </p:tgtEl>
                                      </p:cBhvr>
                                    </p:animEffect>
                                    <p:anim calcmode="lin" valueType="num">
                                      <p:cBhvr>
                                        <p:cTn id="8" dur="3000" fill="hold"/>
                                        <p:tgtEl>
                                          <p:spTgt spid="7170"/>
                                        </p:tgtEl>
                                        <p:attrNameLst>
                                          <p:attrName>ppt_x</p:attrName>
                                        </p:attrNameLst>
                                      </p:cBhvr>
                                      <p:tavLst>
                                        <p:tav tm="0">
                                          <p:val>
                                            <p:strVal val="#ppt_x"/>
                                          </p:val>
                                        </p:tav>
                                        <p:tav tm="100000">
                                          <p:val>
                                            <p:strVal val="#ppt_x"/>
                                          </p:val>
                                        </p:tav>
                                      </p:tavLst>
                                    </p:anim>
                                    <p:anim calcmode="lin" valueType="num">
                                      <p:cBhvr>
                                        <p:cTn id="9" dur="3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643" y="152400"/>
            <a:ext cx="7239000" cy="746760"/>
          </a:xfrm>
        </p:spPr>
        <p:txBody>
          <a:bodyPr>
            <a:normAutofit/>
          </a:bodyPr>
          <a:lstStyle/>
          <a:p>
            <a:pPr algn="ctr" rtl="1"/>
            <a:r>
              <a:rPr lang="fa-IR" sz="3600" b="1" dirty="0" smtClean="0">
                <a:effectLst/>
                <a:cs typeface="B Nazanin" pitchFamily="2" charset="-78"/>
              </a:rPr>
              <a:t>کاربردها</a:t>
            </a:r>
            <a:endParaRPr lang="en-US" sz="3600" dirty="0">
              <a:cs typeface="B Nazanin" pitchFamily="2" charset="-78"/>
            </a:endParaRPr>
          </a:p>
        </p:txBody>
      </p:sp>
      <p:sp>
        <p:nvSpPr>
          <p:cNvPr id="3" name="Content Placeholder 2"/>
          <p:cNvSpPr>
            <a:spLocks noGrp="1"/>
          </p:cNvSpPr>
          <p:nvPr>
            <p:ph idx="1"/>
          </p:nvPr>
        </p:nvSpPr>
        <p:spPr>
          <a:xfrm>
            <a:off x="481528" y="1304544"/>
            <a:ext cx="7239000" cy="5096256"/>
          </a:xfrm>
        </p:spPr>
        <p:txBody>
          <a:bodyPr>
            <a:noAutofit/>
          </a:bodyPr>
          <a:lstStyle/>
          <a:p>
            <a:pPr algn="just" rtl="1"/>
            <a:r>
              <a:rPr lang="fa-IR" sz="2400" b="1" dirty="0" smtClean="0">
                <a:cs typeface="B Nazanin" pitchFamily="2" charset="-78"/>
              </a:rPr>
              <a:t>شناسایی </a:t>
            </a:r>
            <a:r>
              <a:rPr lang="fa-IR" sz="2400" b="1" dirty="0">
                <a:cs typeface="B Nazanin" pitchFamily="2" charset="-78"/>
              </a:rPr>
              <a:t>کودکان خردسال دارای تأخیر رشد تکاملی </a:t>
            </a:r>
            <a:endParaRPr lang="fa-IR" sz="2400" b="1" dirty="0" smtClean="0">
              <a:cs typeface="B Nazanin" pitchFamily="2" charset="-78"/>
            </a:endParaRPr>
          </a:p>
          <a:p>
            <a:pPr marL="0" indent="0" algn="just" rtl="1">
              <a:buNone/>
            </a:pPr>
            <a:endParaRPr lang="fa-IR" sz="2400" b="1" dirty="0" smtClean="0">
              <a:cs typeface="B Nazanin" pitchFamily="2" charset="-78"/>
            </a:endParaRPr>
          </a:p>
          <a:p>
            <a:pPr algn="just" rtl="1"/>
            <a:r>
              <a:rPr lang="fa-IR" sz="2400" b="1" dirty="0" smtClean="0">
                <a:cs typeface="B Nazanin" pitchFamily="2" charset="-78"/>
              </a:rPr>
              <a:t>کمک </a:t>
            </a:r>
            <a:r>
              <a:rPr lang="fa-IR" sz="2400" b="1" dirty="0">
                <a:cs typeface="B Nazanin" pitchFamily="2" charset="-78"/>
              </a:rPr>
              <a:t>به فرد درمانگر در زمینه برنامه‌ریزی مداخلات </a:t>
            </a:r>
            <a:r>
              <a:rPr lang="fa-IR" sz="2400" b="1" dirty="0" smtClean="0">
                <a:cs typeface="B Nazanin" pitchFamily="2" charset="-78"/>
              </a:rPr>
              <a:t>درمانی</a:t>
            </a:r>
          </a:p>
          <a:p>
            <a:pPr marL="0" indent="0" algn="just" rtl="1">
              <a:buNone/>
            </a:pPr>
            <a:endParaRPr lang="fa-IR" sz="2400" b="1" dirty="0" smtClean="0">
              <a:cs typeface="B Nazanin" pitchFamily="2" charset="-78"/>
            </a:endParaRPr>
          </a:p>
          <a:p>
            <a:pPr algn="just" rtl="1"/>
            <a:r>
              <a:rPr lang="fa-IR" sz="2400" b="1" dirty="0" smtClean="0">
                <a:cs typeface="B Nazanin" pitchFamily="2" charset="-78"/>
              </a:rPr>
              <a:t>بدست آوردن میزان </a:t>
            </a:r>
            <a:r>
              <a:rPr lang="fa-IR" sz="2400" b="1" dirty="0">
                <a:cs typeface="B Nazanin" pitchFamily="2" charset="-78"/>
              </a:rPr>
              <a:t>قابل توجهی اطلاعات کمّی و کیفی، جهت مقایسه کودک با هم‌سالان </a:t>
            </a:r>
            <a:r>
              <a:rPr lang="fa-IR" sz="2400" b="1" dirty="0" smtClean="0">
                <a:cs typeface="B Nazanin" pitchFamily="2" charset="-78"/>
              </a:rPr>
              <a:t>خود</a:t>
            </a:r>
            <a:r>
              <a:rPr lang="en-US" sz="2400" b="1" dirty="0" smtClean="0">
                <a:cs typeface="B Nazanin" pitchFamily="2" charset="-78"/>
              </a:rPr>
              <a:t>.</a:t>
            </a:r>
            <a:endParaRPr lang="fa-IR" sz="2400" b="1" dirty="0" smtClean="0">
              <a:cs typeface="B Nazanin" pitchFamily="2" charset="-78"/>
            </a:endParaRPr>
          </a:p>
          <a:p>
            <a:pPr marL="0" indent="0" algn="just" rtl="1">
              <a:buNone/>
            </a:pPr>
            <a:endParaRPr lang="fa-IR" sz="2400" b="1" dirty="0" smtClean="0">
              <a:cs typeface="B Nazanin" pitchFamily="2" charset="-78"/>
            </a:endParaRPr>
          </a:p>
          <a:p>
            <a:pPr algn="just" rtl="1"/>
            <a:r>
              <a:rPr lang="fa-IR" sz="2400" b="1" dirty="0" smtClean="0">
                <a:cs typeface="B Nazanin" pitchFamily="2" charset="-78"/>
              </a:rPr>
              <a:t>فراهم کردن نمرات </a:t>
            </a:r>
            <a:r>
              <a:rPr lang="fa-IR" sz="2400" b="1" dirty="0">
                <a:cs typeface="B Nazanin" pitchFamily="2" charset="-78"/>
              </a:rPr>
              <a:t>رشدی </a:t>
            </a:r>
            <a:r>
              <a:rPr lang="fa-IR" sz="2400" b="1" dirty="0" smtClean="0">
                <a:cs typeface="B Nazanin" pitchFamily="2" charset="-78"/>
              </a:rPr>
              <a:t>جهت </a:t>
            </a:r>
            <a:r>
              <a:rPr lang="fa-IR" sz="2400" b="1" dirty="0">
                <a:cs typeface="B Nazanin" pitchFamily="2" charset="-78"/>
              </a:rPr>
              <a:t>ترسیم روند پیشرفت کودک در ارزیابی‌های </a:t>
            </a:r>
            <a:r>
              <a:rPr lang="fa-IR" sz="2400" b="1" dirty="0" smtClean="0">
                <a:cs typeface="B Nazanin" pitchFamily="2" charset="-78"/>
              </a:rPr>
              <a:t>دوره‌ای برای مقایسه کودک با هم‌سالان خود.</a:t>
            </a:r>
          </a:p>
          <a:p>
            <a:pPr marL="0" indent="0" algn="just" rtl="1">
              <a:buNone/>
            </a:pPr>
            <a:endParaRPr lang="fa-IR" sz="2400" b="1" dirty="0" smtClean="0">
              <a:cs typeface="B Nazanin" pitchFamily="2" charset="-78"/>
            </a:endParaRPr>
          </a:p>
          <a:p>
            <a:pPr algn="just" rtl="1"/>
            <a:r>
              <a:rPr lang="fa-IR" sz="2400" b="1" dirty="0" smtClean="0">
                <a:cs typeface="B Nazanin" pitchFamily="2" charset="-78"/>
              </a:rPr>
              <a:t>کمک در انجام مداخلۀ زودهنگام، به‌عنوان کلیدی برای به‌حداقل‌رساندن اثرات بلندمدت تأخیر تکاملی</a:t>
            </a:r>
            <a:endParaRPr lang="fa-IR" sz="2800" b="1" dirty="0" smtClean="0">
              <a:cs typeface="B Nazanin" pitchFamily="2" charset="-78"/>
            </a:endParaRPr>
          </a:p>
        </p:txBody>
      </p:sp>
      <p:sp>
        <p:nvSpPr>
          <p:cNvPr id="6" name="Slide Number Placeholder 5"/>
          <p:cNvSpPr>
            <a:spLocks noGrp="1"/>
          </p:cNvSpPr>
          <p:nvPr>
            <p:ph type="sldNum" sz="quarter" idx="12"/>
          </p:nvPr>
        </p:nvSpPr>
        <p:spPr/>
        <p:txBody>
          <a:bodyPr/>
          <a:lstStyle/>
          <a:p>
            <a:fld id="{7EEB53B9-C31A-4F77-AC9B-FB5E067E04AF}" type="slidenum">
              <a:rPr lang="en-US" smtClean="0"/>
              <a:pPr/>
              <a:t>6</a:t>
            </a:fld>
            <a:endParaRPr lang="en-US" dirty="0"/>
          </a:p>
        </p:txBody>
      </p:sp>
    </p:spTree>
    <p:extLst>
      <p:ext uri="{BB962C8B-B14F-4D97-AF65-F5344CB8AC3E}">
        <p14:creationId xmlns:p14="http://schemas.microsoft.com/office/powerpoint/2010/main" val="8530804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975360"/>
          </a:xfrm>
        </p:spPr>
        <p:txBody>
          <a:bodyPr/>
          <a:lstStyle/>
          <a:p>
            <a:pPr algn="ctr" rtl="1"/>
            <a:r>
              <a:rPr lang="fa-IR" b="1" dirty="0">
                <a:effectLst/>
                <a:cs typeface="B Nazanin" pitchFamily="2" charset="-78"/>
              </a:rPr>
              <a:t>کاربردها</a:t>
            </a:r>
            <a:endParaRPr lang="en-US" dirty="0">
              <a:cs typeface="B Nazanin" pitchFamily="2" charset="-78"/>
            </a:endParaRPr>
          </a:p>
        </p:txBody>
      </p:sp>
      <p:sp>
        <p:nvSpPr>
          <p:cNvPr id="3" name="Content Placeholder 2"/>
          <p:cNvSpPr>
            <a:spLocks noGrp="1"/>
          </p:cNvSpPr>
          <p:nvPr>
            <p:ph idx="1"/>
          </p:nvPr>
        </p:nvSpPr>
        <p:spPr/>
        <p:txBody>
          <a:bodyPr>
            <a:normAutofit/>
          </a:bodyPr>
          <a:lstStyle/>
          <a:p>
            <a:pPr algn="just" rtl="1"/>
            <a:r>
              <a:rPr lang="fa-IR" b="1" dirty="0" smtClean="0">
                <a:cs typeface="B Nazanin" pitchFamily="2" charset="-78"/>
              </a:rPr>
              <a:t>به‌عنوان </a:t>
            </a:r>
            <a:r>
              <a:rPr lang="fa-IR" b="1" dirty="0">
                <a:cs typeface="B Nazanin" pitchFamily="2" charset="-78"/>
              </a:rPr>
              <a:t>یک ابزار </a:t>
            </a:r>
            <a:r>
              <a:rPr lang="fa-IR" b="1" dirty="0" smtClean="0">
                <a:cs typeface="B Nazanin" pitchFamily="2" charset="-78"/>
              </a:rPr>
              <a:t>تحقیقاتی</a:t>
            </a:r>
          </a:p>
          <a:p>
            <a:pPr marL="0" indent="0" algn="just" rtl="1">
              <a:buNone/>
            </a:pPr>
            <a:endParaRPr lang="fa-IR" b="1" dirty="0" smtClean="0">
              <a:cs typeface="B Nazanin" pitchFamily="2" charset="-78"/>
            </a:endParaRPr>
          </a:p>
          <a:p>
            <a:pPr algn="just" rtl="1"/>
            <a:r>
              <a:rPr lang="fa-IR" b="1" dirty="0" smtClean="0">
                <a:cs typeface="B Nazanin" pitchFamily="2" charset="-78"/>
              </a:rPr>
              <a:t>والدین به سهولت زمینه هایی که فرزندشان در آنها تأخیر نشان می دهد را شناسایی می نمایند.</a:t>
            </a:r>
          </a:p>
          <a:p>
            <a:pPr marL="0" indent="0" algn="just" rtl="1">
              <a:buNone/>
            </a:pPr>
            <a:endParaRPr lang="fa-IR" b="1" dirty="0" smtClean="0">
              <a:cs typeface="B Nazanin" pitchFamily="2" charset="-78"/>
            </a:endParaRPr>
          </a:p>
          <a:p>
            <a:pPr algn="just" rtl="1"/>
            <a:r>
              <a:rPr lang="fa-IR" b="1" dirty="0" smtClean="0">
                <a:cs typeface="B Nazanin" pitchFamily="2" charset="-78"/>
              </a:rPr>
              <a:t>ابزاری آموزشی، برای توصیف دقیق و مشخص نقاط قوت و ضعف کودک در تمام خرده آزمون ها استفاده‌ می شود.</a:t>
            </a:r>
          </a:p>
          <a:p>
            <a:pPr algn="r" rtl="1"/>
            <a:endParaRPr lang="en-US" dirty="0">
              <a:cs typeface="B Nazanin" pitchFamily="2" charset="-78"/>
            </a:endParaRPr>
          </a:p>
        </p:txBody>
      </p:sp>
      <p:sp>
        <p:nvSpPr>
          <p:cNvPr id="6" name="Slide Number Placeholder 5"/>
          <p:cNvSpPr>
            <a:spLocks noGrp="1"/>
          </p:cNvSpPr>
          <p:nvPr>
            <p:ph type="sldNum" sz="quarter" idx="12"/>
          </p:nvPr>
        </p:nvSpPr>
        <p:spPr/>
        <p:txBody>
          <a:bodyPr/>
          <a:lstStyle/>
          <a:p>
            <a:fld id="{7EEB53B9-C31A-4F77-AC9B-FB5E067E04AF}" type="slidenum">
              <a:rPr lang="en-US" smtClean="0"/>
              <a:pPr/>
              <a:t>7</a:t>
            </a:fld>
            <a:endParaRPr lang="en-US"/>
          </a:p>
        </p:txBody>
      </p:sp>
    </p:spTree>
    <p:extLst>
      <p:ext uri="{BB962C8B-B14F-4D97-AF65-F5344CB8AC3E}">
        <p14:creationId xmlns:p14="http://schemas.microsoft.com/office/powerpoint/2010/main" val="4207086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822960"/>
          </a:xfrm>
        </p:spPr>
        <p:txBody>
          <a:bodyPr/>
          <a:lstStyle/>
          <a:p>
            <a:pPr algn="ctr" rtl="1"/>
            <a:r>
              <a:rPr lang="fa-IR" sz="3200" dirty="0" smtClean="0">
                <a:cs typeface="B Titr" pitchFamily="2" charset="-78"/>
              </a:rPr>
              <a:t>سن ارزیابی</a:t>
            </a:r>
            <a:endParaRPr lang="en-US" sz="3200" dirty="0">
              <a:cs typeface="B Titr" pitchFamily="2" charset="-78"/>
            </a:endParaRPr>
          </a:p>
        </p:txBody>
      </p:sp>
      <p:sp>
        <p:nvSpPr>
          <p:cNvPr id="5" name="Slide Number Placeholder 4"/>
          <p:cNvSpPr>
            <a:spLocks noGrp="1"/>
          </p:cNvSpPr>
          <p:nvPr>
            <p:ph type="sldNum" sz="quarter" idx="12"/>
          </p:nvPr>
        </p:nvSpPr>
        <p:spPr/>
        <p:txBody>
          <a:bodyPr/>
          <a:lstStyle/>
          <a:p>
            <a:fld id="{7EEB53B9-C31A-4F77-AC9B-FB5E067E04AF}" type="slidenum">
              <a:rPr lang="en-US" smtClean="0"/>
              <a:pPr/>
              <a:t>8</a:t>
            </a:fld>
            <a:endParaRPr lang="en-US"/>
          </a:p>
        </p:txBody>
      </p:sp>
      <p:sp>
        <p:nvSpPr>
          <p:cNvPr id="6" name="Rectangle 5"/>
          <p:cNvSpPr/>
          <p:nvPr/>
        </p:nvSpPr>
        <p:spPr>
          <a:xfrm>
            <a:off x="914400" y="1981200"/>
            <a:ext cx="6629400" cy="3108543"/>
          </a:xfrm>
          <a:prstGeom prst="rect">
            <a:avLst/>
          </a:prstGeom>
        </p:spPr>
        <p:txBody>
          <a:bodyPr wrap="square">
            <a:spAutoFit/>
          </a:bodyPr>
          <a:lstStyle/>
          <a:p>
            <a:pPr algn="just" rtl="1"/>
            <a:endParaRPr lang="fa-IR" sz="2800" dirty="0">
              <a:cs typeface="B Nazanin" pitchFamily="2" charset="-78"/>
            </a:endParaRPr>
          </a:p>
          <a:p>
            <a:pPr marL="457200" indent="-457200" algn="just" rtl="1">
              <a:buClr>
                <a:schemeClr val="tx2"/>
              </a:buClr>
              <a:buFont typeface="Wingdings" panose="05000000000000000000" pitchFamily="2" charset="2"/>
              <a:buChar char="v"/>
            </a:pPr>
            <a:r>
              <a:rPr lang="fa-IR" sz="2800" b="1" dirty="0" smtClean="0">
                <a:cs typeface="B Nazanin" pitchFamily="2" charset="-78"/>
              </a:rPr>
              <a:t>16روز تا 42 ماه و 15 روز</a:t>
            </a:r>
            <a:endParaRPr lang="fa-IR" sz="2800" b="1" dirty="0">
              <a:cs typeface="B Nazanin" pitchFamily="2" charset="-78"/>
            </a:endParaRPr>
          </a:p>
          <a:p>
            <a:pPr algn="just" rtl="1"/>
            <a:endParaRPr lang="fa-IR" sz="2800" dirty="0" smtClean="0">
              <a:cs typeface="B Nazanin" pitchFamily="2" charset="-78"/>
            </a:endParaRPr>
          </a:p>
          <a:p>
            <a:pPr algn="just" rtl="1"/>
            <a:endParaRPr lang="fa-IR" sz="2800" dirty="0">
              <a:cs typeface="B Nazanin" pitchFamily="2" charset="-78"/>
            </a:endParaRPr>
          </a:p>
          <a:p>
            <a:pPr algn="just" rtl="1"/>
            <a:endParaRPr lang="fa-IR" sz="2800" dirty="0" smtClean="0">
              <a:cs typeface="B Nazanin" pitchFamily="2" charset="-78"/>
            </a:endParaRPr>
          </a:p>
          <a:p>
            <a:pPr algn="just" rtl="1"/>
            <a:endParaRPr lang="fa-IR" sz="2800" dirty="0">
              <a:cs typeface="B Nazanin" pitchFamily="2" charset="-78"/>
            </a:endParaRPr>
          </a:p>
          <a:p>
            <a:pPr algn="just" rtl="1"/>
            <a:endParaRPr lang="en-US" sz="2800" dirty="0">
              <a:cs typeface="B Nazanin"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600" b="1" dirty="0" smtClean="0">
                <a:effectLst/>
                <a:cs typeface="B Nazanin" pitchFamily="2" charset="-78"/>
              </a:rPr>
              <a:t>گروه های سنی</a:t>
            </a:r>
            <a:endParaRPr lang="en-US" sz="3600" dirty="0">
              <a:cs typeface="B Nazanin" pitchFamily="2" charset="-78"/>
            </a:endParaRPr>
          </a:p>
        </p:txBody>
      </p:sp>
      <p:sp>
        <p:nvSpPr>
          <p:cNvPr id="3" name="Content Placeholder 2"/>
          <p:cNvSpPr>
            <a:spLocks noGrp="1"/>
          </p:cNvSpPr>
          <p:nvPr>
            <p:ph idx="1"/>
          </p:nvPr>
        </p:nvSpPr>
        <p:spPr/>
        <p:txBody>
          <a:bodyPr>
            <a:normAutofit lnSpcReduction="10000"/>
          </a:bodyPr>
          <a:lstStyle/>
          <a:p>
            <a:pPr algn="r" rtl="1">
              <a:buNone/>
            </a:pPr>
            <a:endParaRPr lang="fa-IR" dirty="0" smtClean="0">
              <a:cs typeface="B Nazanin" pitchFamily="2" charset="-78"/>
            </a:endParaRPr>
          </a:p>
          <a:p>
            <a:pPr algn="just" rtl="1">
              <a:lnSpc>
                <a:spcPct val="150000"/>
              </a:lnSpc>
            </a:pPr>
            <a:r>
              <a:rPr lang="fa-IR" b="1" dirty="0" smtClean="0">
                <a:cs typeface="B Nazanin" pitchFamily="2" charset="-78"/>
              </a:rPr>
              <a:t>در </a:t>
            </a:r>
            <a:r>
              <a:rPr lang="fa-IR" b="1" dirty="0">
                <a:cs typeface="B Nazanin" pitchFamily="2" charset="-78"/>
              </a:rPr>
              <a:t>حال حاضر نمرات ترازشده برای کودکان در این محدوده سنی، به ازای هر 10 روز افزایش سن (به عنوان مثال، 1 ماه 10 روز یا 1 ماه 20 روز) ارائه‌ گردیده است</a:t>
            </a:r>
            <a:r>
              <a:rPr lang="fa-IR" b="1" dirty="0" smtClean="0">
                <a:cs typeface="B Nazanin" pitchFamily="2" charset="-78"/>
              </a:rPr>
              <a:t>.</a:t>
            </a:r>
          </a:p>
          <a:p>
            <a:pPr algn="just" rtl="1">
              <a:lnSpc>
                <a:spcPct val="150000"/>
              </a:lnSpc>
            </a:pPr>
            <a:r>
              <a:rPr lang="fa-IR" b="1" dirty="0" smtClean="0">
                <a:cs typeface="B Nazanin" pitchFamily="2" charset="-78"/>
              </a:rPr>
              <a:t> </a:t>
            </a:r>
            <a:r>
              <a:rPr lang="fa-IR" b="1" dirty="0">
                <a:cs typeface="B Nazanin" pitchFamily="2" charset="-78"/>
              </a:rPr>
              <a:t>با انجام این کار، </a:t>
            </a:r>
            <a:r>
              <a:rPr lang="en-US" b="1" dirty="0" err="1">
                <a:cs typeface="B Nazanin" pitchFamily="2" charset="-78"/>
              </a:rPr>
              <a:t>Bayley</a:t>
            </a:r>
            <a:r>
              <a:rPr lang="en-US" b="1" dirty="0">
                <a:cs typeface="B Nazanin" pitchFamily="2" charset="-78"/>
              </a:rPr>
              <a:t> III</a:t>
            </a:r>
            <a:r>
              <a:rPr lang="fa-IR" b="1" dirty="0">
                <a:cs typeface="B Nazanin" pitchFamily="2" charset="-78"/>
              </a:rPr>
              <a:t>، میزان دقت بالایی را در زمینۀ ارزیابی تکاملی کودکان در طی این دورۀ رشد سریع ارائه می دهد. </a:t>
            </a:r>
            <a:endParaRPr lang="fa-IR" b="1" dirty="0" smtClean="0">
              <a:cs typeface="B Nazanin" pitchFamily="2" charset="-78"/>
            </a:endParaRPr>
          </a:p>
          <a:p>
            <a:pPr algn="just" rtl="1">
              <a:lnSpc>
                <a:spcPct val="150000"/>
              </a:lnSpc>
            </a:pPr>
            <a:r>
              <a:rPr lang="fa-IR" b="1" dirty="0" smtClean="0">
                <a:cs typeface="B Nazanin" pitchFamily="2" charset="-78"/>
              </a:rPr>
              <a:t>17 گروه سنی را ارزیابی می کند(</a:t>
            </a:r>
            <a:r>
              <a:rPr lang="en-US" b="1" dirty="0" smtClean="0">
                <a:cs typeface="B Nazanin" pitchFamily="2" charset="-78"/>
              </a:rPr>
              <a:t>A-Q</a:t>
            </a:r>
            <a:r>
              <a:rPr lang="fa-IR" b="1" dirty="0" smtClean="0">
                <a:cs typeface="B Nazanin" pitchFamily="2" charset="-78"/>
              </a:rPr>
              <a:t>)</a:t>
            </a:r>
            <a:endParaRPr lang="fa-IR" b="1" dirty="0">
              <a:cs typeface="B Nazanin" pitchFamily="2" charset="-78"/>
            </a:endParaRPr>
          </a:p>
        </p:txBody>
      </p:sp>
      <p:sp>
        <p:nvSpPr>
          <p:cNvPr id="6" name="Slide Number Placeholder 5"/>
          <p:cNvSpPr>
            <a:spLocks noGrp="1"/>
          </p:cNvSpPr>
          <p:nvPr>
            <p:ph type="sldNum" sz="quarter" idx="12"/>
          </p:nvPr>
        </p:nvSpPr>
        <p:spPr/>
        <p:txBody>
          <a:bodyPr/>
          <a:lstStyle/>
          <a:p>
            <a:fld id="{7EEB53B9-C31A-4F77-AC9B-FB5E067E04AF}" type="slidenum">
              <a:rPr lang="en-US" smtClean="0"/>
              <a:pPr/>
              <a:t>9</a:t>
            </a:fld>
            <a:endParaRPr lang="en-US"/>
          </a:p>
        </p:txBody>
      </p:sp>
    </p:spTree>
    <p:extLst>
      <p:ext uri="{BB962C8B-B14F-4D97-AF65-F5344CB8AC3E}">
        <p14:creationId xmlns:p14="http://schemas.microsoft.com/office/powerpoint/2010/main" val="145775497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2408</TotalTime>
  <Words>4115</Words>
  <Application>Microsoft Office PowerPoint</Application>
  <PresentationFormat>On-screen Show (4:3)</PresentationFormat>
  <Paragraphs>706</Paragraphs>
  <Slides>58</Slides>
  <Notes>6</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58</vt:i4>
      </vt:variant>
    </vt:vector>
  </HeadingPairs>
  <TitlesOfParts>
    <vt:vector size="71" baseType="lpstr">
      <vt:lpstr>Arial</vt:lpstr>
      <vt:lpstr>B Mitra</vt:lpstr>
      <vt:lpstr>B Nazanin</vt:lpstr>
      <vt:lpstr>B Tir</vt:lpstr>
      <vt:lpstr>B Titr</vt:lpstr>
      <vt:lpstr>Calibri</vt:lpstr>
      <vt:lpstr>Cambria</vt:lpstr>
      <vt:lpstr>Tahoma</vt:lpstr>
      <vt:lpstr>Times New Roman</vt:lpstr>
      <vt:lpstr>Trebuchet MS</vt:lpstr>
      <vt:lpstr>Wingdings</vt:lpstr>
      <vt:lpstr>Wingdings 2</vt:lpstr>
      <vt:lpstr>Opulent</vt:lpstr>
      <vt:lpstr>ساختار و محتوای آزمون تشخیصی Bayley III</vt:lpstr>
      <vt:lpstr>مقدمه</vt:lpstr>
      <vt:lpstr> تست تکاملی bayley III</vt:lpstr>
      <vt:lpstr>ویژگیهای تست</vt:lpstr>
      <vt:lpstr>کاربرد تست در مطالعات بالینی</vt:lpstr>
      <vt:lpstr>کاربردها</vt:lpstr>
      <vt:lpstr>کاربردها</vt:lpstr>
      <vt:lpstr>سن ارزیابی</vt:lpstr>
      <vt:lpstr>گروه های سنی</vt:lpstr>
      <vt:lpstr>PowerPoint Presentation</vt:lpstr>
      <vt:lpstr>مقیاس و خرده آزمونهای بیلی</vt:lpstr>
      <vt:lpstr>مقیاس شناختی </vt:lpstr>
      <vt:lpstr>مقیاس شناختی </vt:lpstr>
      <vt:lpstr>PowerPoint Presentation</vt:lpstr>
      <vt:lpstr>خرده آزمون ارتباط درکی </vt:lpstr>
      <vt:lpstr>      مقياس زبانی: خرده آزمون ارتباط درکی</vt:lpstr>
      <vt:lpstr>PowerPoint Presentation</vt:lpstr>
      <vt:lpstr>   مراحل تکامل ادراکی در شیر خوارگی و کودکی</vt:lpstr>
      <vt:lpstr> خرده آزمون ارتباط بیانی</vt:lpstr>
      <vt:lpstr>   مقياس زباني: خرده ‌آزمون ارتباط بياني</vt:lpstr>
      <vt:lpstr>    خرده آزمون حرکات ظریف</vt:lpstr>
      <vt:lpstr>   مقياس حركتي :‌خرده آزمون حركات ظريف</vt:lpstr>
      <vt:lpstr>حرکات ظریف، گرفتن</vt:lpstr>
      <vt:lpstr>PowerPoint Presentation</vt:lpstr>
      <vt:lpstr> خرده آزمون حرکات درشت </vt:lpstr>
      <vt:lpstr>   مقياس حركتي: خرده‌ آزمون حركات درشت</vt:lpstr>
      <vt:lpstr>PowerPoint Presentation</vt:lpstr>
      <vt:lpstr>PowerPoint Presentation</vt:lpstr>
      <vt:lpstr>PowerPoint Presentation</vt:lpstr>
      <vt:lpstr>  وضعیت های بدن کودک </vt:lpstr>
      <vt:lpstr>  وضعیت های بدن کودک </vt:lpstr>
      <vt:lpstr>مسئولیت‌های آزمونگر</vt:lpstr>
      <vt:lpstr>ادامه</vt:lpstr>
      <vt:lpstr>مکان آزمون </vt:lpstr>
      <vt:lpstr>PowerPoint Presentation</vt:lpstr>
      <vt:lpstr>اشخاص حاضر</vt:lpstr>
      <vt:lpstr>    زمان اجرا</vt:lpstr>
      <vt:lpstr>ابزار آزمون </vt:lpstr>
      <vt:lpstr>ابزار آزمون</vt:lpstr>
      <vt:lpstr>PowerPoint Presentation</vt:lpstr>
      <vt:lpstr>ابزار آزمون</vt:lpstr>
      <vt:lpstr>   تميز نمودن و آماده كردن ابزار آزمون </vt:lpstr>
      <vt:lpstr>PowerPoint Presentation</vt:lpstr>
      <vt:lpstr>کتاب مشوق</vt:lpstr>
      <vt:lpstr>PowerPoint Presentation</vt:lpstr>
      <vt:lpstr>PowerPoint Presentation</vt:lpstr>
      <vt:lpstr> محاسبه سن </vt:lpstr>
      <vt:lpstr>PowerPoint Presentation</vt:lpstr>
      <vt:lpstr>PowerPoint Presentation</vt:lpstr>
      <vt:lpstr>PowerPoint Presentation</vt:lpstr>
      <vt:lpstr>    محاسبه میزان نارسی( برای کودکان نارس) </vt:lpstr>
      <vt:lpstr>قانون بازگشت و توقف ارزیابی</vt:lpstr>
      <vt:lpstr> </vt:lpstr>
      <vt:lpstr>محاسبه نمره خام کل</vt:lpstr>
      <vt:lpstr>نمرات آزمون</vt:lpstr>
      <vt:lpstr>فلوچارت اجرایی بررسی تکامل کودکان </vt:lpstr>
      <vt:lpstr>فلوچارت اجرایی بررسی تکامل کودکان </vt:lpstr>
      <vt:lpstr>Thank you for  your Attention</vt:lpstr>
    </vt:vector>
  </TitlesOfParts>
  <Company>USWR.AC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Bayley Scales of Infant and Toddler Development, Third Edition (Bayley-III) </dc:title>
  <dc:creator>ITEAM</dc:creator>
  <cp:lastModifiedBy>SONY</cp:lastModifiedBy>
  <cp:revision>407</cp:revision>
  <dcterms:created xsi:type="dcterms:W3CDTF">2012-08-07T05:49:39Z</dcterms:created>
  <dcterms:modified xsi:type="dcterms:W3CDTF">2018-01-23T04:58:29Z</dcterms:modified>
</cp:coreProperties>
</file>